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gif" ContentType="image/gif"/>
  <Default Extension="png" ContentType="image/png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3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4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7.xml" ContentType="application/vnd.openxmlformats-officedocument.presentationml.notesSlide+xml"/>
  <Override PartName="/ppt/tags/tag7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8.xml" ContentType="application/vnd.openxmlformats-officedocument.presentationml.tags+xml"/>
  <Override PartName="/ppt/notesSlides/notesSlide21.xml" ContentType="application/vnd.openxmlformats-officedocument.presentationml.notesSlide+xml"/>
  <Override PartName="/ppt/tags/tag9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ags/tag10.xml" ContentType="application/vnd.openxmlformats-officedocument.presentationml.tags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tags/tag11.xml" ContentType="application/vnd.openxmlformats-officedocument.presentationml.tags+xml"/>
  <Override PartName="/ppt/notesSlides/notesSlide31.xml" ContentType="application/vnd.openxmlformats-officedocument.presentationml.notesSlide+xml"/>
  <Override PartName="/ppt/tags/tag12.xml" ContentType="application/vnd.openxmlformats-officedocument.presentationml.tags+xml"/>
  <Override PartName="/ppt/notesSlides/notesSlide3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tags/tag15.xml" ContentType="application/vnd.openxmlformats-officedocument.presentationml.tags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1"/>
  </p:notesMasterIdLst>
  <p:sldIdLst>
    <p:sldId id="257" r:id="rId2"/>
    <p:sldId id="327" r:id="rId3"/>
    <p:sldId id="329" r:id="rId4"/>
    <p:sldId id="330" r:id="rId5"/>
    <p:sldId id="406" r:id="rId6"/>
    <p:sldId id="299" r:id="rId7"/>
    <p:sldId id="300" r:id="rId8"/>
    <p:sldId id="363" r:id="rId9"/>
    <p:sldId id="407" r:id="rId10"/>
    <p:sldId id="373" r:id="rId11"/>
    <p:sldId id="265" r:id="rId12"/>
    <p:sldId id="288" r:id="rId13"/>
    <p:sldId id="273" r:id="rId14"/>
    <p:sldId id="403" r:id="rId15"/>
    <p:sldId id="276" r:id="rId16"/>
    <p:sldId id="277" r:id="rId17"/>
    <p:sldId id="278" r:id="rId18"/>
    <p:sldId id="380" r:id="rId19"/>
    <p:sldId id="381" r:id="rId20"/>
    <p:sldId id="284" r:id="rId21"/>
    <p:sldId id="353" r:id="rId22"/>
    <p:sldId id="374" r:id="rId23"/>
    <p:sldId id="292" r:id="rId24"/>
    <p:sldId id="305" r:id="rId25"/>
    <p:sldId id="308" r:id="rId26"/>
    <p:sldId id="309" r:id="rId27"/>
    <p:sldId id="310" r:id="rId28"/>
    <p:sldId id="312" r:id="rId29"/>
    <p:sldId id="388" r:id="rId30"/>
    <p:sldId id="385" r:id="rId31"/>
    <p:sldId id="313" r:id="rId32"/>
    <p:sldId id="354" r:id="rId33"/>
    <p:sldId id="317" r:id="rId34"/>
    <p:sldId id="375" r:id="rId35"/>
    <p:sldId id="350" r:id="rId36"/>
    <p:sldId id="337" r:id="rId37"/>
    <p:sldId id="339" r:id="rId38"/>
    <p:sldId id="376" r:id="rId39"/>
    <p:sldId id="369" r:id="rId40"/>
    <p:sldId id="387" r:id="rId41"/>
    <p:sldId id="340" r:id="rId42"/>
    <p:sldId id="342" r:id="rId43"/>
    <p:sldId id="343" r:id="rId44"/>
    <p:sldId id="389" r:id="rId45"/>
    <p:sldId id="258" r:id="rId46"/>
    <p:sldId id="383" r:id="rId47"/>
    <p:sldId id="297" r:id="rId48"/>
    <p:sldId id="386" r:id="rId49"/>
    <p:sldId id="290" r:id="rId50"/>
    <p:sldId id="322" r:id="rId51"/>
    <p:sldId id="395" r:id="rId52"/>
    <p:sldId id="377" r:id="rId53"/>
    <p:sldId id="365" r:id="rId54"/>
    <p:sldId id="367" r:id="rId55"/>
    <p:sldId id="368" r:id="rId56"/>
    <p:sldId id="364" r:id="rId57"/>
    <p:sldId id="405" r:id="rId58"/>
    <p:sldId id="400" r:id="rId59"/>
    <p:sldId id="401" r:id="rId60"/>
    <p:sldId id="402" r:id="rId61"/>
    <p:sldId id="393" r:id="rId62"/>
    <p:sldId id="399" r:id="rId63"/>
    <p:sldId id="391" r:id="rId64"/>
    <p:sldId id="392" r:id="rId65"/>
    <p:sldId id="397" r:id="rId66"/>
    <p:sldId id="398" r:id="rId67"/>
    <p:sldId id="404" r:id="rId68"/>
    <p:sldId id="379" r:id="rId69"/>
    <p:sldId id="396" r:id="rId7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08" autoAdjust="0"/>
    <p:restoredTop sz="83333" autoAdjust="0"/>
  </p:normalViewPr>
  <p:slideViewPr>
    <p:cSldViewPr snapToGrid="0">
      <p:cViewPr varScale="1">
        <p:scale>
          <a:sx n="78" d="100"/>
          <a:sy n="78" d="100"/>
        </p:scale>
        <p:origin x="111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slide" Target="slides/slide69.xml"/><Relationship Id="rId71" Type="http://schemas.openxmlformats.org/officeDocument/2006/relationships/notesMaster" Target="notesMasters/notesMaster1.xml"/><Relationship Id="rId72" Type="http://schemas.openxmlformats.org/officeDocument/2006/relationships/presProps" Target="pres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viewProps" Target="viewProps.xml"/><Relationship Id="rId74" Type="http://schemas.openxmlformats.org/officeDocument/2006/relationships/theme" Target="theme/theme1.xml"/><Relationship Id="rId75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2" TargetMode="External"/><Relationship Id="rId2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992024033409257"/>
          <c:y val="0.0198879200017646"/>
          <c:w val="0.844868394808052"/>
          <c:h val="0.73806803577304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P0: No branches 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0.0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1.0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18.5</c:v>
                </c:pt>
                <c:pt idx="1">
                  <c:v>18.5</c:v>
                </c:pt>
                <c:pt idx="2">
                  <c:v>18.5</c:v>
                </c:pt>
                <c:pt idx="3">
                  <c:v>18.5</c:v>
                </c:pt>
                <c:pt idx="4">
                  <c:v>18.5</c:v>
                </c:pt>
                <c:pt idx="5">
                  <c:v>18.5</c:v>
                </c:pt>
                <c:pt idx="6">
                  <c:v>18.5</c:v>
                </c:pt>
                <c:pt idx="7">
                  <c:v>18.5</c:v>
                </c:pt>
                <c:pt idx="8">
                  <c:v>18.5</c:v>
                </c:pt>
                <c:pt idx="9">
                  <c:v>18.5</c:v>
                </c:pt>
                <c:pt idx="10">
                  <c:v>18.5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C407-4D19-83B9-8B1A307B015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P1: 1 branch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0.0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1.0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10.0</c:v>
                </c:pt>
                <c:pt idx="1">
                  <c:v>12.5</c:v>
                </c:pt>
                <c:pt idx="2">
                  <c:v>15.0</c:v>
                </c:pt>
                <c:pt idx="3">
                  <c:v>18.5</c:v>
                </c:pt>
                <c:pt idx="4">
                  <c:v>19.0</c:v>
                </c:pt>
                <c:pt idx="5">
                  <c:v>19.0</c:v>
                </c:pt>
                <c:pt idx="6">
                  <c:v>19.2</c:v>
                </c:pt>
                <c:pt idx="7">
                  <c:v>19.2</c:v>
                </c:pt>
                <c:pt idx="8">
                  <c:v>19.2</c:v>
                </c:pt>
                <c:pt idx="9">
                  <c:v>19.2</c:v>
                </c:pt>
                <c:pt idx="10">
                  <c:v>19.2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C407-4D19-83B9-8B1A307B015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P2: 2 branches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0.0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1.0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10.0</c:v>
                </c:pt>
                <c:pt idx="1">
                  <c:v>12.0</c:v>
                </c:pt>
                <c:pt idx="2">
                  <c:v>14.2</c:v>
                </c:pt>
                <c:pt idx="3">
                  <c:v>18.0</c:v>
                </c:pt>
                <c:pt idx="4">
                  <c:v>20.0</c:v>
                </c:pt>
                <c:pt idx="5">
                  <c:v>22.0</c:v>
                </c:pt>
                <c:pt idx="6">
                  <c:v>22.0</c:v>
                </c:pt>
                <c:pt idx="7">
                  <c:v>22.0</c:v>
                </c:pt>
                <c:pt idx="8">
                  <c:v>22.0</c:v>
                </c:pt>
                <c:pt idx="9">
                  <c:v>22.0</c:v>
                </c:pt>
                <c:pt idx="10">
                  <c:v>21.7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C407-4D19-83B9-8B1A307B015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P3: 3 branches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0.0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1.0</c:v>
                </c:pt>
              </c:numCache>
            </c:numRef>
          </c:cat>
          <c:val>
            <c:numRef>
              <c:f>Sheet1!$E$2:$E$12</c:f>
              <c:numCache>
                <c:formatCode>General</c:formatCode>
                <c:ptCount val="11"/>
                <c:pt idx="0">
                  <c:v>5.0</c:v>
                </c:pt>
                <c:pt idx="1">
                  <c:v>15.0</c:v>
                </c:pt>
                <c:pt idx="2">
                  <c:v>17.5</c:v>
                </c:pt>
                <c:pt idx="3">
                  <c:v>22.0</c:v>
                </c:pt>
                <c:pt idx="4">
                  <c:v>24.0</c:v>
                </c:pt>
                <c:pt idx="5">
                  <c:v>25.0</c:v>
                </c:pt>
                <c:pt idx="6">
                  <c:v>25.0</c:v>
                </c:pt>
                <c:pt idx="7">
                  <c:v>25.0</c:v>
                </c:pt>
                <c:pt idx="8">
                  <c:v>25.0</c:v>
                </c:pt>
                <c:pt idx="9">
                  <c:v>25.0</c:v>
                </c:pt>
                <c:pt idx="10">
                  <c:v>24.8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C407-4D19-83B9-8B1A307B01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052016624"/>
        <c:axId val="-2134650864"/>
      </c:lineChart>
      <c:catAx>
        <c:axId val="-20520166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500" baseline="0" dirty="0">
                    <a:latin typeface="Gill Sans MT" panose="020B0502020104020203" pitchFamily="34" charset="0"/>
                  </a:rPr>
                  <a:t>Individual Selectivity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  <a:ea typeface="+mn-ea"/>
                <a:cs typeface="+mn-cs"/>
              </a:defRPr>
            </a:pPr>
            <a:endParaRPr lang="en-US"/>
          </a:p>
        </c:txPr>
        <c:crossAx val="-2134650864"/>
        <c:crosses val="autoZero"/>
        <c:auto val="1"/>
        <c:lblAlgn val="ctr"/>
        <c:lblOffset val="100"/>
        <c:noMultiLvlLbl val="0"/>
      </c:catAx>
      <c:valAx>
        <c:axId val="-2134650864"/>
        <c:scaling>
          <c:orientation val="minMax"/>
        </c:scaling>
        <c:delete val="0"/>
        <c:axPos val="l"/>
        <c:majorGridlines>
          <c:spPr>
            <a:ln w="222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7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700" b="1" baseline="0" dirty="0">
                    <a:latin typeface="Gill Sans MT" panose="020B0502020104020203" pitchFamily="34" charset="0"/>
                  </a:rPr>
                  <a:t>Time (</a:t>
                </a:r>
                <a:r>
                  <a:rPr lang="en-US" sz="1700" b="1" baseline="0" dirty="0" err="1">
                    <a:latin typeface="Gill Sans MT" panose="020B0502020104020203" pitchFamily="34" charset="0"/>
                  </a:rPr>
                  <a:t>ms</a:t>
                </a:r>
                <a:r>
                  <a:rPr lang="en-US" sz="1700" b="1" baseline="0" dirty="0">
                    <a:latin typeface="Gill Sans MT" panose="020B0502020104020203" pitchFamily="34" charset="0"/>
                  </a:rPr>
                  <a:t>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  <a:ea typeface="+mn-ea"/>
                <a:cs typeface="+mn-cs"/>
              </a:defRPr>
            </a:pPr>
            <a:endParaRPr lang="en-US"/>
          </a:p>
        </c:txPr>
        <c:crossAx val="-2052016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0"/>
          <c:y val="0.898860958244873"/>
          <c:w val="1.0"/>
          <c:h val="0.08684655982566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ill Sans MT" panose="020B050202010402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733786054963"/>
          <c:y val="0.0587139285527403"/>
          <c:w val="0.860266198063074"/>
          <c:h val="0.71392236192801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P0: No branches 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0.0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1.0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11.8</c:v>
                </c:pt>
                <c:pt idx="1">
                  <c:v>11.8</c:v>
                </c:pt>
                <c:pt idx="2">
                  <c:v>11.8</c:v>
                </c:pt>
                <c:pt idx="3">
                  <c:v>11.8</c:v>
                </c:pt>
                <c:pt idx="4">
                  <c:v>11.8</c:v>
                </c:pt>
                <c:pt idx="5">
                  <c:v>11.8</c:v>
                </c:pt>
                <c:pt idx="6">
                  <c:v>11.8</c:v>
                </c:pt>
                <c:pt idx="7">
                  <c:v>11.8</c:v>
                </c:pt>
                <c:pt idx="8">
                  <c:v>11.8</c:v>
                </c:pt>
                <c:pt idx="9">
                  <c:v>11.8</c:v>
                </c:pt>
                <c:pt idx="10">
                  <c:v>11.8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0028-42B2-8ABB-5717F7D988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P1: 1 branch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0.0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1.0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6.2</c:v>
                </c:pt>
                <c:pt idx="1">
                  <c:v>8.200000000000001</c:v>
                </c:pt>
                <c:pt idx="2">
                  <c:v>11.0</c:v>
                </c:pt>
                <c:pt idx="3">
                  <c:v>12.5</c:v>
                </c:pt>
                <c:pt idx="4">
                  <c:v>12.5</c:v>
                </c:pt>
                <c:pt idx="5">
                  <c:v>12.5</c:v>
                </c:pt>
                <c:pt idx="6">
                  <c:v>12.5</c:v>
                </c:pt>
                <c:pt idx="7">
                  <c:v>12.5</c:v>
                </c:pt>
                <c:pt idx="8">
                  <c:v>12.5</c:v>
                </c:pt>
                <c:pt idx="9">
                  <c:v>12.5</c:v>
                </c:pt>
                <c:pt idx="10">
                  <c:v>12.5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0028-42B2-8ABB-5717F7D9884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P2: 2 branches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0.0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1.0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6.2</c:v>
                </c:pt>
                <c:pt idx="1">
                  <c:v>7.8</c:v>
                </c:pt>
                <c:pt idx="2">
                  <c:v>9.8</c:v>
                </c:pt>
                <c:pt idx="3">
                  <c:v>12.5</c:v>
                </c:pt>
                <c:pt idx="4">
                  <c:v>13.8</c:v>
                </c:pt>
                <c:pt idx="5">
                  <c:v>14.5</c:v>
                </c:pt>
                <c:pt idx="6">
                  <c:v>14.5</c:v>
                </c:pt>
                <c:pt idx="7">
                  <c:v>14.5</c:v>
                </c:pt>
                <c:pt idx="8">
                  <c:v>14.5</c:v>
                </c:pt>
                <c:pt idx="9">
                  <c:v>14.5</c:v>
                </c:pt>
                <c:pt idx="10">
                  <c:v>14.5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0028-42B2-8ABB-5717F7D9884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P3: 3 branches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Sheet1!$A$2:$A$12</c:f>
              <c:numCache>
                <c:formatCode>General</c:formatCode>
                <c:ptCount val="11"/>
                <c:pt idx="0">
                  <c:v>0.0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1.0</c:v>
                </c:pt>
              </c:numCache>
            </c:numRef>
          </c:cat>
          <c:val>
            <c:numRef>
              <c:f>Sheet1!$E$2:$E$12</c:f>
              <c:numCache>
                <c:formatCode>General</c:formatCode>
                <c:ptCount val="11"/>
                <c:pt idx="0">
                  <c:v>4.0</c:v>
                </c:pt>
                <c:pt idx="1">
                  <c:v>9.5</c:v>
                </c:pt>
                <c:pt idx="2">
                  <c:v>12.0</c:v>
                </c:pt>
                <c:pt idx="3">
                  <c:v>14.8</c:v>
                </c:pt>
                <c:pt idx="4">
                  <c:v>16.0</c:v>
                </c:pt>
                <c:pt idx="5">
                  <c:v>16.0</c:v>
                </c:pt>
                <c:pt idx="6">
                  <c:v>16.0</c:v>
                </c:pt>
                <c:pt idx="7">
                  <c:v>16.0</c:v>
                </c:pt>
                <c:pt idx="8">
                  <c:v>16.0</c:v>
                </c:pt>
                <c:pt idx="9">
                  <c:v>16.0</c:v>
                </c:pt>
                <c:pt idx="10">
                  <c:v>16.0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0028-42B2-8ABB-5717F7D988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28431648"/>
        <c:axId val="2128459952"/>
      </c:lineChart>
      <c:catAx>
        <c:axId val="212843164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Gill Sans MT" panose="020B0502020104020203" pitchFamily="34" charset="0"/>
                    <a:ea typeface="+mn-ea"/>
                    <a:cs typeface="+mn-cs"/>
                  </a:defRPr>
                </a:pPr>
                <a:r>
                  <a:rPr lang="en-US" sz="1500" baseline="0" dirty="0">
                    <a:latin typeface="Gill Sans MT" panose="020B0502020104020203" pitchFamily="34" charset="0"/>
                  </a:rPr>
                  <a:t>Individual Selectivity</a:t>
                </a:r>
              </a:p>
            </c:rich>
          </c:tx>
          <c:layout>
            <c:manualLayout>
              <c:xMode val="edge"/>
              <c:yMode val="edge"/>
              <c:x val="0.387586762036496"/>
              <c:y val="0.849684571905901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  <a:ea typeface="+mn-ea"/>
                <a:cs typeface="+mn-cs"/>
              </a:defRPr>
            </a:pPr>
            <a:endParaRPr lang="en-US"/>
          </a:p>
        </c:txPr>
        <c:crossAx val="2128459952"/>
        <c:crosses val="autoZero"/>
        <c:auto val="1"/>
        <c:lblAlgn val="ctr"/>
        <c:lblOffset val="100"/>
        <c:noMultiLvlLbl val="0"/>
      </c:catAx>
      <c:valAx>
        <c:axId val="2128459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7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700" b="1" baseline="0" dirty="0"/>
                  <a:t>Estimated Memory Requests (M)</a:t>
                </a:r>
              </a:p>
            </c:rich>
          </c:tx>
          <c:layout>
            <c:manualLayout>
              <c:xMode val="edge"/>
              <c:yMode val="edge"/>
              <c:x val="0.018228741841379"/>
              <c:y val="0.13763481328661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  <a:ea typeface="+mn-ea"/>
                <a:cs typeface="+mn-cs"/>
              </a:defRPr>
            </a:pPr>
            <a:endParaRPr lang="en-US"/>
          </a:p>
        </c:txPr>
        <c:crossAx val="2128431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0.07096</cdr:x>
      <cdr:y>0.82127</cdr:y>
    </cdr:from>
    <cdr:to>
      <cdr:x>0.22711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5519" y="420176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115786-F52E-46BA-B51F-94A366F392E6}" type="datetimeFigureOut">
              <a:rPr lang="en-US" smtClean="0"/>
              <a:pPr/>
              <a:t>8/20/16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4ED8F3-CB94-4DDA-9876-D8FC4B2FD3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172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ED8F3-CB94-4DDA-9876-D8FC4B2FD39C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5157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ED8F3-CB94-4DDA-9876-D8FC4B2FD39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4466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ED8F3-CB94-4DDA-9876-D8FC4B2FD39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4550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Shape 10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81" name="Shape 10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2224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Shape 11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09" name="Shape 1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57670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1221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Shape 11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25" name="Shape 1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62384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Shape 11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25" name="Shape 1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8272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8" name="Shape 3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100" b="0" i="0" u="none" strike="noStrike" cap="none" baseline="0" dirty="0"/>
          </a:p>
        </p:txBody>
      </p:sp>
    </p:spTree>
    <p:extLst>
      <p:ext uri="{BB962C8B-B14F-4D97-AF65-F5344CB8AC3E}">
        <p14:creationId xmlns:p14="http://schemas.microsoft.com/office/powerpoint/2010/main" val="42862738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55" name="Shape 3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100" b="0" i="0" u="none" strike="noStrike" cap="none" baseline="0"/>
          </a:p>
        </p:txBody>
      </p:sp>
    </p:spTree>
    <p:extLst>
      <p:ext uri="{BB962C8B-B14F-4D97-AF65-F5344CB8AC3E}">
        <p14:creationId xmlns:p14="http://schemas.microsoft.com/office/powerpoint/2010/main" val="14782214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ED8F3-CB94-4DDA-9876-D8FC4B2FD39C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446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ED8F3-CB94-4DDA-9876-D8FC4B2FD39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5232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lake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is a storage repository that holds a vast amount of raw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 its native format until it is needed. While a hierarchical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warehouse stores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 files or folders, a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lake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uses a flat architecture to store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Source:</a:t>
            </a:r>
            <a:r>
              <a:rPr lang="en-US" sz="1200" b="0" i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AWS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CF6B8C-FDE1-436F-B352-F091D240C0F5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8228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LZSS </a:t>
            </a:r>
            <a:r>
              <a:rPr lang="en-US" sz="2800" dirty="0"/>
              <a:t>minor extension to LZ77--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CF6B8C-FDE1-436F-B352-F091D240C0F5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0500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CF6B8C-FDE1-436F-B352-F091D240C0F5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4848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ED8F3-CB94-4DDA-9876-D8FC4B2FD39C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7415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CF6B8C-FDE1-436F-B352-F091D240C0F5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918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CF6B8C-FDE1-436F-B352-F091D240C0F5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918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CF6B8C-FDE1-436F-B352-F091D240C0F5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8931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CF6B8C-FDE1-436F-B352-F091D240C0F5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8075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821E7-A993-4A8F-B281-C7F7431220CA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80412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None/>
            </a:pPr>
            <a:r>
              <a:rPr lang="en-US" dirty="0"/>
              <a:t>Decompression</a:t>
            </a:r>
            <a:r>
              <a:rPr lang="en-US" baseline="0" dirty="0"/>
              <a:t> speed vs Compression ratio</a:t>
            </a:r>
          </a:p>
          <a:p>
            <a:pPr marL="228600" indent="-228600">
              <a:buNone/>
            </a:pPr>
            <a:r>
              <a:rPr lang="en-US" baseline="0" dirty="0"/>
              <a:t>CPU indicated use 24 threads</a:t>
            </a:r>
            <a:endParaRPr lang="en-US" dirty="0"/>
          </a:p>
          <a:p>
            <a:pPr marL="228600" indent="-228600">
              <a:buAutoNum type="arabicPeriod"/>
            </a:pPr>
            <a:r>
              <a:rPr lang="en-US" dirty="0"/>
              <a:t>Two encoding (more</a:t>
            </a:r>
            <a:r>
              <a:rPr lang="en-US" baseline="0" dirty="0"/>
              <a:t> details in the thesis)</a:t>
            </a:r>
          </a:p>
          <a:p>
            <a:pPr marL="228600" indent="-228600">
              <a:buAutoNum type="arabicPeriod"/>
            </a:pPr>
            <a:r>
              <a:rPr lang="en-US" baseline="0" dirty="0"/>
              <a:t>Bit-level perf. + energy consumption</a:t>
            </a:r>
          </a:p>
          <a:p>
            <a:pPr marL="228600" indent="-228600">
              <a:buAutoNum type="arabicPeriod"/>
            </a:pPr>
            <a:r>
              <a:rPr lang="en-US" baseline="0" dirty="0"/>
              <a:t>Byte-level: </a:t>
            </a:r>
            <a:r>
              <a:rPr lang="en-US" baseline="0" dirty="0" err="1"/>
              <a:t>Gompresso</a:t>
            </a:r>
            <a:r>
              <a:rPr lang="en-US" baseline="0" dirty="0"/>
              <a:t>/Byte (limited by PCI/E) 1.5X faster than LZ4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ED8F3-CB94-4DDA-9876-D8FC4B2FD39C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67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ED8F3-CB94-4DDA-9876-D8FC4B2FD39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0129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ED8F3-CB94-4DDA-9876-D8FC4B2FD39C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44663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Shape 7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3" name="Shape 703"/>
          <p:cNvSpPr txBox="1">
            <a:spLocks noGrp="1"/>
          </p:cNvSpPr>
          <p:nvPr>
            <p:ph type="body" idx="1"/>
          </p:nvPr>
        </p:nvSpPr>
        <p:spPr>
          <a:xfrm>
            <a:off x="777239" y="4777560"/>
            <a:ext cx="6217560" cy="4525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en" sz="12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62016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ED8F3-CB94-4DDA-9876-D8FC4B2FD39C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4669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ED8F3-CB94-4DDA-9876-D8FC4B2FD39C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44663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ED8F3-CB94-4DDA-9876-D8FC4B2FD39C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12963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821E7-A993-4A8F-B281-C7F7431220CA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6863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821E7-A993-4A8F-B281-C7F7431220CA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81137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ED8F3-CB94-4DDA-9876-D8FC4B2FD39C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22261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ED8F3-CB94-4DDA-9876-D8FC4B2FD39C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09546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ED8F3-CB94-4DDA-9876-D8FC4B2FD39C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94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ED8F3-CB94-4DDA-9876-D8FC4B2FD39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38594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ED8F3-CB94-4DDA-9876-D8FC4B2FD39C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34904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Shape 1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100" b="0" i="0" u="none" strike="noStrike" cap="none" baseline="0" dirty="0"/>
          </a:p>
        </p:txBody>
      </p:sp>
      <p:sp>
        <p:nvSpPr>
          <p:cNvPr id="1135" name="Shape 11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31122847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ED8F3-CB94-4DDA-9876-D8FC4B2FD39C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45592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05122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Shape 11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56" name="Shape 11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4727990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5762687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1970, Edgar F.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Codd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 Oxford-educated mathematician working at the IBM San Jose Research Lab, published a paper showing how information stored in large databases could be accessed without knowing how the information was structured or where it resided in the database.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ED8F3-CB94-4DDA-9876-D8FC4B2FD39C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86981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100" b="0" i="0" u="none" strike="noStrike" cap="none" baseline="0"/>
          </a:p>
        </p:txBody>
      </p:sp>
    </p:spTree>
    <p:extLst>
      <p:ext uri="{BB962C8B-B14F-4D97-AF65-F5344CB8AC3E}">
        <p14:creationId xmlns:p14="http://schemas.microsoft.com/office/powerpoint/2010/main" val="130228515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CF6B8C-FDE1-436F-B352-F091D240C0F5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054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ED8F3-CB94-4DDA-9876-D8FC4B2FD39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2702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ED8F3-CB94-4DDA-9876-D8FC4B2FD39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6339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ED8F3-CB94-4DDA-9876-D8FC4B2FD39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4466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ED8F3-CB94-4DDA-9876-D8FC4B2FD39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9155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ED8F3-CB94-4DDA-9876-D8FC4B2FD39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312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5D67E-CE4D-4AF5-BBF5-07BC9A54992F}" type="datetime1">
              <a:rPr lang="en-US" smtClean="0"/>
              <a:pPr/>
              <a:t>8/20/16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E457-A514-48C8-8161-90D30CB84E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649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318D8-A292-4043-8E09-68BED8928BF8}" type="datetime1">
              <a:rPr lang="en-US" smtClean="0"/>
              <a:pPr/>
              <a:t>8/20/16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E457-A514-48C8-8161-90D30CB84E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194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44D03-F72A-4C38-A6F5-F536A8F9C787}" type="datetime1">
              <a:rPr lang="en-US" smtClean="0"/>
              <a:pPr/>
              <a:t>8/20/16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E457-A514-48C8-8161-90D30CB84E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593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Shape 1006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07" name="Shape 1007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9675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1008" name="Shape 1008"/>
          <p:cNvSpPr txBox="1">
            <a:spLocks noGrp="1"/>
          </p:cNvSpPr>
          <p:nvPr>
            <p:ph type="sldNum" idx="12"/>
          </p:nvPr>
        </p:nvSpPr>
        <p:spPr>
          <a:xfrm>
            <a:off x="11409043" y="6333133"/>
            <a:ext cx="731599" cy="52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>
              <a:defRPr sz="1700" baseline="0">
                <a:solidFill>
                  <a:schemeClr val="bg1">
                    <a:lumMod val="50000"/>
                  </a:schemeClr>
                </a:solidFill>
                <a:latin typeface="Gill Sans MT" pitchFamily="34" charset="0"/>
              </a:defRPr>
            </a:lvl1pPr>
          </a:lstStyle>
          <a:p>
            <a:pPr algn="l">
              <a:buClr>
                <a:schemeClr val="dk1"/>
              </a:buClr>
              <a:buSzPct val="25000"/>
            </a:pPr>
            <a:fld id="{00000000-1234-1234-1234-123412341234}" type="slidenum">
              <a:rPr lang="en" smtClean="0">
                <a:ea typeface="Calibri"/>
                <a:cs typeface="Calibri"/>
                <a:sym typeface="Calibri"/>
              </a:rPr>
              <a:pPr algn="l">
                <a:buClr>
                  <a:schemeClr val="dk1"/>
                </a:buClr>
                <a:buSzPct val="25000"/>
              </a:pPr>
              <a:t>‹#›</a:t>
            </a:fld>
            <a:endParaRPr lang="en" dirty="0"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6274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DA824-7933-4A06-A7DB-309E871BD756}" type="datetime1">
              <a:rPr lang="en-US" smtClean="0"/>
              <a:pPr/>
              <a:t>8/20/16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E457-A514-48C8-8161-90D30CB84E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955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2AD2B-2E1D-4257-B958-31097D8DC856}" type="datetime1">
              <a:rPr lang="en-US" smtClean="0"/>
              <a:pPr/>
              <a:t>8/20/16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E457-A514-48C8-8161-90D30CB84E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470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CE52A-0EAD-4FDE-AEB8-E2564D626187}" type="datetime1">
              <a:rPr lang="en-US" smtClean="0"/>
              <a:pPr/>
              <a:t>8/20/16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E457-A514-48C8-8161-90D30CB84E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65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7A1E-FBC3-4575-A5B5-5F076ECA306D}" type="datetime1">
              <a:rPr lang="en-US" smtClean="0"/>
              <a:pPr/>
              <a:t>8/20/16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E457-A514-48C8-8161-90D30CB84E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079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BF70-6C44-4ACE-85DB-6A51DC375872}" type="datetime1">
              <a:rPr lang="en-US" smtClean="0"/>
              <a:pPr/>
              <a:t>8/20/16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E457-A514-48C8-8161-90D30CB84E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35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E1B25-4BE8-49BA-B3D3-5669964F3213}" type="datetime1">
              <a:rPr lang="en-US" smtClean="0"/>
              <a:pPr/>
              <a:t>8/20/16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E457-A514-48C8-8161-90D30CB84E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817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A0CF6-0DCA-4CE9-92CF-D5BAB8208997}" type="datetime1">
              <a:rPr lang="en-US" smtClean="0"/>
              <a:pPr/>
              <a:t>8/20/16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E457-A514-48C8-8161-90D30CB84E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96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992A4-EC16-4F1F-9158-19C14B9E2BFD}" type="datetime1">
              <a:rPr lang="en-US" smtClean="0"/>
              <a:pPr/>
              <a:t>8/20/16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E457-A514-48C8-8161-90D30CB84E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263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EA049-1778-4FE9-9B66-8DDF8A3E7CBA}" type="datetime1">
              <a:rPr lang="en-US" smtClean="0"/>
              <a:pPr/>
              <a:t>8/20/16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1E457-A514-48C8-8161-90D30CB84E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747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hyperlink" Target="http://link.springer.com/journal/778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microsoft.com/office/2007/relationships/hdphoto" Target="../media/hdphoto2.wdp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tags" Target="../tags/tag4.x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tags" Target="../tags/tag5.xml"/><Relationship Id="rId2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tags" Target="../tags/tag6.x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tags" Target="../tags/tag7.x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tags" Target="../tags/tag8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tags" Target="../tags/tag9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ture.com/" TargetMode="External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tags" Target="../tags/tag10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microsoft.com/office/2007/relationships/hdphoto" Target="../media/hdphoto3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4" Type="http://schemas.openxmlformats.org/officeDocument/2006/relationships/hyperlink" Target="http://dl.acm.org/citation.cfm?doid=974750.974755" TargetMode="External"/><Relationship Id="rId1" Type="http://schemas.openxmlformats.org/officeDocument/2006/relationships/tags" Target="../tags/tag11.xml"/><Relationship Id="rId2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4" Type="http://schemas.openxmlformats.org/officeDocument/2006/relationships/chart" Target="../charts/chart1.xml"/><Relationship Id="rId5" Type="http://schemas.openxmlformats.org/officeDocument/2006/relationships/chart" Target="../charts/chart2.xml"/><Relationship Id="rId1" Type="http://schemas.openxmlformats.org/officeDocument/2006/relationships/tags" Target="../tags/tag12.xml"/><Relationship Id="rId2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tags" Target="../tags/tag13.xml"/><Relationship Id="rId2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tags" Target="../tags/tag14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ncedirect.com/science/article/pii/S0306437913000732" TargetMode="External"/><Relationship Id="rId4" Type="http://schemas.openxmlformats.org/officeDocument/2006/relationships/hyperlink" Target="http://dl.acm.org/citation.cfm?id=2536370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4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6.png"/><Relationship Id="rId12" Type="http://schemas.openxmlformats.org/officeDocument/2006/relationships/image" Target="../media/image27.gif"/><Relationship Id="rId13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5" Type="http://schemas.openxmlformats.org/officeDocument/2006/relationships/image" Target="../media/image20.jpeg"/><Relationship Id="rId6" Type="http://schemas.openxmlformats.org/officeDocument/2006/relationships/image" Target="../media/image21.png"/><Relationship Id="rId7" Type="http://schemas.openxmlformats.org/officeDocument/2006/relationships/image" Target="../media/image22.jpeg"/><Relationship Id="rId8" Type="http://schemas.openxmlformats.org/officeDocument/2006/relationships/image" Target="../media/image23.jpeg"/><Relationship Id="rId9" Type="http://schemas.openxmlformats.org/officeDocument/2006/relationships/image" Target="../media/image24.jpeg"/><Relationship Id="rId10" Type="http://schemas.openxmlformats.org/officeDocument/2006/relationships/image" Target="../media/image25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image" Target="../media/image7.jpeg"/><Relationship Id="rId5" Type="http://schemas.openxmlformats.org/officeDocument/2006/relationships/image" Target="../media/image8.png"/><Relationship Id="rId6" Type="http://schemas.openxmlformats.org/officeDocument/2006/relationships/image" Target="../media/image9.jpeg"/><Relationship Id="rId1" Type="http://schemas.openxmlformats.org/officeDocument/2006/relationships/tags" Target="../tags/tag2.xml"/><Relationship Id="rId2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4" Type="http://schemas.openxmlformats.org/officeDocument/2006/relationships/image" Target="../media/image29.jpeg"/><Relationship Id="rId1" Type="http://schemas.openxmlformats.org/officeDocument/2006/relationships/tags" Target="../tags/tag15.xml"/><Relationship Id="rId2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0.wmf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1.wmf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2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tags" Target="../tags/tag16.x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tags" Target="../tags/tag17.xml"/><Relationship Id="rId2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microsoft.com/office/2007/relationships/hdphoto" Target="../media/hdphoto4.wdp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microsoft.com/office/2007/relationships/hdphoto" Target="../media/hdphoto5.wdp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Relationship Id="rId3" Type="http://schemas.microsoft.com/office/2007/relationships/hdphoto" Target="../media/hdphoto6.wdp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jpeg"/><Relationship Id="rId5" Type="http://schemas.openxmlformats.org/officeDocument/2006/relationships/image" Target="../media/image39.png"/><Relationship Id="rId6" Type="http://schemas.openxmlformats.org/officeDocument/2006/relationships/image" Target="../media/image40.png"/><Relationship Id="rId7" Type="http://schemas.openxmlformats.org/officeDocument/2006/relationships/image" Target="../media/image41.jpeg"/><Relationship Id="rId8" Type="http://schemas.openxmlformats.org/officeDocument/2006/relationships/image" Target="../media/image42.png"/><Relationship Id="rId9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13211" y="1201471"/>
            <a:ext cx="12183291" cy="1863639"/>
          </a:xfrm>
        </p:spPr>
        <p:txBody>
          <a:bodyPr>
            <a:normAutofit fontScale="90000"/>
          </a:bodyPr>
          <a:lstStyle/>
          <a:p>
            <a:r>
              <a:rPr lang="en-US" sz="6600" b="1" dirty="0">
                <a:solidFill>
                  <a:schemeClr val="accent5"/>
                </a:solidFill>
                <a:latin typeface="Playfair Display" pitchFamily="50" charset="0"/>
              </a:rPr>
              <a:t>GPU-Acceleration of In-Memory Data Analytics 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774028"/>
            <a:ext cx="10593850" cy="1655762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Gotham Black" panose="02000603040000020004" pitchFamily="2" charset="0"/>
              </a:rPr>
              <a:t>Evangelia Sitaridi, </a:t>
            </a:r>
            <a:r>
              <a:rPr lang="en-US" sz="3600" i="1" dirty="0">
                <a:latin typeface="Gotham Black" panose="02000603040000020004" pitchFamily="2" charset="0"/>
              </a:rPr>
              <a:t>Thesis Defense</a:t>
            </a:r>
          </a:p>
          <a:p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Gotham Black" panose="02000603040000020004" pitchFamily="2" charset="0"/>
              </a:rPr>
              <a:t>Columbia University </a:t>
            </a:r>
          </a:p>
        </p:txBody>
      </p:sp>
      <p:sp>
        <p:nvSpPr>
          <p:cNvPr id="7" name="Shape 89"/>
          <p:cNvSpPr/>
          <p:nvPr/>
        </p:nvSpPr>
        <p:spPr>
          <a:xfrm>
            <a:off x="10616858" y="5696154"/>
            <a:ext cx="1192530" cy="1058367"/>
          </a:xfrm>
          <a:prstGeom prst="rect">
            <a:avLst/>
          </a:prstGeom>
          <a:blipFill rotWithShape="1">
            <a:blip r:embed="rId3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baseline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 descr="Screenshot 2015-12-07 19.12.50.png"/>
          <p:cNvPicPr>
            <a:picLocks noChangeAspect="1"/>
          </p:cNvPicPr>
          <p:nvPr/>
        </p:nvPicPr>
        <p:blipFill>
          <a:blip r:embed="rId4" cstate="print">
            <a:lum bright="-3000" contrast="13000"/>
          </a:blip>
          <a:stretch>
            <a:fillRect/>
          </a:stretch>
        </p:blipFill>
        <p:spPr>
          <a:xfrm>
            <a:off x="132742" y="5981396"/>
            <a:ext cx="2171429" cy="66666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62702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29059" y="0"/>
            <a:ext cx="12784183" cy="1104181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Thesis Contribution 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1AD9-45D1-4636-B3FD-D1C20DE8E6F3}" type="slidenum">
              <a:rPr lang="en-US" sz="1700" smtClean="0">
                <a:solidFill>
                  <a:schemeClr val="bg1">
                    <a:lumMod val="50000"/>
                  </a:schemeClr>
                </a:solidFill>
                <a:latin typeface="Gill Sans MT" pitchFamily="34" charset="0"/>
              </a:rPr>
              <a:pPr/>
              <a:t>10</a:t>
            </a:fld>
            <a:endParaRPr lang="en-US" sz="1700" dirty="0">
              <a:solidFill>
                <a:schemeClr val="bg1">
                  <a:lumMod val="50000"/>
                </a:schemeClr>
              </a:solidFill>
              <a:latin typeface="Gill Sans MT" pitchFamily="34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85639" y="1025804"/>
            <a:ext cx="12372122" cy="58321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Gill Sans MT" panose="020B0502020104020203" pitchFamily="34" charset="0"/>
              </a:rPr>
              <a:t>Rethink for GPU data processing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Data layout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Query execution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Cost models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Algorithmic evaluation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Parallelism model</a:t>
            </a:r>
            <a:endParaRPr lang="en-US" dirty="0">
              <a:latin typeface="Gill Sans MT" panose="020B0502020104020203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b="1" dirty="0">
                <a:latin typeface="Gill Sans MT" panose="020B0502020104020203" pitchFamily="34" charset="0"/>
              </a:rPr>
              <a:t>String matching </a:t>
            </a:r>
            <a:r>
              <a:rPr lang="en-US" sz="2400" dirty="0">
                <a:latin typeface="Gill Sans MT" panose="020B0502020104020203" pitchFamily="34" charset="0"/>
              </a:rPr>
              <a:t>(VLDB Journal &amp; </a:t>
            </a:r>
            <a:r>
              <a:rPr lang="en-US" sz="2400" dirty="0" err="1">
                <a:latin typeface="Gill Sans MT" panose="020B0502020104020203" pitchFamily="34" charset="0"/>
              </a:rPr>
              <a:t>DaMoN</a:t>
            </a:r>
            <a:r>
              <a:rPr lang="en-US" sz="2400" dirty="0">
                <a:latin typeface="Gill Sans MT" panose="020B0502020104020203" pitchFamily="34" charset="0"/>
              </a:rPr>
              <a:t> 2016)   </a:t>
            </a:r>
            <a:r>
              <a:rPr lang="en-US" sz="2400" b="1" dirty="0">
                <a:latin typeface="Gill Sans MT" panose="020B0502020104020203" pitchFamily="34" charset="0"/>
              </a:rPr>
              <a:t>(1)</a:t>
            </a:r>
            <a:r>
              <a:rPr lang="en-US" sz="2400" dirty="0">
                <a:latin typeface="Gill Sans MT" panose="020B0502020104020203" pitchFamily="34" charset="0"/>
              </a:rPr>
              <a:t>, </a:t>
            </a:r>
            <a:r>
              <a:rPr lang="en-US" sz="2400" b="1" dirty="0">
                <a:latin typeface="Gill Sans MT" panose="020B0502020104020203" pitchFamily="34" charset="0"/>
              </a:rPr>
              <a:t>(4)</a:t>
            </a:r>
            <a:r>
              <a:rPr lang="en-US" sz="2400" dirty="0">
                <a:latin typeface="Gill Sans MT" panose="020B0502020104020203" pitchFamily="34" charset="0"/>
              </a:rPr>
              <a:t>, </a:t>
            </a:r>
            <a:r>
              <a:rPr lang="en-US" sz="2400" b="1" dirty="0">
                <a:latin typeface="Gill Sans MT" panose="020B0502020104020203" pitchFamily="34" charset="0"/>
              </a:rPr>
              <a:t>(5)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Gill Sans MT" panose="020B0502020104020203" pitchFamily="34" charset="0"/>
              </a:rPr>
              <a:t>Sub-string matching: </a:t>
            </a:r>
            <a:r>
              <a:rPr lang="en-US" sz="2000" b="1" dirty="0">
                <a:latin typeface="Gill Sans MT" panose="020B0502020104020203" pitchFamily="34" charset="0"/>
              </a:rPr>
              <a:t>3X</a:t>
            </a:r>
            <a:r>
              <a:rPr lang="en-US" sz="2000" dirty="0">
                <a:latin typeface="Gill Sans MT" panose="020B0502020104020203" pitchFamily="34" charset="0"/>
              </a:rPr>
              <a:t> speed-up &amp; </a:t>
            </a:r>
            <a:r>
              <a:rPr lang="en-US" sz="2000" b="1" dirty="0">
                <a:latin typeface="Gill Sans MT" panose="020B0502020104020203" pitchFamily="34" charset="0"/>
              </a:rPr>
              <a:t>2X</a:t>
            </a:r>
            <a:r>
              <a:rPr lang="en-US" sz="2000" dirty="0">
                <a:latin typeface="Gill Sans MT" panose="020B0502020104020203" pitchFamily="34" charset="0"/>
              </a:rPr>
              <a:t> energy savings  against parallel state-of-the-art CPU libraries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Gill Sans MT" panose="020B0502020104020203" pitchFamily="34" charset="0"/>
              </a:rPr>
              <a:t>Regex matching:  </a:t>
            </a:r>
            <a:r>
              <a:rPr lang="en-US" sz="2000" b="1" dirty="0">
                <a:latin typeface="Gill Sans MT" panose="020B0502020104020203" pitchFamily="34" charset="0"/>
              </a:rPr>
              <a:t>2X</a:t>
            </a:r>
            <a:r>
              <a:rPr lang="en-US" sz="2000" dirty="0">
                <a:latin typeface="Gill Sans MT" panose="020B0502020104020203" pitchFamily="34" charset="0"/>
              </a:rPr>
              <a:t> speed-up  (Haswell) - </a:t>
            </a:r>
            <a:r>
              <a:rPr lang="en-US" sz="2000" b="1" dirty="0">
                <a:latin typeface="Gill Sans MT" panose="020B0502020104020203" pitchFamily="34" charset="0"/>
              </a:rPr>
              <a:t>5X</a:t>
            </a:r>
            <a:r>
              <a:rPr lang="en-US" sz="2000" dirty="0">
                <a:latin typeface="Gill Sans MT" panose="020B0502020104020203" pitchFamily="34" charset="0"/>
              </a:rPr>
              <a:t> (Intel Xeon Phi) against scalar code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Gill Sans MT" panose="020B0502020104020203" pitchFamily="34" charset="0"/>
              </a:rPr>
              <a:t>Massively parallel decompression (ICPP 2016) – </a:t>
            </a:r>
            <a:r>
              <a:rPr lang="en-US" sz="2400" i="1" dirty="0">
                <a:latin typeface="Gill Sans MT" panose="020B0502020104020203" pitchFamily="34" charset="0"/>
              </a:rPr>
              <a:t>In collaboration with IBM </a:t>
            </a:r>
            <a:r>
              <a:rPr lang="en-US" sz="2400" i="1" dirty="0" err="1">
                <a:latin typeface="Gill Sans MT" panose="020B0502020104020203" pitchFamily="34" charset="0"/>
              </a:rPr>
              <a:t>Almaden</a:t>
            </a:r>
            <a:r>
              <a:rPr lang="en-US" sz="2400" i="1" dirty="0">
                <a:latin typeface="Gill Sans MT" panose="020B0502020104020203" pitchFamily="34" charset="0"/>
              </a:rPr>
              <a:t> &amp; Watson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Gill Sans MT" panose="020B0502020104020203" pitchFamily="34" charset="0"/>
              </a:rPr>
              <a:t>2X</a:t>
            </a:r>
            <a:r>
              <a:rPr lang="en-US" sz="2000" dirty="0">
                <a:latin typeface="Gill Sans MT" panose="020B0502020104020203" pitchFamily="34" charset="0"/>
              </a:rPr>
              <a:t> speed-ups &amp; </a:t>
            </a:r>
            <a:r>
              <a:rPr lang="en-US" sz="2000" b="1" dirty="0">
                <a:latin typeface="Gill Sans MT" panose="020B0502020104020203" pitchFamily="34" charset="0"/>
              </a:rPr>
              <a:t>1.2X</a:t>
            </a:r>
            <a:r>
              <a:rPr lang="en-US" sz="2000" dirty="0">
                <a:latin typeface="Gill Sans MT" panose="020B0502020104020203" pitchFamily="34" charset="0"/>
              </a:rPr>
              <a:t> energy savings against multi-core state-of-the-art CPU libraries </a:t>
            </a:r>
            <a:r>
              <a:rPr lang="en-US" sz="2000" b="1" dirty="0">
                <a:latin typeface="Gill Sans MT" panose="020B0502020104020203" pitchFamily="34" charset="0"/>
              </a:rPr>
              <a:t>(4)</a:t>
            </a:r>
            <a:r>
              <a:rPr lang="en-US" sz="2000" dirty="0">
                <a:latin typeface="Gill Sans MT" panose="020B0502020104020203" pitchFamily="34" charset="0"/>
              </a:rPr>
              <a:t> ,</a:t>
            </a:r>
            <a:r>
              <a:rPr lang="en-US" sz="2000" b="1" dirty="0">
                <a:latin typeface="Gill Sans MT" panose="020B0502020104020203" pitchFamily="34" charset="0"/>
              </a:rPr>
              <a:t> (5)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Gill Sans MT" panose="020B0502020104020203" pitchFamily="34" charset="0"/>
              </a:rPr>
              <a:t>Conjunctive selection predicate optimization (</a:t>
            </a:r>
            <a:r>
              <a:rPr lang="en-US" sz="2400" dirty="0" err="1">
                <a:latin typeface="Gill Sans MT" panose="020B0502020104020203" pitchFamily="34" charset="0"/>
              </a:rPr>
              <a:t>DaMoN</a:t>
            </a:r>
            <a:r>
              <a:rPr lang="en-US" sz="2400" dirty="0">
                <a:latin typeface="Gill Sans MT" panose="020B0502020104020203" pitchFamily="34" charset="0"/>
              </a:rPr>
              <a:t> 2013) </a:t>
            </a:r>
            <a:r>
              <a:rPr lang="en-US" sz="2400" b="1" dirty="0">
                <a:latin typeface="Gill Sans MT" panose="020B0502020104020203" pitchFamily="34" charset="0"/>
              </a:rPr>
              <a:t>(2), (3)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Gill Sans MT" panose="020B0502020104020203" pitchFamily="34" charset="0"/>
              </a:rPr>
              <a:t> </a:t>
            </a:r>
            <a:r>
              <a:rPr lang="en-US" sz="2000" b="1" dirty="0">
                <a:latin typeface="Gill Sans MT" panose="020B0502020104020203" pitchFamily="34" charset="0"/>
              </a:rPr>
              <a:t>5X</a:t>
            </a:r>
            <a:r>
              <a:rPr lang="en-US" sz="2000" dirty="0">
                <a:latin typeface="Gill Sans MT" panose="020B0502020104020203" pitchFamily="34" charset="0"/>
              </a:rPr>
              <a:t> speed-ups against multi-core CPU implementations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Gill Sans MT" panose="020B0502020104020203" pitchFamily="34" charset="0"/>
              </a:rPr>
              <a:t>Grouped aggregation in shared memory (</a:t>
            </a:r>
            <a:r>
              <a:rPr lang="en-US" sz="2400" dirty="0" err="1">
                <a:latin typeface="Gill Sans MT" panose="020B0502020104020203" pitchFamily="34" charset="0"/>
              </a:rPr>
              <a:t>DaMoN</a:t>
            </a:r>
            <a:r>
              <a:rPr lang="en-US" sz="2400" dirty="0">
                <a:latin typeface="Gill Sans MT" panose="020B0502020104020203" pitchFamily="34" charset="0"/>
              </a:rPr>
              <a:t> 2012) </a:t>
            </a:r>
            <a:r>
              <a:rPr lang="en-US" sz="2400" b="1" dirty="0">
                <a:latin typeface="Gill Sans MT" panose="020B0502020104020203" pitchFamily="34" charset="0"/>
              </a:rPr>
              <a:t>(1)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Gill Sans MT" panose="020B0502020104020203" pitchFamily="34" charset="0"/>
              </a:rPr>
              <a:t>10X </a:t>
            </a:r>
            <a:r>
              <a:rPr lang="en-US" sz="2000" dirty="0">
                <a:latin typeface="Gill Sans MT" panose="020B0502020104020203" pitchFamily="34" charset="0"/>
              </a:rPr>
              <a:t>speed-ups vs baseline layout</a:t>
            </a:r>
          </a:p>
          <a:p>
            <a:pPr marL="0" indent="0">
              <a:buNone/>
            </a:pPr>
            <a:r>
              <a:rPr lang="en-US" sz="3200" dirty="0">
                <a:latin typeface="Gill Sans MT" panose="020B0502020104020203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84058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3475" y="-13052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Text Query Applications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3475" y="1204226"/>
            <a:ext cx="10911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ACGTACCTGATCGTAGGATCCCAAGTACATCATTTC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72654" y="1947353"/>
            <a:ext cx="790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latin typeface="Gill Sans MT" panose="020B0502020104020203" pitchFamily="34" charset="0"/>
              </a:rPr>
              <a:t>Input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65083" y="1799696"/>
            <a:ext cx="11204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Gill Sans MT" panose="020B0502020104020203" pitchFamily="34" charset="0"/>
              </a:rPr>
              <a:t>ACC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16970" y="2333610"/>
            <a:ext cx="1684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latin typeface="Gill Sans MT" panose="020B0502020104020203" pitchFamily="34" charset="0"/>
              </a:rPr>
              <a:t>Search Pattern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52420" y="2264974"/>
            <a:ext cx="35579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Gill Sans MT" panose="020B0502020104020203" pitchFamily="34" charset="0"/>
              </a:rPr>
              <a:t>GENOMIC DATA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4706977"/>
              </p:ext>
            </p:extLst>
          </p:nvPr>
        </p:nvGraphicFramePr>
        <p:xfrm>
          <a:off x="400294" y="3413205"/>
          <a:ext cx="5949204" cy="208896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159847">
                  <a:extLst>
                    <a:ext uri="{9D8B030D-6E8A-4147-A177-3AD203B41FA5}">
                      <a16:colId xmlns="" xmlns:a16="http://schemas.microsoft.com/office/drawing/2014/main" val="4089889204"/>
                    </a:ext>
                  </a:extLst>
                </a:gridCol>
                <a:gridCol w="4789357">
                  <a:extLst>
                    <a:ext uri="{9D8B030D-6E8A-4147-A177-3AD203B41FA5}">
                      <a16:colId xmlns="" xmlns:a16="http://schemas.microsoft.com/office/drawing/2014/main" val="1614212767"/>
                    </a:ext>
                  </a:extLst>
                </a:gridCol>
              </a:tblGrid>
              <a:tr h="34816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Address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75030462"/>
                  </a:ext>
                </a:extLst>
              </a:tr>
              <a:tr h="34816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Gill Sans MT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Gill Sans MT" pitchFamily="34" charset="0"/>
                        </a:rPr>
                        <a:t>“</a:t>
                      </a:r>
                      <a:r>
                        <a:rPr lang="it-IT" sz="1600" dirty="0">
                          <a:latin typeface="Gill Sans MT" pitchFamily="34" charset="0"/>
                        </a:rPr>
                        <a:t>9 Front St, Washington DC,</a:t>
                      </a:r>
                      <a:r>
                        <a:rPr lang="it-IT" sz="1600" baseline="0" dirty="0">
                          <a:latin typeface="Gill Sans MT" pitchFamily="34" charset="0"/>
                        </a:rPr>
                        <a:t> 20001</a:t>
                      </a:r>
                      <a:r>
                        <a:rPr lang="en-US" sz="1600" kern="1200" dirty="0">
                          <a:effectLst/>
                          <a:latin typeface="Gill Sans MT" pitchFamily="34" charset="0"/>
                        </a:rPr>
                        <a:t>”</a:t>
                      </a:r>
                      <a:endParaRPr lang="en-US" sz="1600" dirty="0">
                        <a:latin typeface="Gill Sans MT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53086313"/>
                  </a:ext>
                </a:extLst>
              </a:tr>
              <a:tr h="34816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Gill Sans MT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Gill Sans MT" pitchFamily="34" charset="0"/>
                        </a:rPr>
                        <a:t>“3338 A Lockport Pl #6, Margate</a:t>
                      </a:r>
                      <a:r>
                        <a:rPr lang="en-US" sz="1600" baseline="0" dirty="0">
                          <a:latin typeface="Gill Sans MT" pitchFamily="34" charset="0"/>
                        </a:rPr>
                        <a:t> City, NJ, 8402</a:t>
                      </a:r>
                      <a:r>
                        <a:rPr lang="en-US" sz="1600" dirty="0">
                          <a:latin typeface="Gill Sans MT" pitchFamily="34" charset="0"/>
                        </a:rPr>
                        <a:t>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57213397"/>
                  </a:ext>
                </a:extLst>
              </a:tr>
              <a:tr h="34816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Gill Sans MT" pitchFamily="34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Gill Sans MT" pitchFamily="34" charset="0"/>
                        </a:rPr>
                        <a:t>“</a:t>
                      </a:r>
                      <a:r>
                        <a:rPr lang="en-US" sz="1600" kern="1200" dirty="0">
                          <a:effectLst/>
                          <a:latin typeface="Gill Sans MT" pitchFamily="34" charset="0"/>
                        </a:rPr>
                        <a:t>18 3rd Ave, New York, NY, 10016”</a:t>
                      </a:r>
                      <a:endParaRPr lang="en-US" sz="1600" dirty="0">
                        <a:latin typeface="Gill Sans MT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61291461"/>
                  </a:ext>
                </a:extLst>
              </a:tr>
              <a:tr h="34816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Gill Sans MT" pitchFamily="34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Gill Sans MT" pitchFamily="34" charset="0"/>
                        </a:rPr>
                        <a:t>“88 </a:t>
                      </a:r>
                      <a:r>
                        <a:rPr lang="en-US" sz="1600" dirty="0" err="1">
                          <a:latin typeface="Gill Sans MT" pitchFamily="34" charset="0"/>
                        </a:rPr>
                        <a:t>Sw</a:t>
                      </a:r>
                      <a:r>
                        <a:rPr lang="en-US" sz="1600" dirty="0">
                          <a:latin typeface="Gill Sans MT" pitchFamily="34" charset="0"/>
                        </a:rPr>
                        <a:t> 28th </a:t>
                      </a:r>
                      <a:r>
                        <a:rPr lang="en-US" sz="1600" dirty="0" err="1">
                          <a:latin typeface="Gill Sans MT" pitchFamily="34" charset="0"/>
                        </a:rPr>
                        <a:t>Ter</a:t>
                      </a:r>
                      <a:r>
                        <a:rPr lang="en-US" sz="1600" dirty="0">
                          <a:latin typeface="Gill Sans MT" pitchFamily="34" charset="0"/>
                        </a:rPr>
                        <a:t>, Harrison,</a:t>
                      </a:r>
                      <a:r>
                        <a:rPr lang="en-US" sz="1600" baseline="0" dirty="0">
                          <a:latin typeface="Gill Sans MT" pitchFamily="34" charset="0"/>
                        </a:rPr>
                        <a:t> NJ, 7029</a:t>
                      </a:r>
                      <a:r>
                        <a:rPr lang="en-US" sz="1600" kern="1200" dirty="0">
                          <a:effectLst/>
                          <a:latin typeface="Gill Sans MT" pitchFamily="34" charset="0"/>
                        </a:rPr>
                        <a:t>”</a:t>
                      </a:r>
                      <a:endParaRPr lang="en-US" sz="1600" dirty="0">
                        <a:latin typeface="Gill Sans MT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33386437"/>
                  </a:ext>
                </a:extLst>
              </a:tr>
              <a:tr h="34816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Gill Sans MT" pitchFamily="34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Gill Sans MT" pitchFamily="34" charset="0"/>
                        </a:rPr>
                        <a:t>“87895 Concord Rd, La Mesa, CA, 91142</a:t>
                      </a:r>
                      <a:r>
                        <a:rPr lang="en-US" sz="1600" kern="1200" dirty="0">
                          <a:effectLst/>
                          <a:latin typeface="Gill Sans MT" pitchFamily="34" charset="0"/>
                        </a:rPr>
                        <a:t>”</a:t>
                      </a:r>
                      <a:endParaRPr lang="en-US" sz="1600" dirty="0">
                        <a:latin typeface="Gill Sans MT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37312223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6678997" y="4876932"/>
            <a:ext cx="4784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DATABASE COLUMNS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74503" y="4032952"/>
            <a:ext cx="1684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latin typeface="Gill Sans MT" panose="020B0502020104020203" pitchFamily="34" charset="0"/>
              </a:rPr>
              <a:t>Search Pattern</a:t>
            </a:r>
          </a:p>
        </p:txBody>
      </p:sp>
      <p:sp>
        <p:nvSpPr>
          <p:cNvPr id="17" name="TextBox 16"/>
          <p:cNvSpPr txBox="1"/>
          <p:nvPr/>
        </p:nvSpPr>
        <p:spPr>
          <a:xfrm flipH="1">
            <a:off x="7135547" y="3602065"/>
            <a:ext cx="29239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Gill Sans MT" panose="020B0502020104020203" pitchFamily="34" charset="0"/>
              </a:rPr>
              <a:t>“*</a:t>
            </a:r>
            <a:r>
              <a:rPr lang="en-US" sz="2200" dirty="0">
                <a:latin typeface="Gill Sans MT" panose="020B0502020104020203" pitchFamily="34" charset="0"/>
              </a:rPr>
              <a:t>3rdAve*New York*</a:t>
            </a:r>
            <a:r>
              <a:rPr lang="en-US" sz="2200" b="1" dirty="0">
                <a:latin typeface="Gill Sans MT" panose="020B0502020104020203" pitchFamily="34" charset="0"/>
              </a:rPr>
              <a:t>”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5888421" y="3748795"/>
            <a:ext cx="1024131" cy="208350"/>
          </a:xfrm>
          <a:prstGeom prst="straightConnector1">
            <a:avLst/>
          </a:prstGeom>
          <a:ln w="25400">
            <a:headEnd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5898776" y="3901075"/>
            <a:ext cx="1013777" cy="464737"/>
          </a:xfrm>
          <a:prstGeom prst="straightConnector1">
            <a:avLst/>
          </a:prstGeom>
          <a:ln w="25400">
            <a:headEnd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5943600" y="4294094"/>
            <a:ext cx="1093694" cy="1113478"/>
          </a:xfrm>
          <a:prstGeom prst="straightConnector1">
            <a:avLst/>
          </a:prstGeom>
          <a:ln w="31750"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1AD9-45D1-4636-B3FD-D1C20DE8E6F3}" type="slidenum">
              <a:rPr lang="en-US" sz="1700" smtClean="0">
                <a:latin typeface="Gill Sans MT" pitchFamily="34" charset="0"/>
              </a:rPr>
              <a:pPr/>
              <a:t>11</a:t>
            </a:fld>
            <a:endParaRPr lang="en-US" sz="1700" dirty="0">
              <a:latin typeface="Gill Sans MT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3303" y="5516807"/>
            <a:ext cx="899419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2"/>
            <a:r>
              <a:rPr lang="en-US" sz="2400" b="1" dirty="0">
                <a:latin typeface="Gill Sans MT" panose="020B0502020104020203" pitchFamily="34" charset="0"/>
              </a:rPr>
              <a:t>Q2,9,13,14,16,20 of TPC-H contain expensive LIKE predicates</a:t>
            </a:r>
          </a:p>
          <a:p>
            <a:endParaRPr lang="en-US" b="1" dirty="0"/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5952566" y="3998259"/>
            <a:ext cx="968187" cy="717176"/>
          </a:xfrm>
          <a:prstGeom prst="straightConnector1">
            <a:avLst/>
          </a:prstGeom>
          <a:ln w="25400">
            <a:headEnd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6006355" y="4123765"/>
            <a:ext cx="977151" cy="914399"/>
          </a:xfrm>
          <a:prstGeom prst="straightConnector1">
            <a:avLst/>
          </a:prstGeom>
          <a:ln w="25400">
            <a:headEnd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823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57948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Optimization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19452" y="2330869"/>
            <a:ext cx="93726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Playfair Display SC Black" panose="00000A00000000000000" pitchFamily="2" charset="0"/>
              </a:rPr>
              <a:t>EXECUTE STRING MATCHING ON THE GPU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77" y="4287717"/>
            <a:ext cx="1826650" cy="241708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14933" y="5496258"/>
            <a:ext cx="61038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>
                <a:latin typeface="Gill Sans MT" panose="020B0502020104020203" pitchFamily="34" charset="0"/>
              </a:rPr>
              <a:t>Chapter 4/5</a:t>
            </a:r>
          </a:p>
          <a:p>
            <a:pPr algn="ctr"/>
            <a:r>
              <a:rPr lang="en-US" dirty="0">
                <a:latin typeface="Gill Sans MT" panose="020B0502020104020203" pitchFamily="34" charset="0"/>
              </a:rPr>
              <a:t>Special Issue Paper on Data Management on Modern Hardware</a:t>
            </a:r>
          </a:p>
          <a:p>
            <a:pPr algn="ctr"/>
            <a:r>
              <a:rPr lang="en-US" dirty="0">
                <a:latin typeface="Gill Sans MT" panose="020B0502020104020203" pitchFamily="34" charset="0"/>
                <a:hlinkClick r:id="rId3"/>
              </a:rPr>
              <a:t>VLDB Journal</a:t>
            </a:r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E457-A514-48C8-8161-90D30CB84E4E}" type="slidenum">
              <a:rPr lang="en-US" sz="1700" smtClean="0">
                <a:latin typeface="Gill Sans MT" panose="020B0502020104020203" pitchFamily="34" charset="0"/>
              </a:rPr>
              <a:pPr/>
              <a:t>12</a:t>
            </a:fld>
            <a:endParaRPr lang="en-US" sz="1700" dirty="0">
              <a:latin typeface="Gill Sans MT" panose="020B05020201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Shape 1083"/>
          <p:cNvSpPr txBox="1">
            <a:spLocks noGrp="1"/>
          </p:cNvSpPr>
          <p:nvPr>
            <p:ph type="title"/>
          </p:nvPr>
        </p:nvSpPr>
        <p:spPr>
          <a:xfrm>
            <a:off x="203201" y="-127000"/>
            <a:ext cx="11731624" cy="1016000"/>
          </a:xfrm>
          <a:prstGeom prst="rect">
            <a:avLst/>
          </a:prstGeom>
          <a:noFill/>
          <a:ln>
            <a:noFill/>
          </a:ln>
        </p:spPr>
        <p:txBody>
          <a:bodyPr vert="horz" lIns="121900" tIns="121900" rIns="121900" bIns="121900" rtlCol="0" anchor="b" anchorCtr="0">
            <a:noAutofit/>
          </a:bodyPr>
          <a:lstStyle/>
          <a:p>
            <a:pPr algn="ctr">
              <a:lnSpc>
                <a:spcPct val="100000"/>
              </a:lnSpc>
              <a:buClr>
                <a:schemeClr val="dk1"/>
              </a:buClr>
              <a:buSzPct val="25000"/>
            </a:pPr>
            <a:r>
              <a:rPr lang="en" sz="4600" b="1" dirty="0">
                <a:solidFill>
                  <a:schemeClr val="dk1"/>
                </a:solidFill>
                <a:latin typeface="Playfair Display" panose="00000500000000000000" pitchFamily="50" charset="0"/>
                <a:ea typeface="Lato"/>
                <a:cs typeface="Lato"/>
                <a:sym typeface="Lato"/>
              </a:rPr>
              <a:t>GPU Limiting factor: Thread Divergence</a:t>
            </a:r>
          </a:p>
        </p:txBody>
      </p:sp>
      <p:sp>
        <p:nvSpPr>
          <p:cNvPr id="1084" name="Shape 1084"/>
          <p:cNvSpPr txBox="1">
            <a:spLocks noGrp="1"/>
          </p:cNvSpPr>
          <p:nvPr>
            <p:ph type="body" idx="1"/>
          </p:nvPr>
        </p:nvSpPr>
        <p:spPr>
          <a:xfrm>
            <a:off x="6246948" y="1396999"/>
            <a:ext cx="6400800" cy="1016001"/>
          </a:xfrm>
          <a:prstGeom prst="rect">
            <a:avLst/>
          </a:prstGeom>
          <a:noFill/>
          <a:ln>
            <a:noFill/>
          </a:ln>
        </p:spPr>
        <p:txBody>
          <a:bodyPr vert="horz" lIns="121900" tIns="121900" rIns="121900" bIns="121900" rtlCol="0" anchor="t" anchorCtr="0">
            <a:noAutofit/>
          </a:bodyPr>
          <a:lstStyle/>
          <a:p>
            <a:pPr marL="0" lvl="1" indent="0">
              <a:lnSpc>
                <a:spcPct val="100000"/>
              </a:lnSpc>
              <a:buClr>
                <a:schemeClr val="dk1"/>
              </a:buClr>
              <a:buSzPct val="100000"/>
              <a:buNone/>
            </a:pPr>
            <a:r>
              <a:rPr lang="en" sz="2133" dirty="0">
                <a:solidFill>
                  <a:schemeClr val="dk1"/>
                </a:solidFill>
                <a:latin typeface="Gill Sans MT" panose="020B0502020104020203" pitchFamily="34" charset="0"/>
                <a:ea typeface="Lato"/>
                <a:cs typeface="Lato"/>
                <a:sym typeface="Lato"/>
              </a:rPr>
              <a:t>Match pattern </a:t>
            </a:r>
            <a:r>
              <a:rPr lang="en" sz="2133" b="1" dirty="0">
                <a:solidFill>
                  <a:schemeClr val="dk1"/>
                </a:solidFill>
                <a:latin typeface="Gill Sans MT" panose="020B0502020104020203" pitchFamily="34" charset="0"/>
                <a:ea typeface="Lato"/>
                <a:cs typeface="Lato"/>
                <a:sym typeface="Lato"/>
              </a:rPr>
              <a:t>AGA</a:t>
            </a:r>
          </a:p>
          <a:p>
            <a:pPr marL="0" indent="0">
              <a:lnSpc>
                <a:spcPct val="100000"/>
              </a:lnSpc>
              <a:buClr>
                <a:schemeClr val="dk1"/>
              </a:buClr>
              <a:buSzPct val="100000"/>
              <a:buNone/>
            </a:pPr>
            <a:r>
              <a:rPr lang="en" sz="2133" dirty="0">
                <a:solidFill>
                  <a:schemeClr val="dk1"/>
                </a:solidFill>
                <a:latin typeface="Gill Sans MT" panose="020B0502020104020203" pitchFamily="34" charset="0"/>
                <a:ea typeface="Lato"/>
                <a:cs typeface="Lato"/>
                <a:sym typeface="Lato"/>
              </a:rPr>
              <a:t>Threads matching different strings</a:t>
            </a:r>
          </a:p>
          <a:p>
            <a:pPr marL="990575" lvl="1" indent="-380990">
              <a:lnSpc>
                <a:spcPct val="100000"/>
              </a:lnSpc>
              <a:buClr>
                <a:schemeClr val="dk1"/>
              </a:buClr>
              <a:buNone/>
            </a:pPr>
            <a:endParaRPr sz="2133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990575" lvl="1" indent="-380990">
              <a:lnSpc>
                <a:spcPct val="100000"/>
              </a:lnSpc>
              <a:buClr>
                <a:schemeClr val="dk1"/>
              </a:buClr>
              <a:buNone/>
            </a:pPr>
            <a:endParaRPr sz="2133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990575" lvl="1" indent="-380990">
              <a:lnSpc>
                <a:spcPct val="100000"/>
              </a:lnSpc>
              <a:buClr>
                <a:schemeClr val="dk1"/>
              </a:buClr>
              <a:buNone/>
            </a:pPr>
            <a:endParaRPr sz="2133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990575" lvl="1" indent="-380990">
              <a:lnSpc>
                <a:spcPct val="100000"/>
              </a:lnSpc>
              <a:buClr>
                <a:schemeClr val="dk1"/>
              </a:buClr>
              <a:buNone/>
            </a:pPr>
            <a:endParaRPr sz="2133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990575" lvl="1" indent="-380990">
              <a:lnSpc>
                <a:spcPct val="100000"/>
              </a:lnSpc>
              <a:buClr>
                <a:schemeClr val="dk1"/>
              </a:buClr>
              <a:buNone/>
            </a:pPr>
            <a:endParaRPr sz="2133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990575" lvl="1" indent="-380990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2133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</a:p>
        </p:txBody>
      </p:sp>
      <p:cxnSp>
        <p:nvCxnSpPr>
          <p:cNvPr id="1085" name="Shape 1085"/>
          <p:cNvCxnSpPr/>
          <p:nvPr/>
        </p:nvCxnSpPr>
        <p:spPr>
          <a:xfrm rot="10800000" flipH="1">
            <a:off x="2597253" y="1664731"/>
            <a:ext cx="1727201" cy="0"/>
          </a:xfrm>
          <a:prstGeom prst="straightConnector1">
            <a:avLst/>
          </a:prstGeom>
          <a:noFill/>
          <a:ln w="47625" cap="flat" cmpd="sng">
            <a:solidFill>
              <a:schemeClr val="accent6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1086" name="Shape 1086"/>
          <p:cNvSpPr txBox="1"/>
          <p:nvPr/>
        </p:nvSpPr>
        <p:spPr>
          <a:xfrm>
            <a:off x="1" y="1224143"/>
            <a:ext cx="2417756" cy="984885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" sz="1867" b="1" dirty="0">
                <a:solidFill>
                  <a:srgbClr val="000000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rPr>
              <a:t>Group / warp</a:t>
            </a:r>
          </a:p>
          <a:p>
            <a:pPr>
              <a:buClr>
                <a:srgbClr val="000000"/>
              </a:buClr>
            </a:pPr>
            <a:endParaRPr sz="1867" b="1" dirty="0">
              <a:solidFill>
                <a:srgbClr val="000000"/>
              </a:solidFill>
              <a:latin typeface="Gill Sans MT" panose="020B0502020104020203" pitchFamily="34" charset="0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ct val="25000"/>
            </a:pPr>
            <a:r>
              <a:rPr lang="en" sz="1867" b="1" i="1" dirty="0">
                <a:solidFill>
                  <a:srgbClr val="000000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rPr>
              <a:t>Grouped execution</a:t>
            </a:r>
          </a:p>
        </p:txBody>
      </p:sp>
      <p:sp>
        <p:nvSpPr>
          <p:cNvPr id="1087" name="Shape 1087"/>
          <p:cNvSpPr/>
          <p:nvPr/>
        </p:nvSpPr>
        <p:spPr>
          <a:xfrm rot="-5400000">
            <a:off x="1871650" y="1833880"/>
            <a:ext cx="4775197" cy="3291840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Shape 1088"/>
          <p:cNvSpPr txBox="1"/>
          <p:nvPr/>
        </p:nvSpPr>
        <p:spPr>
          <a:xfrm>
            <a:off x="2133600" y="1141546"/>
            <a:ext cx="524075" cy="4719240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endParaRPr lang="en" sz="1867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ct val="25000"/>
            </a:pPr>
            <a:r>
              <a:rPr lang="en" sz="1867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T0</a:t>
            </a:r>
          </a:p>
          <a:p>
            <a:pPr>
              <a:buClr>
                <a:srgbClr val="000000"/>
              </a:buClr>
            </a:pPr>
            <a:endParaRPr sz="1867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ct val="25000"/>
            </a:pPr>
            <a:r>
              <a:rPr lang="en" sz="1867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T1</a:t>
            </a:r>
          </a:p>
          <a:p>
            <a:pPr>
              <a:buClr>
                <a:srgbClr val="000000"/>
              </a:buClr>
            </a:pPr>
            <a:endParaRPr sz="1867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ct val="25000"/>
            </a:pPr>
            <a:r>
              <a:rPr lang="en" sz="1867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T2</a:t>
            </a:r>
          </a:p>
          <a:p>
            <a:pPr>
              <a:buClr>
                <a:srgbClr val="000000"/>
              </a:buClr>
            </a:pPr>
            <a:endParaRPr sz="1867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ct val="25000"/>
            </a:pPr>
            <a:r>
              <a:rPr lang="en" sz="1867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T3</a:t>
            </a:r>
          </a:p>
          <a:p>
            <a:pPr>
              <a:buClr>
                <a:srgbClr val="000000"/>
              </a:buClr>
            </a:pPr>
            <a:endParaRPr sz="1867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ct val="25000"/>
            </a:pPr>
            <a:r>
              <a:rPr lang="en" sz="1867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T4</a:t>
            </a:r>
          </a:p>
          <a:p>
            <a:pPr>
              <a:buClr>
                <a:srgbClr val="000000"/>
              </a:buClr>
            </a:pPr>
            <a:endParaRPr sz="1867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ct val="25000"/>
            </a:pPr>
            <a:r>
              <a:rPr lang="en" sz="1867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T5</a:t>
            </a:r>
          </a:p>
          <a:p>
            <a:pPr>
              <a:buClr>
                <a:srgbClr val="000000"/>
              </a:buClr>
            </a:pPr>
            <a:endParaRPr sz="1867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ct val="25000"/>
            </a:pPr>
            <a:r>
              <a:rPr lang="en" sz="1867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T6</a:t>
            </a:r>
          </a:p>
          <a:p>
            <a:pPr>
              <a:buClr>
                <a:srgbClr val="000000"/>
              </a:buClr>
            </a:pPr>
            <a:endParaRPr sz="1867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ct val="25000"/>
            </a:pPr>
            <a:r>
              <a:rPr lang="en" sz="1867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T7</a:t>
            </a:r>
          </a:p>
          <a:p>
            <a:pPr>
              <a:buClr>
                <a:srgbClr val="000000"/>
              </a:buClr>
            </a:pPr>
            <a:endParaRPr sz="1867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89" name="Shape 1089"/>
          <p:cNvCxnSpPr/>
          <p:nvPr/>
        </p:nvCxnSpPr>
        <p:spPr>
          <a:xfrm>
            <a:off x="2613325" y="2172732"/>
            <a:ext cx="2539999" cy="0"/>
          </a:xfrm>
          <a:prstGeom prst="straightConnector1">
            <a:avLst/>
          </a:prstGeom>
          <a:noFill/>
          <a:ln w="47625" cap="flat" cmpd="sng">
            <a:solidFill>
              <a:schemeClr val="accent6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1090" name="Shape 1090"/>
          <p:cNvCxnSpPr/>
          <p:nvPr/>
        </p:nvCxnSpPr>
        <p:spPr>
          <a:xfrm rot="10800000" flipH="1">
            <a:off x="2613324" y="2680732"/>
            <a:ext cx="2133597" cy="1"/>
          </a:xfrm>
          <a:prstGeom prst="straightConnector1">
            <a:avLst/>
          </a:prstGeom>
          <a:noFill/>
          <a:ln w="47625" cap="flat" cmpd="sng">
            <a:solidFill>
              <a:schemeClr val="accent6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1091" name="Shape 1091"/>
          <p:cNvCxnSpPr/>
          <p:nvPr/>
        </p:nvCxnSpPr>
        <p:spPr>
          <a:xfrm>
            <a:off x="2613324" y="3290332"/>
            <a:ext cx="1320797" cy="0"/>
          </a:xfrm>
          <a:prstGeom prst="straightConnector1">
            <a:avLst/>
          </a:prstGeom>
          <a:noFill/>
          <a:ln w="47625" cap="flat" cmpd="sng">
            <a:solidFill>
              <a:schemeClr val="accent6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1092" name="Shape 1092"/>
          <p:cNvCxnSpPr/>
          <p:nvPr/>
        </p:nvCxnSpPr>
        <p:spPr>
          <a:xfrm>
            <a:off x="2613324" y="3798335"/>
            <a:ext cx="3291843" cy="35557"/>
          </a:xfrm>
          <a:prstGeom prst="straightConnector1">
            <a:avLst/>
          </a:prstGeom>
          <a:noFill/>
          <a:ln w="47625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1093" name="Shape 1093"/>
          <p:cNvCxnSpPr/>
          <p:nvPr/>
        </p:nvCxnSpPr>
        <p:spPr>
          <a:xfrm rot="10800000" flipH="1">
            <a:off x="2613325" y="4407932"/>
            <a:ext cx="914399" cy="1"/>
          </a:xfrm>
          <a:prstGeom prst="straightConnector1">
            <a:avLst/>
          </a:prstGeom>
          <a:noFill/>
          <a:ln w="47625" cap="flat" cmpd="sng">
            <a:solidFill>
              <a:schemeClr val="accent6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1094" name="Shape 1094"/>
          <p:cNvCxnSpPr/>
          <p:nvPr/>
        </p:nvCxnSpPr>
        <p:spPr>
          <a:xfrm rot="10800000" flipH="1">
            <a:off x="2613325" y="5017532"/>
            <a:ext cx="1422399" cy="1"/>
          </a:xfrm>
          <a:prstGeom prst="straightConnector1">
            <a:avLst/>
          </a:prstGeom>
          <a:noFill/>
          <a:ln w="47625" cap="flat" cmpd="sng">
            <a:solidFill>
              <a:schemeClr val="accent6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1095" name="Shape 1095"/>
          <p:cNvCxnSpPr/>
          <p:nvPr/>
        </p:nvCxnSpPr>
        <p:spPr>
          <a:xfrm rot="10800000" flipH="1">
            <a:off x="2698848" y="5627127"/>
            <a:ext cx="1727201" cy="0"/>
          </a:xfrm>
          <a:prstGeom prst="straightConnector1">
            <a:avLst/>
          </a:prstGeom>
          <a:noFill/>
          <a:ln w="47625" cap="flat" cmpd="sng">
            <a:solidFill>
              <a:schemeClr val="accent6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1096" name="Shape 1096"/>
          <p:cNvSpPr txBox="1"/>
          <p:nvPr/>
        </p:nvSpPr>
        <p:spPr>
          <a:xfrm>
            <a:off x="2584078" y="1295400"/>
            <a:ext cx="3268415" cy="369331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CGTAGA</a:t>
            </a:r>
            <a:r>
              <a:rPr lang="en" sz="16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AGA</a:t>
            </a:r>
            <a:r>
              <a:rPr lang="en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CGTACGTACCAT</a:t>
            </a:r>
          </a:p>
        </p:txBody>
      </p:sp>
      <p:sp>
        <p:nvSpPr>
          <p:cNvPr id="1097" name="Shape 1097"/>
          <p:cNvSpPr txBox="1"/>
          <p:nvPr/>
        </p:nvSpPr>
        <p:spPr>
          <a:xfrm>
            <a:off x="2533395" y="1766332"/>
            <a:ext cx="3405204" cy="369331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CTAAACCGAGTAA</a:t>
            </a:r>
            <a:r>
              <a:rPr lang="en" sz="16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AGA</a:t>
            </a:r>
            <a:r>
              <a:rPr lang="en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CGTATG</a:t>
            </a:r>
          </a:p>
        </p:txBody>
      </p:sp>
      <p:sp>
        <p:nvSpPr>
          <p:cNvPr id="1098" name="Shape 1098"/>
          <p:cNvSpPr txBox="1"/>
          <p:nvPr/>
        </p:nvSpPr>
        <p:spPr>
          <a:xfrm>
            <a:off x="2571562" y="2311400"/>
            <a:ext cx="3371007" cy="369331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ATAAGTACC</a:t>
            </a:r>
            <a:r>
              <a:rPr lang="en" sz="1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AGA</a:t>
            </a: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AACTGGTTTC</a:t>
            </a:r>
          </a:p>
        </p:txBody>
      </p:sp>
      <p:sp>
        <p:nvSpPr>
          <p:cNvPr id="1099" name="Shape 1099"/>
          <p:cNvSpPr txBox="1"/>
          <p:nvPr/>
        </p:nvSpPr>
        <p:spPr>
          <a:xfrm>
            <a:off x="2557134" y="2921000"/>
            <a:ext cx="3437265" cy="369331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AAAC</a:t>
            </a:r>
            <a:r>
              <a:rPr lang="en" sz="1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AGA</a:t>
            </a: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TTGGCCAATCGTACG</a:t>
            </a:r>
          </a:p>
        </p:txBody>
      </p:sp>
      <p:sp>
        <p:nvSpPr>
          <p:cNvPr id="1100" name="Shape 1100"/>
          <p:cNvSpPr txBox="1"/>
          <p:nvPr/>
        </p:nvSpPr>
        <p:spPr>
          <a:xfrm>
            <a:off x="2557518" y="3429000"/>
            <a:ext cx="3326125" cy="369331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ATAAGTACCACGGTTAAATCCA</a:t>
            </a:r>
          </a:p>
        </p:txBody>
      </p:sp>
      <p:sp>
        <p:nvSpPr>
          <p:cNvPr id="1101" name="Shape 1101"/>
          <p:cNvSpPr txBox="1"/>
          <p:nvPr/>
        </p:nvSpPr>
        <p:spPr>
          <a:xfrm>
            <a:off x="2561101" y="4001532"/>
            <a:ext cx="3439401" cy="369331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" sz="1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AGA</a:t>
            </a: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AAACCTGGGATGGCCTAA</a:t>
            </a:r>
          </a:p>
        </p:txBody>
      </p:sp>
      <p:sp>
        <p:nvSpPr>
          <p:cNvPr id="1102" name="Shape 1102"/>
          <p:cNvSpPr txBox="1"/>
          <p:nvPr/>
        </p:nvSpPr>
        <p:spPr>
          <a:xfrm>
            <a:off x="2571562" y="4546600"/>
            <a:ext cx="3405204" cy="369331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AGTC</a:t>
            </a:r>
            <a:r>
              <a:rPr lang="en" sz="16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AGA</a:t>
            </a:r>
            <a:r>
              <a:rPr lang="en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AAACCTTGGATCGTC</a:t>
            </a:r>
          </a:p>
        </p:txBody>
      </p:sp>
      <p:sp>
        <p:nvSpPr>
          <p:cNvPr id="1103" name="Shape 1103"/>
          <p:cNvSpPr txBox="1"/>
          <p:nvPr/>
        </p:nvSpPr>
        <p:spPr>
          <a:xfrm>
            <a:off x="2571562" y="5220731"/>
            <a:ext cx="3381693" cy="369331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TATACC</a:t>
            </a:r>
            <a:r>
              <a:rPr lang="en" sz="16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AGA</a:t>
            </a:r>
            <a:r>
              <a:rPr lang="en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GGTTCCAGTCACA</a:t>
            </a:r>
          </a:p>
        </p:txBody>
      </p:sp>
      <p:sp>
        <p:nvSpPr>
          <p:cNvPr id="1104" name="Shape 1104"/>
          <p:cNvSpPr txBox="1"/>
          <p:nvPr/>
        </p:nvSpPr>
        <p:spPr>
          <a:xfrm>
            <a:off x="5866797" y="3327400"/>
            <a:ext cx="5578800" cy="1108000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pPr marL="0" lvl="1">
              <a:buClr>
                <a:srgbClr val="000000"/>
              </a:buClr>
              <a:buSzPct val="25000"/>
            </a:pPr>
            <a:r>
              <a:rPr lang="en" sz="2133" dirty="0">
                <a:solidFill>
                  <a:srgbClr val="000000"/>
                </a:solidFill>
                <a:latin typeface="Gill Sans MT" panose="020B0502020104020203" pitchFamily="34" charset="0"/>
                <a:ea typeface="Lato"/>
                <a:cs typeface="Lato"/>
                <a:sym typeface="Lato"/>
              </a:rPr>
              <a:t>T4 no match: Slows down remaining threads!</a:t>
            </a:r>
          </a:p>
          <a:p>
            <a:pPr marL="0" lvl="1" indent="135463">
              <a:buClr>
                <a:srgbClr val="000000"/>
              </a:buClr>
            </a:pPr>
            <a:endParaRPr sz="2133" dirty="0">
              <a:solidFill>
                <a:srgbClr val="000000"/>
              </a:solidFill>
              <a:latin typeface="Gill Sans MT" panose="020B0502020104020203" pitchFamily="34" charset="0"/>
              <a:ea typeface="Lato"/>
              <a:cs typeface="Lato"/>
              <a:sym typeface="Lato"/>
            </a:endParaRPr>
          </a:p>
        </p:txBody>
      </p:sp>
      <p:sp>
        <p:nvSpPr>
          <p:cNvPr id="1105" name="Shape 1105"/>
          <p:cNvSpPr/>
          <p:nvPr/>
        </p:nvSpPr>
        <p:spPr>
          <a:xfrm>
            <a:off x="1583508" y="6107665"/>
            <a:ext cx="7863840" cy="640080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2667" dirty="0">
                <a:solidFill>
                  <a:srgbClr val="000000"/>
                </a:solidFill>
                <a:latin typeface="Gill Sans MT" panose="020B0502020104020203" pitchFamily="34" charset="0"/>
                <a:ea typeface="Lato"/>
                <a:cs typeface="Lato"/>
                <a:sym typeface="Lato"/>
              </a:rPr>
              <a:t>Worse case algorithm complexity aggravated on GPUs</a:t>
            </a: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l">
              <a:buClr>
                <a:schemeClr val="dk1"/>
              </a:buClr>
              <a:buSzPct val="25000"/>
            </a:pPr>
            <a:fld id="{00000000-1234-1234-1234-123412341234}" type="slidenum">
              <a:rPr lang="en" sz="1733" smtClean="0">
                <a:solidFill>
                  <a:schemeClr val="bg1">
                    <a:lumMod val="50000"/>
                  </a:schemeClr>
                </a:solidFill>
                <a:ea typeface="Calibri"/>
                <a:cs typeface="Calibri"/>
                <a:sym typeface="Calibri"/>
              </a:rPr>
              <a:pPr algn="l">
                <a:buClr>
                  <a:schemeClr val="dk1"/>
                </a:buClr>
                <a:buSzPct val="25000"/>
              </a:pPr>
              <a:t>13</a:t>
            </a:fld>
            <a:endParaRPr lang="en" sz="1733" dirty="0">
              <a:solidFill>
                <a:schemeClr val="bg1">
                  <a:lumMod val="50000"/>
                </a:schemeClr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409219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Shape 1111"/>
          <p:cNvSpPr txBox="1">
            <a:spLocks noGrp="1"/>
          </p:cNvSpPr>
          <p:nvPr>
            <p:ph type="title"/>
          </p:nvPr>
        </p:nvSpPr>
        <p:spPr>
          <a:xfrm>
            <a:off x="609600" y="7620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vert="horz" lIns="121900" tIns="121900" rIns="121900" bIns="121900" rtlCol="0" anchor="b" anchorCtr="0">
            <a:noAutofit/>
          </a:bodyPr>
          <a:lstStyle/>
          <a:p>
            <a:pPr algn="ctr">
              <a:lnSpc>
                <a:spcPct val="100000"/>
              </a:lnSpc>
              <a:buClr>
                <a:schemeClr val="dk1"/>
              </a:buClr>
              <a:buSzPct val="25000"/>
            </a:pPr>
            <a:r>
              <a:rPr lang="en" sz="4600" b="1" dirty="0">
                <a:solidFill>
                  <a:schemeClr val="dk1"/>
                </a:solidFill>
                <a:latin typeface="Playfair Display" panose="00000500000000000000" pitchFamily="50" charset="0"/>
                <a:ea typeface="Lato"/>
                <a:cs typeface="Lato"/>
                <a:sym typeface="Lato"/>
              </a:rPr>
              <a:t>GPU Limiting factor: Cache Pressure</a:t>
            </a:r>
          </a:p>
        </p:txBody>
      </p:sp>
      <p:sp>
        <p:nvSpPr>
          <p:cNvPr id="1112" name="Shape 1112"/>
          <p:cNvSpPr txBox="1">
            <a:spLocks noGrp="1"/>
          </p:cNvSpPr>
          <p:nvPr>
            <p:ph type="body" idx="1"/>
          </p:nvPr>
        </p:nvSpPr>
        <p:spPr>
          <a:xfrm>
            <a:off x="609600" y="1295400"/>
            <a:ext cx="10972800" cy="5272267"/>
          </a:xfrm>
          <a:prstGeom prst="rect">
            <a:avLst/>
          </a:prstGeom>
          <a:noFill/>
          <a:ln>
            <a:noFill/>
          </a:ln>
        </p:spPr>
        <p:txBody>
          <a:bodyPr vert="horz" lIns="121900" tIns="121900" rIns="121900" bIns="121900" rtlCol="0" anchor="t" anchorCtr="0">
            <a:noAutofit/>
          </a:bodyPr>
          <a:lstStyle/>
          <a:p>
            <a:pPr marL="457189" indent="-457189">
              <a:lnSpc>
                <a:spcPct val="100000"/>
              </a:lnSpc>
              <a:buClr>
                <a:schemeClr val="dk1"/>
              </a:buClr>
              <a:buNone/>
            </a:pPr>
            <a:endParaRPr sz="4267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indent="-457189">
              <a:lnSpc>
                <a:spcPct val="100000"/>
              </a:lnSpc>
              <a:buClr>
                <a:schemeClr val="dk1"/>
              </a:buClr>
              <a:buNone/>
            </a:pPr>
            <a:endParaRPr sz="4267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3" name="Shape 1113"/>
          <p:cNvSpPr txBox="1"/>
          <p:nvPr/>
        </p:nvSpPr>
        <p:spPr>
          <a:xfrm>
            <a:off x="505097" y="1742536"/>
            <a:ext cx="5205589" cy="3167518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" sz="2400" dirty="0">
                <a:solidFill>
                  <a:srgbClr val="000000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rPr>
              <a:t>Warp size:                     32</a:t>
            </a:r>
            <a:endParaRPr sz="2400" dirty="0">
              <a:solidFill>
                <a:srgbClr val="000000"/>
              </a:solidFill>
              <a:latin typeface="Gill Sans MT" panose="020B0502020104020203" pitchFamily="34" charset="0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ct val="25000"/>
            </a:pPr>
            <a:r>
              <a:rPr lang="en" sz="2400" dirty="0">
                <a:solidFill>
                  <a:srgbClr val="000000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rPr>
              <a:t>Stream Multiprocessors: 15</a:t>
            </a:r>
            <a:endParaRPr sz="2400" dirty="0">
              <a:solidFill>
                <a:srgbClr val="000000"/>
              </a:solidFill>
              <a:latin typeface="Gill Sans MT" panose="020B0502020104020203" pitchFamily="34" charset="0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ct val="25000"/>
            </a:pPr>
            <a:r>
              <a:rPr lang="en" sz="2400" dirty="0">
                <a:solidFill>
                  <a:srgbClr val="000000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rPr>
              <a:t>#Warps in each SM</a:t>
            </a:r>
            <a:r>
              <a:rPr lang="en" sz="2400" b="1" dirty="0">
                <a:solidFill>
                  <a:srgbClr val="000000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rPr>
              <a:t>:        </a:t>
            </a:r>
            <a:r>
              <a:rPr lang="en" sz="2400" dirty="0">
                <a:solidFill>
                  <a:srgbClr val="000000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rPr>
              <a:t>64</a:t>
            </a:r>
          </a:p>
          <a:p>
            <a:pPr>
              <a:buClr>
                <a:srgbClr val="000000"/>
              </a:buClr>
            </a:pPr>
            <a:endParaRPr sz="2400" dirty="0">
              <a:solidFill>
                <a:srgbClr val="000000"/>
              </a:solidFill>
              <a:latin typeface="Gill Sans MT" panose="020B0502020104020203" pitchFamily="34" charset="0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ct val="25000"/>
            </a:pPr>
            <a:r>
              <a:rPr lang="en" sz="2400" b="1" dirty="0">
                <a:solidFill>
                  <a:srgbClr val="000000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rPr>
              <a:t>Cache footprint</a:t>
            </a:r>
            <a:r>
              <a:rPr lang="en" sz="2400" dirty="0">
                <a:solidFill>
                  <a:srgbClr val="000000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rPr>
              <a:t>: 30720 cache lines</a:t>
            </a:r>
          </a:p>
          <a:p>
            <a:pPr>
              <a:buClr>
                <a:srgbClr val="000000"/>
              </a:buClr>
            </a:pPr>
            <a:endParaRPr sz="2400" dirty="0">
              <a:solidFill>
                <a:srgbClr val="000000"/>
              </a:solidFill>
              <a:latin typeface="Gill Sans MT" panose="020B0502020104020203" pitchFamily="34" charset="0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</a:pPr>
            <a:endParaRPr sz="2400" dirty="0">
              <a:solidFill>
                <a:srgbClr val="000000"/>
              </a:solidFill>
              <a:latin typeface="Gill Sans MT" panose="020B0502020104020203" pitchFamily="34" charset="0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ct val="25000"/>
            </a:pPr>
            <a:r>
              <a:rPr lang="en" sz="2400" b="1" dirty="0">
                <a:solidFill>
                  <a:srgbClr val="000000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rPr>
              <a:t>L2 Capacity</a:t>
            </a:r>
            <a:r>
              <a:rPr lang="en" sz="2400" dirty="0">
                <a:solidFill>
                  <a:srgbClr val="000000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rPr>
              <a:t>: 12288 cache lines</a:t>
            </a:r>
          </a:p>
        </p:txBody>
      </p:sp>
      <p:sp>
        <p:nvSpPr>
          <p:cNvPr id="1114" name="Shape 1114"/>
          <p:cNvSpPr/>
          <p:nvPr/>
        </p:nvSpPr>
        <p:spPr>
          <a:xfrm>
            <a:off x="887458" y="5712879"/>
            <a:ext cx="9418320" cy="640080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2667" dirty="0">
                <a:solidFill>
                  <a:srgbClr val="000000"/>
                </a:solidFill>
                <a:latin typeface="Gill Sans MT" panose="020B0502020104020203" pitchFamily="34" charset="0"/>
                <a:ea typeface="Lato"/>
                <a:cs typeface="Lato"/>
                <a:sym typeface="Lato"/>
              </a:rPr>
              <a:t>Smaller cache size per thread than CPUs: Need improved locality!</a:t>
            </a:r>
          </a:p>
        </p:txBody>
      </p:sp>
      <p:pic>
        <p:nvPicPr>
          <p:cNvPr id="1115" name="Shape 1115"/>
          <p:cNvPicPr preferRelativeResize="0">
            <a:picLocks noChangeAspect="1"/>
          </p:cNvPicPr>
          <p:nvPr/>
        </p:nvPicPr>
        <p:blipFill rotWithShape="1">
          <a:blip r:embed="rId3" cstate="print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5000" contrast="21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6197600" y="1408953"/>
            <a:ext cx="4455889" cy="283464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116" name="Shape 1116"/>
          <p:cNvSpPr/>
          <p:nvPr/>
        </p:nvSpPr>
        <p:spPr>
          <a:xfrm>
            <a:off x="4004552" y="1708031"/>
            <a:ext cx="711199" cy="1339969"/>
          </a:xfrm>
          <a:prstGeom prst="rightBrace">
            <a:avLst>
              <a:gd name="adj1" fmla="val 8333"/>
              <a:gd name="adj2" fmla="val 47207"/>
            </a:avLst>
          </a:prstGeom>
          <a:noFill/>
          <a:ln w="34925" cap="flat" cmpd="sng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7" name="Shape 1117"/>
          <p:cNvSpPr txBox="1"/>
          <p:nvPr/>
        </p:nvSpPr>
        <p:spPr>
          <a:xfrm>
            <a:off x="616310" y="1280065"/>
            <a:ext cx="3918165" cy="410369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" sz="1867" i="1" dirty="0">
                <a:solidFill>
                  <a:srgbClr val="000000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rPr>
              <a:t>Threads matching different strings</a:t>
            </a:r>
          </a:p>
        </p:txBody>
      </p:sp>
      <p:sp>
        <p:nvSpPr>
          <p:cNvPr id="1118" name="Shape 1118"/>
          <p:cNvSpPr txBox="1"/>
          <p:nvPr/>
        </p:nvSpPr>
        <p:spPr>
          <a:xfrm>
            <a:off x="4721412" y="2084125"/>
            <a:ext cx="455283" cy="599535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" sz="2800" b="1" dirty="0">
                <a:solidFill>
                  <a:srgbClr val="000000"/>
                </a:solidFill>
                <a:latin typeface="Gill Sans MT" pitchFamily="34" charset="0"/>
                <a:ea typeface="Arial"/>
                <a:cs typeface="Arial"/>
                <a:sym typeface="Arial"/>
              </a:rPr>
              <a:t>x</a:t>
            </a:r>
          </a:p>
        </p:txBody>
      </p:sp>
      <p:sp>
        <p:nvSpPr>
          <p:cNvPr id="1119" name="Shape 1119"/>
          <p:cNvSpPr txBox="1"/>
          <p:nvPr/>
        </p:nvSpPr>
        <p:spPr>
          <a:xfrm>
            <a:off x="1878552" y="3781008"/>
            <a:ext cx="1252835" cy="533479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" sz="2800" b="1" dirty="0">
                <a:solidFill>
                  <a:srgbClr val="000000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rPr>
              <a:t>&gt;&gt;</a:t>
            </a:r>
          </a:p>
        </p:txBody>
      </p:sp>
      <p:sp>
        <p:nvSpPr>
          <p:cNvPr id="1120" name="Shape 1120"/>
          <p:cNvSpPr txBox="1"/>
          <p:nvPr/>
        </p:nvSpPr>
        <p:spPr>
          <a:xfrm>
            <a:off x="6751882" y="4206042"/>
            <a:ext cx="3010169" cy="410369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" sz="1867" b="1" i="1" dirty="0">
                <a:solidFill>
                  <a:srgbClr val="000000"/>
                </a:solidFill>
                <a:latin typeface="Gill Sans MT" panose="020B0502020104020203" pitchFamily="34" charset="0"/>
                <a:ea typeface="Lato"/>
                <a:cs typeface="Lato"/>
                <a:sym typeface="Lato"/>
              </a:rPr>
              <a:t>Tesla K40 architecture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l">
              <a:buClr>
                <a:schemeClr val="dk1"/>
              </a:buClr>
              <a:buSzPct val="25000"/>
            </a:pPr>
            <a:fld id="{00000000-1234-1234-1234-123412341234}" type="slidenum">
              <a:rPr lang="en" smtClean="0">
                <a:solidFill>
                  <a:schemeClr val="bg1">
                    <a:lumMod val="50000"/>
                  </a:schemeClr>
                </a:solidFill>
                <a:ea typeface="Calibri"/>
                <a:cs typeface="Calibri"/>
                <a:sym typeface="Calibri"/>
              </a:rPr>
              <a:pPr algn="l">
                <a:buClr>
                  <a:schemeClr val="dk1"/>
                </a:buClr>
                <a:buSzPct val="25000"/>
              </a:pPr>
              <a:t>14</a:t>
            </a:fld>
            <a:endParaRPr lang="en" dirty="0">
              <a:solidFill>
                <a:schemeClr val="bg1">
                  <a:lumMod val="50000"/>
                </a:schemeClr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3466035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xfrm>
            <a:off x="-120580" y="0"/>
            <a:ext cx="12261222" cy="1143000"/>
          </a:xfrm>
          <a:prstGeom prst="rect">
            <a:avLst/>
          </a:prstGeom>
          <a:noFill/>
          <a:ln>
            <a:noFill/>
          </a:ln>
        </p:spPr>
        <p:txBody>
          <a:bodyPr vert="horz" lIns="121900" tIns="121900" rIns="121900" bIns="121900" rtlCol="0" anchor="b" anchorCtr="0">
            <a:noAutofit/>
          </a:bodyPr>
          <a:lstStyle/>
          <a:p>
            <a:pPr algn="ctr">
              <a:lnSpc>
                <a:spcPct val="100000"/>
              </a:lnSpc>
              <a:buClr>
                <a:schemeClr val="dk1"/>
              </a:buClr>
              <a:buSzPct val="25000"/>
            </a:pPr>
            <a:r>
              <a:rPr lang="en" sz="4600" b="1" dirty="0">
                <a:solidFill>
                  <a:schemeClr val="dk1"/>
                </a:solidFill>
                <a:latin typeface="Playfair Display" panose="00000500000000000000" pitchFamily="50" charset="0"/>
                <a:ea typeface="Lato"/>
                <a:cs typeface="Lato"/>
                <a:sym typeface="Lato"/>
              </a:rPr>
              <a:t>GPU Limiting factor: Boundary Overhead</a:t>
            </a:r>
          </a:p>
        </p:txBody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508001" y="1015130"/>
            <a:ext cx="11175999" cy="5373973"/>
          </a:xfrm>
          <a:prstGeom prst="rect">
            <a:avLst/>
          </a:prstGeom>
          <a:noFill/>
          <a:ln>
            <a:noFill/>
          </a:ln>
        </p:spPr>
        <p:txBody>
          <a:bodyPr vert="horz" lIns="121900" tIns="121900" rIns="121900" bIns="121900" rtlCol="0" anchor="t" anchorCtr="0">
            <a:noAutofit/>
          </a:bodyPr>
          <a:lstStyle/>
          <a:p>
            <a:pPr marL="457189" indent="-457189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3200" b="1" i="1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Segmentation</a:t>
            </a:r>
            <a:r>
              <a:rPr lang="en" sz="320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: Multiple threads match the same string</a:t>
            </a:r>
          </a:p>
          <a:p>
            <a:pPr marL="990575" lvl="1" indent="-380990">
              <a:lnSpc>
                <a:spcPct val="100000"/>
              </a:lnSpc>
              <a:buClr>
                <a:schemeClr val="dk1"/>
              </a:buClr>
              <a:buSzPct val="100000"/>
              <a:buFont typeface="Arial"/>
              <a:buChar char="–"/>
            </a:pPr>
            <a:r>
              <a:rPr lang="en" sz="26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Improved locality</a:t>
            </a:r>
          </a:p>
          <a:p>
            <a:pPr marL="990575" lvl="1" indent="-380990">
              <a:lnSpc>
                <a:spcPct val="100000"/>
              </a:lnSpc>
              <a:buClr>
                <a:schemeClr val="dk1"/>
              </a:buClr>
              <a:buSzPct val="100000"/>
              <a:buFont typeface="Arial"/>
              <a:buChar char="–"/>
            </a:pPr>
            <a:r>
              <a:rPr lang="en" sz="26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Reduced divergence</a:t>
            </a:r>
          </a:p>
          <a:p>
            <a:pPr marL="1523962" lvl="2" indent="-304792">
              <a:lnSpc>
                <a:spcPct val="100000"/>
              </a:lnSpc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" sz="26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Threads coordinate and complete search when match found</a:t>
            </a:r>
          </a:p>
          <a:p>
            <a:pPr marL="457189" indent="-457189">
              <a:lnSpc>
                <a:spcPct val="100000"/>
              </a:lnSpc>
              <a:buClr>
                <a:schemeClr val="dk1"/>
              </a:buClr>
              <a:buNone/>
            </a:pPr>
            <a:endParaRPr sz="3467" dirty="0">
              <a:solidFill>
                <a:schemeClr val="dk1"/>
              </a:solidFill>
              <a:latin typeface="Gill Sans MT" panose="020B0502020104020203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 rot="-5400000">
            <a:off x="2570476" y="1988036"/>
            <a:ext cx="2336800" cy="4307843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chemeClr val="accent6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4" name="Shape 164"/>
          <p:cNvCxnSpPr/>
          <p:nvPr/>
        </p:nvCxnSpPr>
        <p:spPr>
          <a:xfrm rot="10800000" flipH="1">
            <a:off x="1625600" y="3737468"/>
            <a:ext cx="4145277" cy="0"/>
          </a:xfrm>
          <a:prstGeom prst="straightConnector1">
            <a:avLst/>
          </a:prstGeom>
          <a:noFill/>
          <a:ln w="47625" cap="flat" cmpd="sng">
            <a:solidFill>
              <a:schemeClr val="accent6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165" name="Shape 165"/>
          <p:cNvCxnSpPr/>
          <p:nvPr/>
        </p:nvCxnSpPr>
        <p:spPr>
          <a:xfrm rot="10800000" flipH="1">
            <a:off x="1625601" y="4903959"/>
            <a:ext cx="4165599" cy="0"/>
          </a:xfrm>
          <a:prstGeom prst="straightConnector1">
            <a:avLst/>
          </a:prstGeom>
          <a:noFill/>
          <a:ln w="47625" cap="flat" cmpd="sng">
            <a:solidFill>
              <a:schemeClr val="accent6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166" name="Shape 166"/>
          <p:cNvSpPr txBox="1"/>
          <p:nvPr/>
        </p:nvSpPr>
        <p:spPr>
          <a:xfrm>
            <a:off x="1625600" y="3676650"/>
            <a:ext cx="3994150" cy="384597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" sz="13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ATAAGTAC</a:t>
            </a:r>
            <a:r>
              <a:rPr lang="en" sz="1333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CG</a:t>
            </a:r>
            <a:r>
              <a:rPr lang="en" sz="13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TACGT</a:t>
            </a:r>
            <a:r>
              <a:rPr lang="en" sz="1333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AA</a:t>
            </a:r>
            <a:r>
              <a:rPr lang="en" sz="13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CGTAAA</a:t>
            </a:r>
            <a:r>
              <a:rPr lang="en" sz="1333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</a:t>
            </a:r>
            <a:r>
              <a:rPr lang="en" sz="13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TAACGT</a:t>
            </a:r>
          </a:p>
        </p:txBody>
      </p:sp>
      <p:sp>
        <p:nvSpPr>
          <p:cNvPr id="167" name="Shape 167"/>
          <p:cNvSpPr txBox="1"/>
          <p:nvPr/>
        </p:nvSpPr>
        <p:spPr>
          <a:xfrm>
            <a:off x="1625600" y="4880467"/>
            <a:ext cx="4064000" cy="328292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" sz="13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CCAGTAC</a:t>
            </a:r>
            <a:r>
              <a:rPr lang="en" sz="1333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CG</a:t>
            </a:r>
            <a:r>
              <a:rPr lang="en" sz="13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TAATTA</a:t>
            </a:r>
            <a:r>
              <a:rPr lang="en" sz="1333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CG</a:t>
            </a:r>
            <a:r>
              <a:rPr lang="en" sz="13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TAAAGT</a:t>
            </a:r>
            <a:r>
              <a:rPr lang="en" sz="1333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</a:t>
            </a:r>
            <a:r>
              <a:rPr lang="en" sz="13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GACGTAC</a:t>
            </a:r>
          </a:p>
        </p:txBody>
      </p:sp>
      <p:sp>
        <p:nvSpPr>
          <p:cNvPr id="168" name="Shape 168"/>
          <p:cNvSpPr txBox="1"/>
          <p:nvPr/>
        </p:nvSpPr>
        <p:spPr>
          <a:xfrm>
            <a:off x="1666931" y="3049767"/>
            <a:ext cx="3221395" cy="369331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T0           T1           T2           T3  </a:t>
            </a:r>
          </a:p>
        </p:txBody>
      </p:sp>
      <p:cxnSp>
        <p:nvCxnSpPr>
          <p:cNvPr id="169" name="Shape 169"/>
          <p:cNvCxnSpPr/>
          <p:nvPr/>
        </p:nvCxnSpPr>
        <p:spPr>
          <a:xfrm>
            <a:off x="1828800" y="3354567"/>
            <a:ext cx="0" cy="30480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170" name="Shape 170"/>
          <p:cNvCxnSpPr/>
          <p:nvPr/>
        </p:nvCxnSpPr>
        <p:spPr>
          <a:xfrm>
            <a:off x="2743200" y="3354567"/>
            <a:ext cx="0" cy="30480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171" name="Shape 171"/>
          <p:cNvCxnSpPr/>
          <p:nvPr/>
        </p:nvCxnSpPr>
        <p:spPr>
          <a:xfrm>
            <a:off x="3556000" y="3354567"/>
            <a:ext cx="0" cy="30480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172" name="Shape 172"/>
          <p:cNvCxnSpPr/>
          <p:nvPr/>
        </p:nvCxnSpPr>
        <p:spPr>
          <a:xfrm>
            <a:off x="4470400" y="3354567"/>
            <a:ext cx="0" cy="30480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173" name="Shape 173"/>
          <p:cNvCxnSpPr/>
          <p:nvPr/>
        </p:nvCxnSpPr>
        <p:spPr>
          <a:xfrm>
            <a:off x="1828800" y="4497561"/>
            <a:ext cx="0" cy="30480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174" name="Shape 174"/>
          <p:cNvCxnSpPr/>
          <p:nvPr/>
        </p:nvCxnSpPr>
        <p:spPr>
          <a:xfrm>
            <a:off x="2743200" y="4497561"/>
            <a:ext cx="0" cy="30480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175" name="Shape 175"/>
          <p:cNvCxnSpPr/>
          <p:nvPr/>
        </p:nvCxnSpPr>
        <p:spPr>
          <a:xfrm>
            <a:off x="3556000" y="4497561"/>
            <a:ext cx="0" cy="30480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176" name="Shape 176"/>
          <p:cNvCxnSpPr/>
          <p:nvPr/>
        </p:nvCxnSpPr>
        <p:spPr>
          <a:xfrm>
            <a:off x="4470400" y="4497561"/>
            <a:ext cx="0" cy="30480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177" name="Shape 177"/>
          <p:cNvSpPr txBox="1"/>
          <p:nvPr/>
        </p:nvSpPr>
        <p:spPr>
          <a:xfrm>
            <a:off x="1655405" y="4229828"/>
            <a:ext cx="3221395" cy="369331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T4           T5           T6           T7  </a:t>
            </a:r>
          </a:p>
        </p:txBody>
      </p:sp>
      <p:sp>
        <p:nvSpPr>
          <p:cNvPr id="179" name="Shape 179"/>
          <p:cNvSpPr/>
          <p:nvPr/>
        </p:nvSpPr>
        <p:spPr>
          <a:xfrm>
            <a:off x="2595300" y="3740060"/>
            <a:ext cx="329181" cy="304800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Shape 180"/>
          <p:cNvSpPr/>
          <p:nvPr/>
        </p:nvSpPr>
        <p:spPr>
          <a:xfrm>
            <a:off x="3396526" y="3751635"/>
            <a:ext cx="329181" cy="304800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Shape 181"/>
          <p:cNvSpPr/>
          <p:nvPr/>
        </p:nvSpPr>
        <p:spPr>
          <a:xfrm>
            <a:off x="4353417" y="3751635"/>
            <a:ext cx="329181" cy="304800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Shape 182"/>
          <p:cNvSpPr/>
          <p:nvPr/>
        </p:nvSpPr>
        <p:spPr>
          <a:xfrm>
            <a:off x="2540000" y="4903961"/>
            <a:ext cx="329181" cy="304800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Shape 183"/>
          <p:cNvSpPr/>
          <p:nvPr/>
        </p:nvSpPr>
        <p:spPr>
          <a:xfrm>
            <a:off x="3419675" y="4903961"/>
            <a:ext cx="329181" cy="304800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Shape 184"/>
          <p:cNvSpPr/>
          <p:nvPr/>
        </p:nvSpPr>
        <p:spPr>
          <a:xfrm>
            <a:off x="4287774" y="4903959"/>
            <a:ext cx="307375" cy="318966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Shape 185"/>
          <p:cNvSpPr txBox="1"/>
          <p:nvPr/>
        </p:nvSpPr>
        <p:spPr>
          <a:xfrm>
            <a:off x="6299200" y="3278360"/>
            <a:ext cx="3598426" cy="369331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" sz="2000" dirty="0">
                <a:solidFill>
                  <a:srgbClr val="000000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rPr>
              <a:t>Match 3-character pattern!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l">
              <a:buClr>
                <a:schemeClr val="dk1"/>
              </a:buClr>
              <a:buSzPct val="25000"/>
            </a:pPr>
            <a:fld id="{00000000-1234-1234-1234-123412341234}" type="slidenum">
              <a:rPr lang="en" smtClean="0">
                <a:solidFill>
                  <a:schemeClr val="bg1">
                    <a:lumMod val="50000"/>
                  </a:schemeClr>
                </a:solidFill>
                <a:ea typeface="Calibri"/>
                <a:cs typeface="Calibri"/>
                <a:sym typeface="Calibri"/>
              </a:rPr>
              <a:pPr algn="l">
                <a:buClr>
                  <a:schemeClr val="dk1"/>
                </a:buClr>
                <a:buSzPct val="25000"/>
              </a:pPr>
              <a:t>15</a:t>
            </a:fld>
            <a:endParaRPr lang="en" dirty="0">
              <a:solidFill>
                <a:schemeClr val="bg1">
                  <a:lumMod val="50000"/>
                </a:schemeClr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9" name="Shape 178"/>
          <p:cNvSpPr/>
          <p:nvPr/>
        </p:nvSpPr>
        <p:spPr>
          <a:xfrm>
            <a:off x="966250" y="5890912"/>
            <a:ext cx="9509760" cy="640080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" sz="2667" dirty="0">
                <a:solidFill>
                  <a:srgbClr val="000000"/>
                </a:solidFill>
                <a:latin typeface="Gill Sans MT" panose="020B0502020104020203" pitchFamily="34" charset="0"/>
                <a:ea typeface="Lato"/>
                <a:cs typeface="Lato"/>
                <a:sym typeface="Lato"/>
              </a:rPr>
              <a:t>Detect matches spanning different segments→ Boundary overhead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7668260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Shape 1127"/>
          <p:cNvSpPr txBox="1">
            <a:spLocks noGrp="1"/>
          </p:cNvSpPr>
          <p:nvPr>
            <p:ph type="title"/>
          </p:nvPr>
        </p:nvSpPr>
        <p:spPr>
          <a:xfrm>
            <a:off x="273377" y="32820"/>
            <a:ext cx="11582400" cy="772000"/>
          </a:xfrm>
          <a:prstGeom prst="rect">
            <a:avLst/>
          </a:prstGeom>
          <a:noFill/>
          <a:ln>
            <a:noFill/>
          </a:ln>
        </p:spPr>
        <p:txBody>
          <a:bodyPr vert="horz" lIns="121900" tIns="121900" rIns="121900" bIns="121900" rtlCol="0" anchor="b" anchorCtr="0">
            <a:noAutofit/>
          </a:bodyPr>
          <a:lstStyle/>
          <a:p>
            <a:pPr algn="ctr">
              <a:lnSpc>
                <a:spcPct val="100000"/>
              </a:lnSpc>
              <a:buClr>
                <a:schemeClr val="dk1"/>
              </a:buClr>
              <a:buSzPct val="25000"/>
            </a:pPr>
            <a:r>
              <a:rPr lang="en" sz="4600" b="1" dirty="0">
                <a:solidFill>
                  <a:schemeClr val="dk1"/>
                </a:solidFill>
                <a:latin typeface="Playfair Display" panose="00000500000000000000" pitchFamily="50" charset="0"/>
                <a:ea typeface="Lato"/>
                <a:cs typeface="Lato"/>
                <a:sym typeface="Lato"/>
              </a:rPr>
              <a:t>Adapt Memory Layout: Pivoting Strings</a:t>
            </a:r>
          </a:p>
        </p:txBody>
      </p:sp>
      <p:sp>
        <p:nvSpPr>
          <p:cNvPr id="1128" name="Shape 1128"/>
          <p:cNvSpPr txBox="1">
            <a:spLocks noGrp="1"/>
          </p:cNvSpPr>
          <p:nvPr>
            <p:ph type="body" idx="1"/>
          </p:nvPr>
        </p:nvSpPr>
        <p:spPr>
          <a:xfrm>
            <a:off x="190302" y="637451"/>
            <a:ext cx="12020551" cy="4524374"/>
          </a:xfrm>
          <a:prstGeom prst="rect">
            <a:avLst/>
          </a:prstGeom>
          <a:noFill/>
          <a:ln>
            <a:noFill/>
          </a:ln>
        </p:spPr>
        <p:txBody>
          <a:bodyPr vert="horz" lIns="121900" tIns="121900" rIns="121900" bIns="121900" rtlCol="0" anchor="t" anchorCtr="0">
            <a:noAutofit/>
          </a:bodyPr>
          <a:lstStyle/>
          <a:p>
            <a:pPr marL="0" indent="0">
              <a:lnSpc>
                <a:spcPct val="100000"/>
              </a:lnSpc>
              <a:buClr>
                <a:schemeClr val="dk1"/>
              </a:buClr>
              <a:buSzPct val="100000"/>
              <a:buNone/>
            </a:pPr>
            <a:r>
              <a:rPr lang="en" b="1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Baseline</a:t>
            </a:r>
            <a:r>
              <a:rPr lang="en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(contiguous) layout</a:t>
            </a:r>
          </a:p>
          <a:p>
            <a:pPr marL="457189" indent="-457189">
              <a:lnSpc>
                <a:spcPct val="100000"/>
              </a:lnSpc>
              <a:buClr>
                <a:schemeClr val="dk1"/>
              </a:buClr>
              <a:buNone/>
            </a:pPr>
            <a:endParaRPr sz="3200" dirty="0">
              <a:solidFill>
                <a:schemeClr val="dk1"/>
              </a:solidFill>
              <a:latin typeface="Gill Sans MT" panose="020B0502020104020203" pitchFamily="34" charset="0"/>
              <a:ea typeface="Calibri"/>
              <a:cs typeface="Calibri"/>
              <a:sym typeface="Calibri"/>
            </a:endParaRPr>
          </a:p>
          <a:p>
            <a:pPr marL="457189" indent="-457189">
              <a:lnSpc>
                <a:spcPct val="100000"/>
              </a:lnSpc>
              <a:buClr>
                <a:srgbClr val="00B0F0"/>
              </a:buClr>
              <a:buSzPct val="25000"/>
              <a:buNone/>
            </a:pPr>
            <a:r>
              <a:rPr lang="en" sz="2600" dirty="0">
                <a:solidFill>
                  <a:srgbClr val="00B0F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CTAACCGAGTAAAGA</a:t>
            </a:r>
            <a:r>
              <a:rPr lang="en" sz="2600" dirty="0">
                <a:solidFill>
                  <a:srgbClr val="A5A5A5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ACGTAAACTCATTCGA</a:t>
            </a:r>
            <a:r>
              <a:rPr lang="en" sz="2600" dirty="0">
                <a:solidFill>
                  <a:srgbClr val="FFC00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CTAAACCGAGTAAAGA…</a:t>
            </a:r>
            <a:endParaRPr lang="en" sz="2667" b="1" dirty="0">
              <a:solidFill>
                <a:schemeClr val="dk1"/>
              </a:solidFill>
              <a:latin typeface="Gill Sans MT" panose="020B0502020104020203" pitchFamily="34" charset="0"/>
              <a:ea typeface="Calibri"/>
              <a:cs typeface="Calibri"/>
              <a:sym typeface="Calibri"/>
            </a:endParaRPr>
          </a:p>
          <a:p>
            <a:pPr marL="0" indent="0">
              <a:lnSpc>
                <a:spcPct val="100000"/>
              </a:lnSpc>
              <a:buClr>
                <a:schemeClr val="dk1"/>
              </a:buClr>
              <a:buSzPct val="100000"/>
              <a:buNone/>
            </a:pPr>
            <a:r>
              <a:rPr lang="en" sz="2667" b="1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Pivoted</a:t>
            </a:r>
            <a:r>
              <a:rPr lang="en" sz="26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layout</a:t>
            </a:r>
          </a:p>
          <a:p>
            <a:pPr marL="457189" indent="-457189">
              <a:lnSpc>
                <a:spcPct val="100000"/>
              </a:lnSpc>
              <a:buClr>
                <a:srgbClr val="00B0F0"/>
              </a:buClr>
              <a:buSzPct val="25000"/>
              <a:buNone/>
            </a:pPr>
            <a:r>
              <a:rPr lang="en" sz="2600" dirty="0">
                <a:solidFill>
                  <a:srgbClr val="00B0F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CTAA</a:t>
            </a:r>
            <a:r>
              <a:rPr lang="en" sz="2600" dirty="0">
                <a:solidFill>
                  <a:srgbClr val="A5A5A5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ACGT</a:t>
            </a:r>
            <a:r>
              <a:rPr lang="en" sz="2600" dirty="0">
                <a:solidFill>
                  <a:srgbClr val="FFC00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CTAA</a:t>
            </a:r>
            <a:r>
              <a:rPr lang="en" sz="260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…</a:t>
            </a:r>
            <a:r>
              <a:rPr lang="en" sz="2600" dirty="0">
                <a:solidFill>
                  <a:srgbClr val="00B0F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CCGA</a:t>
            </a:r>
            <a:r>
              <a:rPr lang="en" sz="2600" dirty="0">
                <a:solidFill>
                  <a:srgbClr val="A5A5A5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AAAC</a:t>
            </a:r>
            <a:r>
              <a:rPr lang="en" sz="2600" dirty="0">
                <a:solidFill>
                  <a:srgbClr val="FFC00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ACCG</a:t>
            </a:r>
            <a:r>
              <a:rPr lang="en" sz="260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…</a:t>
            </a:r>
            <a:r>
              <a:rPr lang="en" sz="2600" dirty="0">
                <a:solidFill>
                  <a:srgbClr val="00B0F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GTAA</a:t>
            </a:r>
            <a:r>
              <a:rPr lang="en" sz="2600" dirty="0">
                <a:solidFill>
                  <a:srgbClr val="A5A5A5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TCAT</a:t>
            </a:r>
            <a:r>
              <a:rPr lang="en" sz="2600" dirty="0">
                <a:solidFill>
                  <a:srgbClr val="FFC00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AGTA</a:t>
            </a:r>
            <a:r>
              <a:rPr lang="en" sz="260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…</a:t>
            </a:r>
            <a:r>
              <a:rPr lang="en" sz="2600" dirty="0">
                <a:solidFill>
                  <a:srgbClr val="00B0F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AAGA</a:t>
            </a:r>
            <a:r>
              <a:rPr lang="en" sz="2600" dirty="0">
                <a:solidFill>
                  <a:srgbClr val="A5A5A5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TCGA</a:t>
            </a:r>
            <a:r>
              <a:rPr lang="en" sz="2600" dirty="0">
                <a:solidFill>
                  <a:srgbClr val="FFC00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AAGA</a:t>
            </a:r>
            <a:r>
              <a:rPr lang="en" sz="260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…</a:t>
            </a:r>
          </a:p>
          <a:p>
            <a:pPr marL="990575" lvl="1" indent="-380990">
              <a:lnSpc>
                <a:spcPct val="100000"/>
              </a:lnSpc>
              <a:buClr>
                <a:schemeClr val="dk1"/>
              </a:buClr>
              <a:buSzPct val="100000"/>
              <a:buFont typeface="Arial"/>
              <a:buChar char="–"/>
            </a:pPr>
            <a:r>
              <a:rPr lang="en" sz="260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Split strings in equally sized pieces</a:t>
            </a:r>
          </a:p>
          <a:p>
            <a:pPr marL="990575" lvl="1" indent="-380990">
              <a:lnSpc>
                <a:spcPct val="100000"/>
              </a:lnSpc>
              <a:buClr>
                <a:schemeClr val="dk1"/>
              </a:buClr>
              <a:buSzPct val="100000"/>
              <a:buFont typeface="Arial"/>
              <a:buChar char="–"/>
            </a:pPr>
            <a:r>
              <a:rPr lang="en" sz="260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Interleave pieces in memory </a:t>
            </a:r>
            <a:r>
              <a:rPr lang="en" sz="260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Wingdings" panose="05000000000000000000" pitchFamily="2" charset="2"/>
              </a:rPr>
              <a:t> </a:t>
            </a:r>
            <a:r>
              <a:rPr lang="en" sz="260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Improve locality</a:t>
            </a:r>
            <a:endParaRPr lang="en" sz="2600" dirty="0">
              <a:solidFill>
                <a:srgbClr val="00B0F0"/>
              </a:solidFill>
              <a:latin typeface="Gill Sans MT" panose="020B0502020104020203" pitchFamily="34" charset="0"/>
              <a:ea typeface="Calibri"/>
              <a:cs typeface="Calibri"/>
              <a:sym typeface="Calibri"/>
            </a:endParaRPr>
          </a:p>
          <a:p>
            <a:pPr marL="0" lvl="1" indent="0">
              <a:lnSpc>
                <a:spcPct val="100000"/>
              </a:lnSpc>
              <a:buClr>
                <a:srgbClr val="00B0F0"/>
              </a:buClr>
              <a:buSzPct val="25000"/>
              <a:buNone/>
            </a:pPr>
            <a:endParaRPr lang="en" sz="2600" dirty="0">
              <a:solidFill>
                <a:srgbClr val="00B0F0"/>
              </a:solidFill>
              <a:latin typeface="Gill Sans MT" panose="020B0502020104020203" pitchFamily="34" charset="0"/>
              <a:ea typeface="Calibri"/>
              <a:cs typeface="Calibri"/>
              <a:sym typeface="Calibri"/>
            </a:endParaRPr>
          </a:p>
          <a:p>
            <a:pPr marL="0" lvl="1" indent="0">
              <a:lnSpc>
                <a:spcPct val="100000"/>
              </a:lnSpc>
              <a:buClr>
                <a:srgbClr val="00B0F0"/>
              </a:buClr>
              <a:buSzPct val="25000"/>
              <a:buNone/>
            </a:pPr>
            <a:endParaRPr lang="en" sz="2600" dirty="0">
              <a:solidFill>
                <a:srgbClr val="00B0F0"/>
              </a:solidFill>
              <a:latin typeface="Gill Sans MT" panose="020B0502020104020203" pitchFamily="34" charset="0"/>
              <a:ea typeface="Calibri"/>
              <a:cs typeface="Calibri"/>
              <a:sym typeface="Calibri"/>
            </a:endParaRPr>
          </a:p>
          <a:p>
            <a:pPr marL="0" lvl="1" indent="0">
              <a:lnSpc>
                <a:spcPct val="100000"/>
              </a:lnSpc>
              <a:buClr>
                <a:srgbClr val="00B0F0"/>
              </a:buClr>
              <a:buSzPct val="25000"/>
              <a:buNone/>
            </a:pPr>
            <a:r>
              <a:rPr lang="en" sz="2600" dirty="0">
                <a:solidFill>
                  <a:srgbClr val="00B0F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CTAA</a:t>
            </a:r>
            <a:r>
              <a:rPr lang="en" sz="2600" dirty="0">
                <a:solidFill>
                  <a:srgbClr val="A5A5A5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ACGT</a:t>
            </a:r>
            <a:r>
              <a:rPr lang="en" sz="2600" dirty="0">
                <a:solidFill>
                  <a:srgbClr val="FFC00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CTAA</a:t>
            </a:r>
            <a:r>
              <a:rPr lang="en" sz="260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…</a:t>
            </a:r>
            <a:r>
              <a:rPr lang="en" sz="2600" dirty="0">
                <a:solidFill>
                  <a:srgbClr val="00B0F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CCGA</a:t>
            </a:r>
            <a:r>
              <a:rPr lang="en" sz="2600" dirty="0">
                <a:solidFill>
                  <a:srgbClr val="A5A5A5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AAAC</a:t>
            </a:r>
            <a:r>
              <a:rPr lang="en" sz="2600" dirty="0">
                <a:solidFill>
                  <a:srgbClr val="FFC00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ACCG</a:t>
            </a:r>
            <a:r>
              <a:rPr lang="en" sz="260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…</a:t>
            </a:r>
            <a:r>
              <a:rPr lang="en" sz="2600" dirty="0">
                <a:solidFill>
                  <a:srgbClr val="00B0F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GTAA</a:t>
            </a:r>
            <a:r>
              <a:rPr lang="en" sz="2600" dirty="0">
                <a:solidFill>
                  <a:srgbClr val="A5A5A5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TCAT</a:t>
            </a:r>
            <a:r>
              <a:rPr lang="en" sz="2600" dirty="0">
                <a:solidFill>
                  <a:srgbClr val="FFC00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AGTA</a:t>
            </a:r>
            <a:r>
              <a:rPr lang="en" sz="260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…</a:t>
            </a:r>
            <a:r>
              <a:rPr lang="en" sz="2600" dirty="0">
                <a:solidFill>
                  <a:srgbClr val="00B0F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AAGA</a:t>
            </a:r>
            <a:r>
              <a:rPr lang="en" sz="2600" dirty="0">
                <a:solidFill>
                  <a:srgbClr val="A5A5A5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TCGA</a:t>
            </a:r>
            <a:r>
              <a:rPr lang="en" sz="2600" dirty="0">
                <a:solidFill>
                  <a:srgbClr val="FFC00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AAGA</a:t>
            </a:r>
            <a:r>
              <a:rPr lang="en" sz="260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…</a:t>
            </a:r>
          </a:p>
          <a:p>
            <a:pPr marL="990575" lvl="1" indent="-380990">
              <a:lnSpc>
                <a:spcPct val="100000"/>
              </a:lnSpc>
              <a:buClr>
                <a:schemeClr val="dk1"/>
              </a:buClr>
              <a:buNone/>
            </a:pPr>
            <a:endParaRPr sz="2667" dirty="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90575" lvl="1" indent="-380990">
              <a:lnSpc>
                <a:spcPct val="100000"/>
              </a:lnSpc>
              <a:buClr>
                <a:schemeClr val="dk1"/>
              </a:buClr>
              <a:buNone/>
            </a:pPr>
            <a:endParaRPr sz="2667" dirty="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indent="-457189">
              <a:lnSpc>
                <a:spcPct val="100000"/>
              </a:lnSpc>
              <a:buClr>
                <a:schemeClr val="dk1"/>
              </a:buClr>
              <a:buNone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9" name="Shape 1129"/>
          <p:cNvSpPr/>
          <p:nvPr/>
        </p:nvSpPr>
        <p:spPr>
          <a:xfrm>
            <a:off x="2618301" y="5907024"/>
            <a:ext cx="7955280" cy="640080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2667" dirty="0">
                <a:solidFill>
                  <a:srgbClr val="000000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rPr>
              <a:t>Partial solution: Threads might progress in different rate</a:t>
            </a:r>
          </a:p>
        </p:txBody>
      </p:sp>
      <p:sp>
        <p:nvSpPr>
          <p:cNvPr id="1130" name="Shape 1130"/>
          <p:cNvSpPr txBox="1"/>
          <p:nvPr/>
        </p:nvSpPr>
        <p:spPr>
          <a:xfrm>
            <a:off x="514350" y="1237526"/>
            <a:ext cx="7656295" cy="410369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" sz="1867" b="1" dirty="0">
                <a:solidFill>
                  <a:srgbClr val="000000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rPr>
              <a:t>String 1                                String 2                                       String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3377" y="5352697"/>
            <a:ext cx="2191905" cy="796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" sz="26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T0     T1     T2</a:t>
            </a:r>
          </a:p>
          <a:p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14350" y="4952521"/>
            <a:ext cx="0" cy="439369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1257300" y="4962046"/>
            <a:ext cx="0" cy="439369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2133600" y="4942996"/>
            <a:ext cx="0" cy="439369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1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l">
              <a:buClr>
                <a:schemeClr val="dk1"/>
              </a:buClr>
              <a:buSzPct val="25000"/>
            </a:pPr>
            <a:fld id="{00000000-1234-1234-1234-123412341234}" type="slidenum">
              <a:rPr lang="en" smtClean="0">
                <a:solidFill>
                  <a:schemeClr val="bg1">
                    <a:lumMod val="50000"/>
                  </a:schemeClr>
                </a:solidFill>
                <a:ea typeface="Calibri"/>
                <a:cs typeface="Calibri"/>
                <a:sym typeface="Calibri"/>
              </a:rPr>
              <a:pPr algn="l">
                <a:buClr>
                  <a:schemeClr val="dk1"/>
                </a:buClr>
                <a:buSzPct val="25000"/>
              </a:pPr>
              <a:t>16</a:t>
            </a:fld>
            <a:endParaRPr lang="en" dirty="0">
              <a:solidFill>
                <a:schemeClr val="bg1">
                  <a:lumMod val="50000"/>
                </a:schemeClr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393618" y="972188"/>
            <a:ext cx="2020874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(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1) Data layout</a:t>
            </a:r>
          </a:p>
        </p:txBody>
      </p:sp>
      <p:sp>
        <p:nvSpPr>
          <p:cNvPr id="6" name="Right Brace 5"/>
          <p:cNvSpPr/>
          <p:nvPr/>
        </p:nvSpPr>
        <p:spPr>
          <a:xfrm rot="16200000">
            <a:off x="1475316" y="2894470"/>
            <a:ext cx="511423" cy="2915299"/>
          </a:xfrm>
          <a:prstGeom prst="rightBrace">
            <a:avLst>
              <a:gd name="adj1" fmla="val 8333"/>
              <a:gd name="adj2" fmla="val 49480"/>
            </a:avLst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48642" y="3893826"/>
            <a:ext cx="55073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Initially: Each warp loads a </a:t>
            </a:r>
            <a:r>
              <a:rPr lang="en-US" sz="2000" b="1" dirty="0">
                <a:latin typeface="Gill Sans MT" panose="020B0502020104020203" pitchFamily="34" charset="0"/>
              </a:rPr>
              <a:t>cache line </a:t>
            </a:r>
            <a:r>
              <a:rPr lang="en-US" sz="2000" dirty="0">
                <a:latin typeface="Gill Sans MT" panose="020B0502020104020203" pitchFamily="34" charset="0"/>
              </a:rPr>
              <a:t>(128 bytes)</a:t>
            </a:r>
          </a:p>
        </p:txBody>
      </p:sp>
    </p:spTree>
    <p:extLst>
      <p:ext uri="{BB962C8B-B14F-4D97-AF65-F5344CB8AC3E}">
        <p14:creationId xmlns:p14="http://schemas.microsoft.com/office/powerpoint/2010/main" val="87652729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Shape 1128"/>
          <p:cNvSpPr txBox="1">
            <a:spLocks noGrp="1"/>
          </p:cNvSpPr>
          <p:nvPr>
            <p:ph type="body" idx="1"/>
          </p:nvPr>
        </p:nvSpPr>
        <p:spPr>
          <a:xfrm>
            <a:off x="190302" y="637451"/>
            <a:ext cx="12020551" cy="4524374"/>
          </a:xfrm>
          <a:prstGeom prst="rect">
            <a:avLst/>
          </a:prstGeom>
          <a:noFill/>
          <a:ln>
            <a:noFill/>
          </a:ln>
        </p:spPr>
        <p:txBody>
          <a:bodyPr vert="horz" lIns="121900" tIns="121900" rIns="121900" bIns="121900" rtlCol="0" anchor="t" anchorCtr="0">
            <a:noAutofit/>
          </a:bodyPr>
          <a:lstStyle/>
          <a:p>
            <a:pPr marL="0" indent="0">
              <a:lnSpc>
                <a:spcPct val="100000"/>
              </a:lnSpc>
              <a:buClr>
                <a:schemeClr val="dk1"/>
              </a:buClr>
              <a:buSzPct val="100000"/>
              <a:buNone/>
            </a:pPr>
            <a:r>
              <a:rPr lang="en" b="1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Baseline</a:t>
            </a:r>
            <a:r>
              <a:rPr lang="en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(contiguous) layout</a:t>
            </a:r>
          </a:p>
          <a:p>
            <a:pPr marL="457189" indent="-457189">
              <a:lnSpc>
                <a:spcPct val="100000"/>
              </a:lnSpc>
              <a:buClr>
                <a:schemeClr val="dk1"/>
              </a:buClr>
              <a:buNone/>
            </a:pPr>
            <a:endParaRPr sz="3200" dirty="0">
              <a:solidFill>
                <a:schemeClr val="dk1"/>
              </a:solidFill>
              <a:latin typeface="Gill Sans MT" panose="020B0502020104020203" pitchFamily="34" charset="0"/>
              <a:ea typeface="Calibri"/>
              <a:cs typeface="Calibri"/>
              <a:sym typeface="Calibri"/>
            </a:endParaRPr>
          </a:p>
          <a:p>
            <a:pPr marL="457189" indent="-457189">
              <a:lnSpc>
                <a:spcPct val="100000"/>
              </a:lnSpc>
              <a:buClr>
                <a:srgbClr val="00B0F0"/>
              </a:buClr>
              <a:buSzPct val="25000"/>
              <a:buNone/>
            </a:pPr>
            <a:r>
              <a:rPr lang="en" sz="2600" dirty="0">
                <a:solidFill>
                  <a:srgbClr val="00B0F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CTAACCGAGTAAAGA</a:t>
            </a:r>
            <a:r>
              <a:rPr lang="en" sz="2600" dirty="0">
                <a:solidFill>
                  <a:srgbClr val="A5A5A5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ACGTAAACTCATTCGA</a:t>
            </a:r>
            <a:r>
              <a:rPr lang="en" sz="2600" dirty="0">
                <a:solidFill>
                  <a:srgbClr val="FFC00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CTAAACCGAGTAAAGA…</a:t>
            </a:r>
            <a:endParaRPr lang="en" sz="2667" b="1" dirty="0">
              <a:solidFill>
                <a:schemeClr val="dk1"/>
              </a:solidFill>
              <a:latin typeface="Gill Sans MT" panose="020B0502020104020203" pitchFamily="34" charset="0"/>
              <a:ea typeface="Calibri"/>
              <a:cs typeface="Calibri"/>
              <a:sym typeface="Calibri"/>
            </a:endParaRPr>
          </a:p>
          <a:p>
            <a:pPr marL="0" indent="0">
              <a:lnSpc>
                <a:spcPct val="100000"/>
              </a:lnSpc>
              <a:buClr>
                <a:schemeClr val="dk1"/>
              </a:buClr>
              <a:buSzPct val="100000"/>
              <a:buNone/>
            </a:pPr>
            <a:r>
              <a:rPr lang="en" sz="2667" b="1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Pivoted</a:t>
            </a:r>
            <a:r>
              <a:rPr lang="en" sz="26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layout</a:t>
            </a:r>
          </a:p>
          <a:p>
            <a:pPr marL="457189" indent="-457189">
              <a:lnSpc>
                <a:spcPct val="100000"/>
              </a:lnSpc>
              <a:buClr>
                <a:srgbClr val="00B0F0"/>
              </a:buClr>
              <a:buSzPct val="25000"/>
              <a:buNone/>
            </a:pPr>
            <a:r>
              <a:rPr lang="en" sz="2600" dirty="0">
                <a:solidFill>
                  <a:srgbClr val="00B0F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CTAA</a:t>
            </a:r>
            <a:r>
              <a:rPr lang="en" sz="2600" dirty="0">
                <a:solidFill>
                  <a:srgbClr val="A5A5A5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ACGT</a:t>
            </a:r>
            <a:r>
              <a:rPr lang="en" sz="2600" dirty="0">
                <a:solidFill>
                  <a:srgbClr val="FFC00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CTAA</a:t>
            </a:r>
            <a:r>
              <a:rPr lang="en" sz="260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…</a:t>
            </a:r>
            <a:r>
              <a:rPr lang="en" sz="2600" dirty="0">
                <a:solidFill>
                  <a:srgbClr val="00B0F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CCGA</a:t>
            </a:r>
            <a:r>
              <a:rPr lang="en" sz="2600" dirty="0">
                <a:solidFill>
                  <a:srgbClr val="A5A5A5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AAAC</a:t>
            </a:r>
            <a:r>
              <a:rPr lang="en" sz="2600" dirty="0">
                <a:solidFill>
                  <a:srgbClr val="FFC00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ACCG</a:t>
            </a:r>
            <a:r>
              <a:rPr lang="en" sz="260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…</a:t>
            </a:r>
            <a:r>
              <a:rPr lang="en" sz="2600" dirty="0">
                <a:solidFill>
                  <a:srgbClr val="00B0F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GTAA</a:t>
            </a:r>
            <a:r>
              <a:rPr lang="en" sz="2600" dirty="0">
                <a:solidFill>
                  <a:srgbClr val="A5A5A5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TCAT</a:t>
            </a:r>
            <a:r>
              <a:rPr lang="en" sz="2600" dirty="0">
                <a:solidFill>
                  <a:srgbClr val="FFC00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AGTA</a:t>
            </a:r>
            <a:r>
              <a:rPr lang="en" sz="260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…</a:t>
            </a:r>
            <a:r>
              <a:rPr lang="en" sz="2600" dirty="0">
                <a:solidFill>
                  <a:srgbClr val="00B0F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AAGA</a:t>
            </a:r>
            <a:r>
              <a:rPr lang="en" sz="2600" dirty="0">
                <a:solidFill>
                  <a:srgbClr val="A5A5A5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TCGA</a:t>
            </a:r>
            <a:r>
              <a:rPr lang="en" sz="2600" dirty="0">
                <a:solidFill>
                  <a:srgbClr val="FFC00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AAGA</a:t>
            </a:r>
            <a:r>
              <a:rPr lang="en" sz="260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…</a:t>
            </a:r>
          </a:p>
          <a:p>
            <a:pPr marL="990575" lvl="1" indent="-380990">
              <a:lnSpc>
                <a:spcPct val="100000"/>
              </a:lnSpc>
              <a:buClr>
                <a:schemeClr val="dk1"/>
              </a:buClr>
              <a:buSzPct val="100000"/>
              <a:buFont typeface="Arial"/>
              <a:buChar char="–"/>
            </a:pPr>
            <a:r>
              <a:rPr lang="en" sz="260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Split strings in equally sized pieces</a:t>
            </a:r>
          </a:p>
          <a:p>
            <a:pPr marL="990575" lvl="1" indent="-380990">
              <a:lnSpc>
                <a:spcPct val="100000"/>
              </a:lnSpc>
              <a:buClr>
                <a:schemeClr val="dk1"/>
              </a:buClr>
              <a:buSzPct val="100000"/>
              <a:buFont typeface="Arial"/>
              <a:buChar char="–"/>
            </a:pPr>
            <a:r>
              <a:rPr lang="en" sz="260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Interleave pieces in memory </a:t>
            </a:r>
            <a:r>
              <a:rPr lang="en" sz="260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Wingdings" panose="05000000000000000000" pitchFamily="2" charset="2"/>
              </a:rPr>
              <a:t> </a:t>
            </a:r>
            <a:r>
              <a:rPr lang="en" sz="260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Improve locality</a:t>
            </a:r>
            <a:endParaRPr lang="en" sz="2600" dirty="0">
              <a:solidFill>
                <a:srgbClr val="00B0F0"/>
              </a:solidFill>
              <a:latin typeface="Gill Sans MT" panose="020B0502020104020203" pitchFamily="34" charset="0"/>
              <a:ea typeface="Calibri"/>
              <a:cs typeface="Calibri"/>
              <a:sym typeface="Calibri"/>
            </a:endParaRPr>
          </a:p>
          <a:p>
            <a:pPr marL="0" lvl="1" indent="0">
              <a:lnSpc>
                <a:spcPct val="100000"/>
              </a:lnSpc>
              <a:buClr>
                <a:srgbClr val="00B0F0"/>
              </a:buClr>
              <a:buSzPct val="25000"/>
              <a:buNone/>
            </a:pPr>
            <a:endParaRPr lang="en" sz="2600" dirty="0">
              <a:solidFill>
                <a:srgbClr val="00B0F0"/>
              </a:solidFill>
              <a:latin typeface="Gill Sans MT" panose="020B0502020104020203" pitchFamily="34" charset="0"/>
              <a:ea typeface="Calibri"/>
              <a:cs typeface="Calibri"/>
              <a:sym typeface="Calibri"/>
            </a:endParaRPr>
          </a:p>
          <a:p>
            <a:pPr marL="0" lvl="1" indent="0">
              <a:lnSpc>
                <a:spcPct val="100000"/>
              </a:lnSpc>
              <a:buClr>
                <a:srgbClr val="00B0F0"/>
              </a:buClr>
              <a:buSzPct val="25000"/>
              <a:buNone/>
            </a:pPr>
            <a:endParaRPr lang="en" sz="2600" dirty="0">
              <a:solidFill>
                <a:srgbClr val="00B0F0"/>
              </a:solidFill>
              <a:latin typeface="Gill Sans MT" panose="020B0502020104020203" pitchFamily="34" charset="0"/>
              <a:ea typeface="Calibri"/>
              <a:cs typeface="Calibri"/>
              <a:sym typeface="Calibri"/>
            </a:endParaRPr>
          </a:p>
          <a:p>
            <a:pPr marL="0" lvl="1" indent="0">
              <a:lnSpc>
                <a:spcPct val="100000"/>
              </a:lnSpc>
              <a:buClr>
                <a:srgbClr val="00B0F0"/>
              </a:buClr>
              <a:buSzPct val="25000"/>
              <a:buNone/>
            </a:pPr>
            <a:r>
              <a:rPr lang="en" sz="2600" dirty="0">
                <a:solidFill>
                  <a:srgbClr val="00B0F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CTAA</a:t>
            </a:r>
            <a:r>
              <a:rPr lang="en" sz="2600" dirty="0">
                <a:solidFill>
                  <a:srgbClr val="A5A5A5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ACGT</a:t>
            </a:r>
            <a:r>
              <a:rPr lang="en" sz="2600" dirty="0">
                <a:solidFill>
                  <a:srgbClr val="FFC00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CTAA</a:t>
            </a:r>
            <a:r>
              <a:rPr lang="en" sz="260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…</a:t>
            </a:r>
            <a:r>
              <a:rPr lang="en" sz="2600" dirty="0">
                <a:solidFill>
                  <a:srgbClr val="00B0F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CCGA</a:t>
            </a:r>
            <a:r>
              <a:rPr lang="en" sz="2600" dirty="0">
                <a:solidFill>
                  <a:srgbClr val="A5A5A5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AAAC</a:t>
            </a:r>
            <a:r>
              <a:rPr lang="en" sz="2600" dirty="0">
                <a:solidFill>
                  <a:srgbClr val="FFC00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ACCG</a:t>
            </a:r>
            <a:r>
              <a:rPr lang="en" sz="260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…</a:t>
            </a:r>
            <a:r>
              <a:rPr lang="en" sz="2600" dirty="0">
                <a:solidFill>
                  <a:srgbClr val="00B0F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GTAA</a:t>
            </a:r>
            <a:r>
              <a:rPr lang="en" sz="2600" dirty="0">
                <a:solidFill>
                  <a:srgbClr val="A5A5A5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TCAT</a:t>
            </a:r>
            <a:r>
              <a:rPr lang="en" sz="2600" dirty="0">
                <a:solidFill>
                  <a:srgbClr val="FFC00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AGTA</a:t>
            </a:r>
            <a:r>
              <a:rPr lang="en" sz="260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…</a:t>
            </a:r>
            <a:r>
              <a:rPr lang="en" sz="2600" dirty="0">
                <a:solidFill>
                  <a:srgbClr val="00B0F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AAGA</a:t>
            </a:r>
            <a:r>
              <a:rPr lang="en" sz="2600" dirty="0">
                <a:solidFill>
                  <a:srgbClr val="A5A5A5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TCGA</a:t>
            </a:r>
            <a:r>
              <a:rPr lang="en" sz="2600" dirty="0">
                <a:solidFill>
                  <a:srgbClr val="FFC000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AAGA</a:t>
            </a:r>
            <a:r>
              <a:rPr lang="en" sz="260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…</a:t>
            </a:r>
          </a:p>
          <a:p>
            <a:pPr marL="990575" lvl="1" indent="-380990">
              <a:lnSpc>
                <a:spcPct val="100000"/>
              </a:lnSpc>
              <a:buClr>
                <a:schemeClr val="dk1"/>
              </a:buClr>
              <a:buNone/>
            </a:pPr>
            <a:endParaRPr sz="2667" dirty="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90575" lvl="1" indent="-380990">
              <a:lnSpc>
                <a:spcPct val="100000"/>
              </a:lnSpc>
              <a:buClr>
                <a:schemeClr val="dk1"/>
              </a:buClr>
              <a:buNone/>
            </a:pPr>
            <a:endParaRPr sz="2667" dirty="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indent="-457189">
              <a:lnSpc>
                <a:spcPct val="100000"/>
              </a:lnSpc>
              <a:buClr>
                <a:schemeClr val="dk1"/>
              </a:buClr>
              <a:buNone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0" name="Shape 1130"/>
          <p:cNvSpPr txBox="1"/>
          <p:nvPr/>
        </p:nvSpPr>
        <p:spPr>
          <a:xfrm>
            <a:off x="514350" y="1237526"/>
            <a:ext cx="7656295" cy="410369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" sz="1867" b="1" dirty="0">
                <a:solidFill>
                  <a:srgbClr val="000000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rPr>
              <a:t>String 1                                String 2                                       String 3</a:t>
            </a:r>
          </a:p>
        </p:txBody>
      </p:sp>
      <p:sp>
        <p:nvSpPr>
          <p:cNvPr id="1131" name="Shape 1131"/>
          <p:cNvSpPr txBox="1"/>
          <p:nvPr/>
        </p:nvSpPr>
        <p:spPr>
          <a:xfrm>
            <a:off x="6949917" y="5502003"/>
            <a:ext cx="3238397" cy="492399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pPr>
              <a:buClr>
                <a:srgbClr val="FF0000"/>
              </a:buClr>
              <a:buSzPct val="25000"/>
            </a:pPr>
            <a:r>
              <a:rPr lang="en" sz="2400" b="1" dirty="0">
                <a:solidFill>
                  <a:srgbClr val="FF0000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rPr>
              <a:t>Memory divergence!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l">
              <a:buClr>
                <a:schemeClr val="dk1"/>
              </a:buClr>
              <a:buSzPct val="25000"/>
            </a:pPr>
            <a:fld id="{00000000-1234-1234-1234-123412341234}" type="slidenum">
              <a:rPr lang="en" smtClean="0">
                <a:solidFill>
                  <a:schemeClr val="bg1">
                    <a:lumMod val="50000"/>
                  </a:schemeClr>
                </a:solidFill>
                <a:ea typeface="Calibri"/>
                <a:cs typeface="Calibri"/>
                <a:sym typeface="Calibri"/>
              </a:rPr>
              <a:pPr algn="l">
                <a:buClr>
                  <a:schemeClr val="dk1"/>
                </a:buClr>
                <a:buSzPct val="25000"/>
              </a:pPr>
              <a:t>17</a:t>
            </a:fld>
            <a:endParaRPr lang="en" dirty="0">
              <a:solidFill>
                <a:schemeClr val="bg1">
                  <a:lumMod val="50000"/>
                </a:schemeClr>
              </a:solidFill>
              <a:ea typeface="Calibri"/>
              <a:cs typeface="Calibri"/>
              <a:sym typeface="Calibri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4022693" y="4794393"/>
            <a:ext cx="0" cy="439369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7433418" y="4876718"/>
            <a:ext cx="0" cy="439369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8319145" y="4857668"/>
            <a:ext cx="0" cy="439369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130654" y="5261423"/>
            <a:ext cx="2191905" cy="796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" sz="26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T1     T2</a:t>
            </a:r>
          </a:p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700569" y="5181871"/>
            <a:ext cx="638310" cy="796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" sz="26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T0</a:t>
            </a:r>
          </a:p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9393618" y="972188"/>
            <a:ext cx="2020874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(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1) Data layout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54834" y="3649696"/>
            <a:ext cx="67197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In presence of partial matches some threads might fall “behind”</a:t>
            </a:r>
          </a:p>
        </p:txBody>
      </p:sp>
      <p:sp>
        <p:nvSpPr>
          <p:cNvPr id="21" name="Right Brace 20"/>
          <p:cNvSpPr/>
          <p:nvPr/>
        </p:nvSpPr>
        <p:spPr>
          <a:xfrm rot="16200000">
            <a:off x="4496848" y="2828363"/>
            <a:ext cx="511423" cy="2979111"/>
          </a:xfrm>
          <a:prstGeom prst="rightBrace">
            <a:avLst>
              <a:gd name="adj1" fmla="val 8333"/>
              <a:gd name="adj2" fmla="val 49480"/>
            </a:avLst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Brace 21"/>
          <p:cNvSpPr/>
          <p:nvPr/>
        </p:nvSpPr>
        <p:spPr>
          <a:xfrm rot="16200000">
            <a:off x="7452838" y="2909035"/>
            <a:ext cx="511423" cy="2799674"/>
          </a:xfrm>
          <a:prstGeom prst="rightBrace">
            <a:avLst>
              <a:gd name="adj1" fmla="val 8333"/>
              <a:gd name="adj2" fmla="val 49480"/>
            </a:avLst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hape 1127"/>
          <p:cNvSpPr txBox="1">
            <a:spLocks/>
          </p:cNvSpPr>
          <p:nvPr/>
        </p:nvSpPr>
        <p:spPr>
          <a:xfrm>
            <a:off x="273377" y="32820"/>
            <a:ext cx="11582400" cy="772000"/>
          </a:xfrm>
          <a:prstGeom prst="rect">
            <a:avLst/>
          </a:prstGeom>
          <a:noFill/>
          <a:ln>
            <a:noFill/>
          </a:ln>
        </p:spPr>
        <p:txBody>
          <a:bodyPr vert="horz" lIns="121900" tIns="121900" rIns="121900" bIns="1219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pPr algn="ctr">
              <a:lnSpc>
                <a:spcPct val="100000"/>
              </a:lnSpc>
              <a:buClr>
                <a:schemeClr val="dk1"/>
              </a:buClr>
              <a:buSzPct val="25000"/>
            </a:pPr>
            <a:r>
              <a:rPr lang="en" sz="4600" b="1">
                <a:solidFill>
                  <a:schemeClr val="dk1"/>
                </a:solidFill>
                <a:latin typeface="Playfair Display" panose="00000500000000000000" pitchFamily="50" charset="0"/>
                <a:ea typeface="Lato"/>
                <a:cs typeface="Lato"/>
                <a:sym typeface="Lato"/>
              </a:rPr>
              <a:t>Adapt Memory Layout: Pivoting Strings</a:t>
            </a:r>
            <a:endParaRPr lang="en" sz="4600" b="1" dirty="0">
              <a:solidFill>
                <a:schemeClr val="dk1"/>
              </a:solidFill>
              <a:latin typeface="Playfair Display" panose="00000500000000000000" pitchFamily="50" charset="0"/>
              <a:ea typeface="Lato"/>
              <a:cs typeface="Lato"/>
              <a:sym typeface="Lato"/>
            </a:endParaRPr>
          </a:p>
        </p:txBody>
      </p:sp>
      <p:sp>
        <p:nvSpPr>
          <p:cNvPr id="23" name="Shape 1129"/>
          <p:cNvSpPr/>
          <p:nvPr/>
        </p:nvSpPr>
        <p:spPr>
          <a:xfrm>
            <a:off x="2618301" y="5905619"/>
            <a:ext cx="7955280" cy="640080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2667" dirty="0">
                <a:solidFill>
                  <a:srgbClr val="000000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rPr>
              <a:t>Partial solution: Threads might progress in different rate</a:t>
            </a:r>
          </a:p>
        </p:txBody>
      </p:sp>
    </p:spTree>
    <p:extLst>
      <p:ext uri="{BB962C8B-B14F-4D97-AF65-F5344CB8AC3E}">
        <p14:creationId xmlns:p14="http://schemas.microsoft.com/office/powerpoint/2010/main" val="41835678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693" y="-32436"/>
            <a:ext cx="11622300" cy="1325563"/>
          </a:xfrm>
        </p:spPr>
        <p:txBody>
          <a:bodyPr>
            <a:no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Background: How to Search Text Fast? </a:t>
            </a:r>
          </a:p>
        </p:txBody>
      </p:sp>
      <p:sp>
        <p:nvSpPr>
          <p:cNvPr id="6" name="TextBox 5"/>
          <p:cNvSpPr txBox="1"/>
          <p:nvPr/>
        </p:nvSpPr>
        <p:spPr>
          <a:xfrm flipH="1">
            <a:off x="125227" y="916084"/>
            <a:ext cx="49644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Gill Sans MT" panose="020B0502020104020203" pitchFamily="34" charset="0"/>
              </a:rPr>
              <a:t>Knuth-Morris-Pratt Algorithm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4629" y="1556110"/>
            <a:ext cx="10342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Gill Sans MT" panose="020B0502020104020203" pitchFamily="34" charset="0"/>
              </a:rPr>
              <a:t>Input: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954" y="2001582"/>
            <a:ext cx="13617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Gill Sans MT" panose="020B0502020104020203" pitchFamily="34" charset="0"/>
              </a:rPr>
              <a:t>Pattern: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348" y="1464436"/>
            <a:ext cx="7934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ACACA</a:t>
            </a:r>
            <a:r>
              <a:rPr lang="en-US" sz="3600" b="1" dirty="0">
                <a:latin typeface="Gill Sans MT" panose="020B0502020104020203" pitchFamily="34" charset="0"/>
              </a:rPr>
              <a:t>T</a:t>
            </a:r>
            <a:r>
              <a:rPr lang="en-US" sz="3600" dirty="0">
                <a:latin typeface="Gill Sans MT" panose="020B0502020104020203" pitchFamily="34" charset="0"/>
              </a:rPr>
              <a:t>ACCTACTTTACGTACGT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13266" y="1838280"/>
            <a:ext cx="24579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ACACA</a:t>
            </a:r>
            <a:r>
              <a:rPr lang="en-US" sz="3600" b="1" dirty="0">
                <a:latin typeface="Gill Sans MT" panose="020B0502020104020203" pitchFamily="34" charset="0"/>
              </a:rPr>
              <a:t>C</a:t>
            </a:r>
            <a:r>
              <a:rPr lang="en-US" sz="3600" dirty="0">
                <a:latin typeface="Gill Sans MT" panose="020B0502020104020203" pitchFamily="34" charset="0"/>
              </a:rPr>
              <a:t>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60708" y="2018908"/>
            <a:ext cx="3164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Character mismatch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9673" y="2632946"/>
            <a:ext cx="7934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ACACA</a:t>
            </a:r>
            <a:r>
              <a:rPr lang="en-US" sz="3600" b="1" dirty="0">
                <a:latin typeface="Gill Sans MT" panose="020B0502020104020203" pitchFamily="34" charset="0"/>
              </a:rPr>
              <a:t>T</a:t>
            </a:r>
            <a:r>
              <a:rPr lang="en-US" sz="3600" dirty="0">
                <a:latin typeface="Gill Sans MT" panose="020B0502020104020203" pitchFamily="34" charset="0"/>
              </a:rPr>
              <a:t>ACCTACTTTACGTACGT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81484" y="3218143"/>
            <a:ext cx="3145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Shift pattern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062145" y="1517695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Gill Sans MT" panose="020B0502020104020203" pitchFamily="34" charset="0"/>
              </a:rPr>
              <a:t>Step 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075771" y="2690518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Gill Sans MT" panose="020B0502020104020203" pitchFamily="34" charset="0"/>
              </a:rPr>
              <a:t>Step 7</a:t>
            </a:r>
          </a:p>
        </p:txBody>
      </p:sp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>
          <a:xfrm>
            <a:off x="9256059" y="6320409"/>
            <a:ext cx="2743200" cy="365125"/>
          </a:xfrm>
        </p:spPr>
        <p:txBody>
          <a:bodyPr/>
          <a:lstStyle/>
          <a:p>
            <a:fld id="{1D9F1AD9-45D1-4636-B3FD-D1C20DE8E6F3}" type="slidenum">
              <a:rPr lang="en-US" sz="1700" smtClean="0">
                <a:latin typeface="Gill Sans MT" pitchFamily="34" charset="0"/>
              </a:rPr>
              <a:pPr/>
              <a:t>18</a:t>
            </a:fld>
            <a:endParaRPr lang="en-US" sz="1700" dirty="0">
              <a:latin typeface="Gill Sans MT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718335" y="1327091"/>
            <a:ext cx="470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</a:t>
            </a:r>
            <a:r>
              <a:rPr lang="en-US" dirty="0"/>
              <a:t>=5</a:t>
            </a:r>
          </a:p>
          <a:p>
            <a:r>
              <a:rPr lang="en-US" dirty="0"/>
              <a:t>j=5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736264" y="2842162"/>
            <a:ext cx="470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</a:t>
            </a:r>
            <a:r>
              <a:rPr lang="en-US" dirty="0"/>
              <a:t>=5</a:t>
            </a:r>
          </a:p>
          <a:p>
            <a:r>
              <a:rPr lang="en-US" dirty="0"/>
              <a:t>j=1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085521" y="3021605"/>
            <a:ext cx="24579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ACA</a:t>
            </a:r>
            <a:r>
              <a:rPr lang="en-US" sz="3600" b="1" dirty="0">
                <a:latin typeface="Gill Sans MT" panose="020B0502020104020203" pitchFamily="34" charset="0"/>
              </a:rPr>
              <a:t>C</a:t>
            </a:r>
            <a:r>
              <a:rPr lang="en-US" sz="3600" dirty="0">
                <a:latin typeface="Gill Sans MT" panose="020B0502020104020203" pitchFamily="34" charset="0"/>
              </a:rPr>
              <a:t>ACG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5097" y="5132349"/>
            <a:ext cx="10438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Gill Sans MT" panose="020B0502020104020203" pitchFamily="34" charset="0"/>
              </a:rPr>
              <a:t>Advance to the next character:</a:t>
            </a:r>
          </a:p>
          <a:p>
            <a:r>
              <a:rPr lang="en-US" sz="2400" dirty="0">
                <a:latin typeface="Gill Sans MT" panose="020B0502020104020203" pitchFamily="34" charset="0"/>
              </a:rPr>
              <a:t>	a) If the input matches to the pattern</a:t>
            </a:r>
          </a:p>
          <a:p>
            <a:r>
              <a:rPr lang="en-US" sz="2400" dirty="0">
                <a:latin typeface="Gill Sans MT" panose="020B0502020104020203" pitchFamily="34" charset="0"/>
              </a:rPr>
              <a:t>	b) While there is a mismatch shift to the left of the pattern</a:t>
            </a:r>
          </a:p>
          <a:p>
            <a:r>
              <a:rPr lang="en-US" sz="2400" dirty="0">
                <a:latin typeface="Gill Sans MT" panose="020B0502020104020203" pitchFamily="34" charset="0"/>
              </a:rPr>
              <a:t>		Stop when the beginning of the pattern has been reached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331091"/>
            <a:ext cx="2412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ill Sans MT" panose="020B0502020104020203" pitchFamily="34" charset="0"/>
              </a:rPr>
              <a:t>Shift pattern table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08610" y="4238758"/>
            <a:ext cx="5645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-1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137455" y="4238758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491869" y="4238758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782494" y="4238758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094379" y="4238758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448800" y="4238758"/>
            <a:ext cx="357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3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781959" y="4238758"/>
            <a:ext cx="357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4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3345204" y="3448975"/>
            <a:ext cx="1282154" cy="1005794"/>
          </a:xfrm>
          <a:prstGeom prst="straightConnector1">
            <a:avLst/>
          </a:prstGeom>
          <a:ln w="31750">
            <a:solidFill>
              <a:schemeClr val="accent2">
                <a:lumMod val="60000"/>
                <a:lumOff val="4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538816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  <p:bldP spid="29" grpId="0"/>
      <p:bldP spid="32" grpId="0"/>
      <p:bldP spid="3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097" y="1452564"/>
            <a:ext cx="10848703" cy="4724400"/>
          </a:xfrm>
        </p:spPr>
        <p:txBody>
          <a:bodyPr/>
          <a:lstStyle/>
          <a:p>
            <a:pPr marL="0" indent="0" fontAlgn="base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 flipH="1">
            <a:off x="1464941" y="1152525"/>
            <a:ext cx="49644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Gill Sans MT" panose="020B0502020104020203" pitchFamily="34" charset="0"/>
              </a:rPr>
              <a:t>Knuth-Morris-Pratt Algorithm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9460" y="1595091"/>
            <a:ext cx="10342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Gill Sans MT" panose="020B0502020104020203" pitchFamily="34" charset="0"/>
              </a:rPr>
              <a:t>Input: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785" y="2040563"/>
            <a:ext cx="13617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Gill Sans MT" panose="020B0502020104020203" pitchFamily="34" charset="0"/>
              </a:rPr>
              <a:t>Pattern: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89456" y="1503417"/>
            <a:ext cx="7934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ACACA</a:t>
            </a:r>
            <a:r>
              <a:rPr lang="en-US" sz="3600" b="1" dirty="0">
                <a:latin typeface="Gill Sans MT" panose="020B0502020104020203" pitchFamily="34" charset="0"/>
              </a:rPr>
              <a:t>T</a:t>
            </a:r>
            <a:r>
              <a:rPr lang="en-US" sz="3600" dirty="0">
                <a:latin typeface="Gill Sans MT" panose="020B0502020104020203" pitchFamily="34" charset="0"/>
              </a:rPr>
              <a:t>ACCTACTTTACGTACGT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78097" y="1877261"/>
            <a:ext cx="24579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ACACA</a:t>
            </a:r>
            <a:r>
              <a:rPr lang="en-US" sz="3600" b="1" dirty="0">
                <a:latin typeface="Gill Sans MT" panose="020B0502020104020203" pitchFamily="34" charset="0"/>
              </a:rPr>
              <a:t>C</a:t>
            </a:r>
            <a:r>
              <a:rPr lang="en-US" sz="3600" dirty="0">
                <a:latin typeface="Gill Sans MT" panose="020B0502020104020203" pitchFamily="34" charset="0"/>
              </a:rPr>
              <a:t>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25539" y="2057889"/>
            <a:ext cx="3164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Character mismatch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84163" y="4785003"/>
            <a:ext cx="7934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ACACA</a:t>
            </a:r>
            <a:r>
              <a:rPr lang="en-US" sz="3600" b="1" dirty="0">
                <a:latin typeface="Gill Sans MT" panose="020B0502020104020203" pitchFamily="34" charset="0"/>
              </a:rPr>
              <a:t>T</a:t>
            </a:r>
            <a:r>
              <a:rPr lang="en-US" sz="3600" dirty="0">
                <a:latin typeface="Gill Sans MT" panose="020B0502020104020203" pitchFamily="34" charset="0"/>
              </a:rPr>
              <a:t>ACCTACTTTACGTACGT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742200" y="5404986"/>
            <a:ext cx="3145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Shift pattern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026976" y="1556676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Gill Sans MT" panose="020B0502020104020203" pitchFamily="34" charset="0"/>
              </a:rPr>
              <a:t>Step 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990261" y="4854298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Gill Sans MT" panose="020B0502020104020203" pitchFamily="34" charset="0"/>
              </a:rPr>
              <a:t>Step 7</a:t>
            </a:r>
          </a:p>
        </p:txBody>
      </p:sp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>
          <a:xfrm>
            <a:off x="9256059" y="6320409"/>
            <a:ext cx="2743200" cy="365125"/>
          </a:xfrm>
        </p:spPr>
        <p:txBody>
          <a:bodyPr/>
          <a:lstStyle/>
          <a:p>
            <a:fld id="{1D9F1AD9-45D1-4636-B3FD-D1C20DE8E6F3}" type="slidenum">
              <a:rPr lang="en-US" sz="1700" smtClean="0">
                <a:latin typeface="Gill Sans MT" pitchFamily="34" charset="0"/>
              </a:rPr>
              <a:pPr/>
              <a:t>19</a:t>
            </a:fld>
            <a:endParaRPr lang="en-US" sz="1700" dirty="0">
              <a:latin typeface="Gill Sans MT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071109" y="1366072"/>
            <a:ext cx="470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</a:t>
            </a:r>
            <a:r>
              <a:rPr lang="en-US" dirty="0"/>
              <a:t>=5</a:t>
            </a:r>
          </a:p>
          <a:p>
            <a:r>
              <a:rPr lang="en-US" dirty="0"/>
              <a:t>j=5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650754" y="5005942"/>
            <a:ext cx="470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</a:t>
            </a:r>
            <a:r>
              <a:rPr lang="en-US" dirty="0"/>
              <a:t>=6</a:t>
            </a:r>
          </a:p>
          <a:p>
            <a:r>
              <a:rPr lang="en-US" dirty="0"/>
              <a:t>j=0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611110" y="5257119"/>
            <a:ext cx="24579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ACACA</a:t>
            </a:r>
            <a:r>
              <a:rPr lang="en-US" sz="3600" b="1" dirty="0">
                <a:latin typeface="Gill Sans MT" panose="020B0502020104020203" pitchFamily="34" charset="0"/>
              </a:rPr>
              <a:t>C</a:t>
            </a:r>
            <a:r>
              <a:rPr lang="en-US" sz="3600" dirty="0">
                <a:latin typeface="Gill Sans MT" panose="020B0502020104020203" pitchFamily="34" charset="0"/>
              </a:rPr>
              <a:t>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14436" y="2501587"/>
            <a:ext cx="7934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ACACA</a:t>
            </a:r>
            <a:r>
              <a:rPr lang="en-US" sz="3600" b="1" dirty="0">
                <a:latin typeface="Gill Sans MT" panose="020B0502020104020203" pitchFamily="34" charset="0"/>
              </a:rPr>
              <a:t>T</a:t>
            </a:r>
            <a:r>
              <a:rPr lang="en-US" sz="3600" dirty="0">
                <a:latin typeface="Gill Sans MT" panose="020B0502020104020203" pitchFamily="34" charset="0"/>
              </a:rPr>
              <a:t>ACCTACTTTACGTACGT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34156" y="2981255"/>
            <a:ext cx="41485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Mismatch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  <a:sym typeface="Wingdings" panose="05000000000000000000" pitchFamily="2" charset="2"/>
              </a:rPr>
              <a:t>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Shift pattern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080077" y="2540474"/>
            <a:ext cx="470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</a:t>
            </a:r>
            <a:r>
              <a:rPr lang="en-US" dirty="0"/>
              <a:t>=5</a:t>
            </a:r>
          </a:p>
          <a:p>
            <a:r>
              <a:rPr lang="en-US" dirty="0"/>
              <a:t>j=3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987572" y="2875347"/>
            <a:ext cx="2433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ACA</a:t>
            </a:r>
            <a:r>
              <a:rPr lang="en-US" sz="3600" b="1" dirty="0">
                <a:latin typeface="Gill Sans MT" panose="020B0502020104020203" pitchFamily="34" charset="0"/>
              </a:rPr>
              <a:t>C</a:t>
            </a:r>
            <a:r>
              <a:rPr lang="en-US" sz="3600" dirty="0">
                <a:latin typeface="Gill Sans MT" panose="020B0502020104020203" pitchFamily="34" charset="0"/>
              </a:rPr>
              <a:t>ACG</a:t>
            </a:r>
          </a:p>
        </p:txBody>
      </p:sp>
      <p:sp>
        <p:nvSpPr>
          <p:cNvPr id="26" name="Shape 1160"/>
          <p:cNvSpPr/>
          <p:nvPr/>
        </p:nvSpPr>
        <p:spPr>
          <a:xfrm>
            <a:off x="1906088" y="6032158"/>
            <a:ext cx="8046720" cy="731520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2667" b="1" dirty="0">
                <a:solidFill>
                  <a:srgbClr val="000000"/>
                </a:solidFill>
                <a:latin typeface="Gill Sans MT" panose="020B0502020104020203" pitchFamily="34" charset="0"/>
                <a:ea typeface="Lato"/>
                <a:cs typeface="Lato"/>
                <a:sym typeface="Lato"/>
              </a:rPr>
              <a:t>KMP Hybrid:  Advance input in pivoted piece size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95693" y="-32436"/>
            <a:ext cx="11622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Transform Control Flow of KMP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74732" y="948248"/>
            <a:ext cx="2412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ill Sans MT" panose="020B0502020104020203" pitchFamily="34" charset="0"/>
              </a:rPr>
              <a:t>Shift pattern table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379268" y="3240139"/>
            <a:ext cx="7934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ACACA</a:t>
            </a:r>
            <a:r>
              <a:rPr lang="en-US" sz="3600" b="1" dirty="0">
                <a:latin typeface="Gill Sans MT" panose="020B0502020104020203" pitchFamily="34" charset="0"/>
              </a:rPr>
              <a:t>T</a:t>
            </a:r>
            <a:r>
              <a:rPr lang="en-US" sz="3600" dirty="0">
                <a:latin typeface="Gill Sans MT" panose="020B0502020104020203" pitchFamily="34" charset="0"/>
              </a:rPr>
              <a:t>ACCTACTTTACGTACGT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044909" y="3279026"/>
            <a:ext cx="470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</a:t>
            </a:r>
            <a:r>
              <a:rPr lang="en-US" dirty="0"/>
              <a:t>=5</a:t>
            </a:r>
          </a:p>
          <a:p>
            <a:r>
              <a:rPr lang="en-US" dirty="0"/>
              <a:t>j=1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620615" y="3613899"/>
            <a:ext cx="2433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A</a:t>
            </a:r>
            <a:r>
              <a:rPr lang="en-US" sz="3600" b="1" dirty="0">
                <a:latin typeface="Gill Sans MT" panose="020B0502020104020203" pitchFamily="34" charset="0"/>
              </a:rPr>
              <a:t>C</a:t>
            </a:r>
            <a:r>
              <a:rPr lang="en-US" sz="3600" dirty="0">
                <a:latin typeface="Gill Sans MT" panose="020B0502020104020203" pitchFamily="34" charset="0"/>
              </a:rPr>
              <a:t>ACACG</a:t>
            </a:r>
          </a:p>
        </p:txBody>
      </p:sp>
      <p:sp>
        <p:nvSpPr>
          <p:cNvPr id="2" name="Right Brace 1"/>
          <p:cNvSpPr/>
          <p:nvPr/>
        </p:nvSpPr>
        <p:spPr>
          <a:xfrm>
            <a:off x="11353800" y="1366072"/>
            <a:ext cx="522767" cy="3488226"/>
          </a:xfrm>
          <a:prstGeom prst="rightBrace">
            <a:avLst/>
          </a:prstGeom>
          <a:ln w="222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409120" y="2234208"/>
            <a:ext cx="1266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While Loop</a:t>
            </a:r>
          </a:p>
        </p:txBody>
      </p:sp>
      <p:sp>
        <p:nvSpPr>
          <p:cNvPr id="5" name="TextBox 4"/>
          <p:cNvSpPr txBox="1"/>
          <p:nvPr/>
        </p:nvSpPr>
        <p:spPr>
          <a:xfrm flipH="1">
            <a:off x="4998577" y="4249879"/>
            <a:ext cx="1313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ill Sans MT" panose="020B0502020104020203" pitchFamily="34" charset="0"/>
              </a:rPr>
              <a:t>…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931555" y="3706231"/>
            <a:ext cx="41485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Mismatch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  <a:sym typeface="Wingdings" panose="05000000000000000000" pitchFamily="2" charset="2"/>
              </a:rPr>
              <a:t>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Shift pattern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934694" y="866749"/>
            <a:ext cx="5645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-1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363539" y="866749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717953" y="866749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0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0008578" y="866749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1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0320463" y="866749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2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0674884" y="866749"/>
            <a:ext cx="357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3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1008043" y="866749"/>
            <a:ext cx="357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8816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  <p:bldP spid="29" grpId="0"/>
      <p:bldP spid="32" grpId="0"/>
      <p:bldP spid="33" grpId="0"/>
      <p:bldP spid="18" grpId="0"/>
      <p:bldP spid="21" grpId="0"/>
      <p:bldP spid="23" grpId="0"/>
      <p:bldP spid="25" grpId="0"/>
      <p:bldP spid="26" grpId="0" animBg="1"/>
      <p:bldP spid="42" grpId="0"/>
      <p:bldP spid="44" grpId="0"/>
      <p:bldP spid="45" grpId="0"/>
      <p:bldP spid="5" grpId="0"/>
      <p:bldP spid="4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033" y="1050408"/>
            <a:ext cx="10901874" cy="5577840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63553" y="-13600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GPUs for Social Media Analytics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448800" y="6301799"/>
            <a:ext cx="2743200" cy="365125"/>
          </a:xfrm>
        </p:spPr>
        <p:txBody>
          <a:bodyPr/>
          <a:lstStyle/>
          <a:p>
            <a:fld id="{E691E457-A514-48C8-8161-90D30CB84E4E}" type="slidenum">
              <a:rPr lang="en-US" sz="1700" smtClean="0">
                <a:latin typeface="Gill Sans MT" panose="020B0502020104020203" pitchFamily="34" charset="0"/>
              </a:rPr>
              <a:pPr/>
              <a:t>2</a:t>
            </a:fld>
            <a:endParaRPr lang="en-US" sz="1700" dirty="0">
              <a:latin typeface="Gill Sans MT" panose="020B0502020104020203" pitchFamily="34" charset="0"/>
            </a:endParaRPr>
          </a:p>
        </p:txBody>
      </p:sp>
      <p:cxnSp>
        <p:nvCxnSpPr>
          <p:cNvPr id="6" name="Elbow Connector 5"/>
          <p:cNvCxnSpPr/>
          <p:nvPr/>
        </p:nvCxnSpPr>
        <p:spPr>
          <a:xfrm rot="10800000">
            <a:off x="3597311" y="1366577"/>
            <a:ext cx="894305" cy="545239"/>
          </a:xfrm>
          <a:prstGeom prst="bentConnector3">
            <a:avLst>
              <a:gd name="adj1" fmla="val 99438"/>
            </a:avLst>
          </a:prstGeom>
          <a:ln w="28575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491616" y="1727150"/>
            <a:ext cx="41189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Gill Sans MT" panose="020B0502020104020203" pitchFamily="34" charset="0"/>
              </a:rPr>
              <a:t>Search terms: </a:t>
            </a:r>
          </a:p>
          <a:p>
            <a:r>
              <a:rPr lang="en-US" dirty="0">
                <a:solidFill>
                  <a:schemeClr val="bg1"/>
                </a:solidFill>
                <a:latin typeface="Gill Sans MT" panose="020B0502020104020203" pitchFamily="34" charset="0"/>
              </a:rPr>
              <a:t>Match </a:t>
            </a:r>
            <a:r>
              <a:rPr lang="en-US" dirty="0" err="1">
                <a:solidFill>
                  <a:schemeClr val="bg1"/>
                </a:solidFill>
                <a:latin typeface="Gill Sans MT" panose="020B0502020104020203" pitchFamily="34" charset="0"/>
              </a:rPr>
              <a:t>regexp</a:t>
            </a:r>
            <a:r>
              <a:rPr lang="en-US" dirty="0">
                <a:solidFill>
                  <a:schemeClr val="bg1"/>
                </a:solidFill>
                <a:latin typeface="Gill Sans MT" panose="020B0502020104020203" pitchFamily="34" charset="0"/>
              </a:rPr>
              <a:t>: “/\B#\w*[a-</a:t>
            </a:r>
            <a:r>
              <a:rPr lang="en-US" dirty="0" err="1">
                <a:solidFill>
                  <a:schemeClr val="bg1"/>
                </a:solidFill>
                <a:latin typeface="Gill Sans MT" panose="020B0502020104020203" pitchFamily="34" charset="0"/>
              </a:rPr>
              <a:t>zA</a:t>
            </a:r>
            <a:r>
              <a:rPr lang="en-US" dirty="0">
                <a:solidFill>
                  <a:schemeClr val="bg1"/>
                </a:solidFill>
                <a:latin typeface="Gill Sans MT" panose="020B0502020104020203" pitchFamily="34" charset="0"/>
              </a:rPr>
              <a:t>-Z]+\w*/ </a:t>
            </a:r>
          </a:p>
          <a:p>
            <a:endParaRPr lang="en-US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79780" y="1753835"/>
            <a:ext cx="894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  <a:latin typeface="Gill Sans MT" panose="020B0502020104020203" pitchFamily="34" charset="0"/>
              </a:rPr>
              <a:t>debate</a:t>
            </a:r>
          </a:p>
        </p:txBody>
      </p:sp>
      <p:cxnSp>
        <p:nvCxnSpPr>
          <p:cNvPr id="18" name="Elbow Connector 17"/>
          <p:cNvCxnSpPr/>
          <p:nvPr/>
        </p:nvCxnSpPr>
        <p:spPr>
          <a:xfrm rot="10800000">
            <a:off x="1086077" y="2632839"/>
            <a:ext cx="1024930" cy="401932"/>
          </a:xfrm>
          <a:prstGeom prst="bentConnector3">
            <a:avLst/>
          </a:prstGeom>
          <a:ln w="28575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111007" y="2896720"/>
            <a:ext cx="1486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Gill Sans MT" panose="020B0502020104020203" pitchFamily="34" charset="0"/>
              </a:rPr>
              <a:t>Filter location</a:t>
            </a:r>
          </a:p>
        </p:txBody>
      </p:sp>
    </p:spTree>
    <p:extLst>
      <p:ext uri="{BB962C8B-B14F-4D97-AF65-F5344CB8AC3E}">
        <p14:creationId xmlns:p14="http://schemas.microsoft.com/office/powerpoint/2010/main" val="180538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Shape 350"/>
          <p:cNvSpPr txBox="1">
            <a:spLocks noGrp="1"/>
          </p:cNvSpPr>
          <p:nvPr>
            <p:ph type="title"/>
          </p:nvPr>
        </p:nvSpPr>
        <p:spPr>
          <a:xfrm>
            <a:off x="609600" y="-30161"/>
            <a:ext cx="10972800" cy="1143200"/>
          </a:xfrm>
          <a:prstGeom prst="rect">
            <a:avLst/>
          </a:prstGeom>
          <a:noFill/>
          <a:ln>
            <a:noFill/>
          </a:ln>
        </p:spPr>
        <p:txBody>
          <a:bodyPr vert="horz" lIns="121900" tIns="121900" rIns="121900" bIns="121900" rtlCol="0" anchor="b" anchorCtr="0">
            <a:noAutofit/>
          </a:bodyPr>
          <a:lstStyle/>
          <a:p>
            <a:pPr algn="ctr">
              <a:lnSpc>
                <a:spcPct val="100000"/>
              </a:lnSpc>
              <a:buClr>
                <a:schemeClr val="dk1"/>
              </a:buClr>
              <a:buSzPct val="25000"/>
            </a:pPr>
            <a:r>
              <a:rPr lang="en" sz="4600" b="1" dirty="0">
                <a:solidFill>
                  <a:schemeClr val="dk1"/>
                </a:solidFill>
                <a:latin typeface="Playfair Display" panose="00000500000000000000" pitchFamily="50" charset="0"/>
                <a:ea typeface="Lato"/>
                <a:cs typeface="Lato"/>
                <a:sym typeface="Lato"/>
              </a:rPr>
              <a:t>GPU vs. CPU Holistic Comparison</a:t>
            </a:r>
          </a:p>
        </p:txBody>
      </p:sp>
      <p:sp>
        <p:nvSpPr>
          <p:cNvPr id="351" name="Shape 351"/>
          <p:cNvSpPr txBox="1">
            <a:spLocks noGrp="1"/>
          </p:cNvSpPr>
          <p:nvPr>
            <p:ph type="body" idx="1"/>
          </p:nvPr>
        </p:nvSpPr>
        <p:spPr>
          <a:xfrm>
            <a:off x="0" y="956533"/>
            <a:ext cx="11852567" cy="5527200"/>
          </a:xfrm>
          <a:prstGeom prst="rect">
            <a:avLst/>
          </a:prstGeom>
          <a:noFill/>
          <a:ln>
            <a:noFill/>
          </a:ln>
        </p:spPr>
        <p:txBody>
          <a:bodyPr vert="horz" lIns="121900" tIns="121900" rIns="121900" bIns="121900" rtlCol="0" anchor="t" anchorCtr="0">
            <a:noAutofit/>
          </a:bodyPr>
          <a:lstStyle/>
          <a:p>
            <a:pPr marL="457189" indent="-186262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select s_suppkey</a:t>
            </a:r>
          </a:p>
          <a:p>
            <a:pPr marL="457189" indent="-186262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from supplier</a:t>
            </a:r>
          </a:p>
          <a:p>
            <a:pPr marL="457189" indent="-186262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where s_comment like ’%Customer%Complaints%’</a:t>
            </a:r>
          </a:p>
          <a:p>
            <a:pPr marL="457189" indent="-186262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endParaRPr lang="en" sz="2400" dirty="0">
              <a:solidFill>
                <a:schemeClr val="dk1"/>
              </a:solidFill>
              <a:latin typeface="Gill Sans MT" panose="020B0502020104020203" pitchFamily="34" charset="0"/>
              <a:ea typeface="Calibri"/>
              <a:cs typeface="Calibri"/>
              <a:sym typeface="Calibri"/>
            </a:endParaRPr>
          </a:p>
          <a:p>
            <a:pPr marL="761970" indent="-304792">
              <a:lnSpc>
                <a:spcPct val="100000"/>
              </a:lnSpc>
              <a:buClr>
                <a:schemeClr val="dk1"/>
              </a:buClr>
              <a:buSzPct val="100000"/>
              <a:buFont typeface="Arial"/>
              <a:buChar char="–"/>
            </a:pPr>
            <a:r>
              <a:rPr lang="en" sz="360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Performance Metrics</a:t>
            </a:r>
          </a:p>
          <a:p>
            <a:pPr marL="1219170" lvl="1" indent="-304792">
              <a:lnSpc>
                <a:spcPct val="100000"/>
              </a:lnSpc>
              <a:buClr>
                <a:schemeClr val="dk1"/>
              </a:buClr>
              <a:buSzPct val="100000"/>
              <a:buFont typeface="Arial"/>
              <a:buChar char="–"/>
            </a:pPr>
            <a:r>
              <a:rPr lang="en" sz="267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Price ($)</a:t>
            </a:r>
          </a:p>
          <a:p>
            <a:pPr marL="1219170" lvl="1" indent="-304792">
              <a:lnSpc>
                <a:spcPct val="100000"/>
              </a:lnSpc>
              <a:buClr>
                <a:schemeClr val="dk1"/>
              </a:buClr>
              <a:buSzPct val="100000"/>
              <a:buFont typeface="Arial"/>
              <a:buChar char="–"/>
            </a:pPr>
            <a:r>
              <a:rPr lang="en" sz="267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Performance (GB/s)</a:t>
            </a:r>
          </a:p>
          <a:p>
            <a:pPr marL="1219170" lvl="1" indent="-304792">
              <a:lnSpc>
                <a:spcPct val="100000"/>
              </a:lnSpc>
              <a:buClr>
                <a:schemeClr val="dk1"/>
              </a:buClr>
              <a:buSzPct val="100000"/>
              <a:buFont typeface="Arial"/>
              <a:buChar char="–"/>
            </a:pPr>
            <a:r>
              <a:rPr lang="en" sz="267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Performance per $</a:t>
            </a:r>
          </a:p>
          <a:p>
            <a:pPr marL="1219170" lvl="1" indent="-304792">
              <a:lnSpc>
                <a:spcPct val="100000"/>
              </a:lnSpc>
              <a:buClr>
                <a:schemeClr val="dk1"/>
              </a:buClr>
              <a:buSzPct val="100000"/>
              <a:buFont typeface="Arial"/>
              <a:buChar char="–"/>
            </a:pPr>
            <a:r>
              <a:rPr lang="en" sz="267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Estimated energy consumption</a:t>
            </a:r>
          </a:p>
          <a:p>
            <a:pPr marL="761970" indent="-304792">
              <a:lnSpc>
                <a:spcPct val="100000"/>
              </a:lnSpc>
              <a:buClr>
                <a:schemeClr val="dk1"/>
              </a:buClr>
              <a:buSzPct val="100000"/>
              <a:buFont typeface="Arial"/>
              <a:buChar char="–"/>
            </a:pPr>
            <a:r>
              <a:rPr lang="en" sz="3600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Evaluate three systems</a:t>
            </a:r>
          </a:p>
          <a:p>
            <a:pPr marL="1219170" lvl="1" indent="-304792">
              <a:lnSpc>
                <a:spcPct val="100000"/>
              </a:lnSpc>
              <a:buClr>
                <a:schemeClr val="dk1"/>
              </a:buClr>
              <a:buSzPct val="100000"/>
              <a:buFont typeface="Arial"/>
              <a:buChar char="–"/>
            </a:pPr>
            <a:r>
              <a:rPr lang="en" sz="26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CPU only system</a:t>
            </a:r>
          </a:p>
          <a:p>
            <a:pPr marL="1219170" lvl="1" indent="-304792">
              <a:lnSpc>
                <a:spcPct val="100000"/>
              </a:lnSpc>
              <a:buClr>
                <a:schemeClr val="dk1"/>
              </a:buClr>
              <a:buSzPct val="100000"/>
              <a:buFont typeface="Arial"/>
              <a:buChar char="–"/>
            </a:pPr>
            <a:r>
              <a:rPr lang="en" sz="26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GPU only system</a:t>
            </a:r>
          </a:p>
          <a:p>
            <a:pPr marL="1219170" lvl="1" indent="-304792">
              <a:lnSpc>
                <a:spcPct val="100000"/>
              </a:lnSpc>
              <a:buClr>
                <a:schemeClr val="dk1"/>
              </a:buClr>
              <a:buSzPct val="100000"/>
              <a:buFont typeface="Arial"/>
              <a:buChar char="–"/>
            </a:pPr>
            <a:r>
              <a:rPr lang="en" sz="26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CPU+GPU combined system</a:t>
            </a:r>
            <a:endParaRPr lang="en" sz="2670" dirty="0">
              <a:solidFill>
                <a:schemeClr val="dk1"/>
              </a:solidFill>
              <a:latin typeface="Gill Sans MT" panose="020B0502020104020203" pitchFamily="34" charset="0"/>
              <a:ea typeface="Calibri"/>
              <a:cs typeface="Calibri"/>
              <a:sym typeface="Calibri"/>
            </a:endParaRPr>
          </a:p>
          <a:p>
            <a:pPr marL="1219170" lvl="1" indent="-304792">
              <a:lnSpc>
                <a:spcPct val="100000"/>
              </a:lnSpc>
              <a:buClr>
                <a:schemeClr val="dk1"/>
              </a:buClr>
              <a:buSzPct val="100000"/>
              <a:buFont typeface="Arial"/>
              <a:buChar char="–"/>
            </a:pPr>
            <a:endParaRPr lang="en" sz="3467" dirty="0">
              <a:solidFill>
                <a:schemeClr val="dk1"/>
              </a:solidFill>
              <a:latin typeface="Gill Sans MT" panose="020B0502020104020203" pitchFamily="34" charset="0"/>
              <a:ea typeface="Calibri"/>
              <a:cs typeface="Calibri"/>
              <a:sym typeface="Calibri"/>
            </a:endParaRPr>
          </a:p>
          <a:p>
            <a:pPr marL="457189" indent="-186262">
              <a:lnSpc>
                <a:spcPct val="100000"/>
              </a:lnSpc>
              <a:buClr>
                <a:schemeClr val="dk1"/>
              </a:buClr>
              <a:buNone/>
            </a:pPr>
            <a:endParaRPr sz="4267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189" indent="-186262">
              <a:lnSpc>
                <a:spcPct val="100000"/>
              </a:lnSpc>
              <a:buClr>
                <a:schemeClr val="dk1"/>
              </a:buClr>
              <a:buNone/>
            </a:pPr>
            <a:endParaRPr sz="4267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l">
              <a:buClr>
                <a:schemeClr val="dk1"/>
              </a:buClr>
              <a:buSzPct val="25000"/>
            </a:pPr>
            <a:fld id="{00000000-1234-1234-1234-123412341234}" type="slidenum">
              <a:rPr lang="en" smtClean="0">
                <a:ea typeface="Calibri"/>
                <a:cs typeface="Calibri"/>
                <a:sym typeface="Calibri"/>
              </a:rPr>
              <a:pPr algn="l">
                <a:buClr>
                  <a:schemeClr val="dk1"/>
                </a:buClr>
                <a:buSzPct val="25000"/>
              </a:pPr>
              <a:t>20</a:t>
            </a:fld>
            <a:endParaRPr lang="en" dirty="0"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484627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9" name="Shape 359"/>
          <p:cNvGraphicFramePr/>
          <p:nvPr>
            <p:extLst/>
          </p:nvPr>
        </p:nvGraphicFramePr>
        <p:xfrm>
          <a:off x="609600" y="1410624"/>
          <a:ext cx="10972800" cy="2697280"/>
        </p:xfrm>
        <a:graphic>
          <a:graphicData uri="http://schemas.openxmlformats.org/drawingml/2006/table">
            <a:tbl>
              <a:tblPr>
                <a:tableStyleId>{C083E6E3-FA7D-4D7B-A595-EF9225AFEA82}</a:tableStyleId>
              </a:tblPr>
              <a:tblGrid>
                <a:gridCol w="24297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57508">
                  <a:extLst>
                    <a:ext uri="{9D8B030D-6E8A-4147-A177-3AD203B41FA5}">
                      <a16:colId xmlns="" xmlns:a16="http://schemas.microsoft.com/office/drawing/2014/main" val="2568712254"/>
                    </a:ext>
                  </a:extLst>
                </a:gridCol>
                <a:gridCol w="30220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8175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81755">
                  <a:extLst>
                    <a:ext uri="{9D8B030D-6E8A-4147-A177-3AD203B41FA5}">
                      <a16:colId xmlns="" xmlns:a16="http://schemas.microsoft.com/office/drawing/2014/main" val="3856373297"/>
                    </a:ext>
                  </a:extLst>
                </a:gridCol>
              </a:tblGrid>
              <a:tr h="45354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endParaRPr lang="en" sz="2100" b="1" u="none" strike="noStrike" cap="none" baseline="0" dirty="0">
                        <a:solidFill>
                          <a:schemeClr val="dk1"/>
                        </a:solidFill>
                        <a:latin typeface="Gill Sans MT" pitchFamily="34" charset="0"/>
                      </a:endParaRPr>
                    </a:p>
                  </a:txBody>
                  <a:tcPr marL="121900" marR="121900" marT="121900" marB="121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900" u="none" strike="noStrike" cap="none" baseline="0" dirty="0">
                          <a:latin typeface="Gill Sans MT" panose="020B0502020104020203" pitchFamily="34" charset="0"/>
                        </a:rPr>
                        <a:t>GPU</a:t>
                      </a:r>
                      <a:endParaRPr lang="en" sz="1900" b="1" u="none" strike="noStrike" cap="none" baseline="0" dirty="0">
                        <a:latin typeface="Gill Sans MT" pitchFamily="34" charset="0"/>
                      </a:endParaRPr>
                    </a:p>
                  </a:txBody>
                  <a:tcPr marL="121900" marR="121900" marT="121900" marB="121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900" u="none" strike="noStrike" cap="none" baseline="0" dirty="0">
                          <a:latin typeface="Gill Sans MT" panose="020B0502020104020203" pitchFamily="34" charset="0"/>
                        </a:rPr>
                        <a:t>CPU (Boost BM)</a:t>
                      </a:r>
                      <a:endParaRPr lang="en" sz="1900" b="1" u="none" strike="noStrike" cap="none" baseline="0" dirty="0">
                        <a:latin typeface="Gill Sans MT" pitchFamily="34" charset="0"/>
                      </a:endParaRPr>
                    </a:p>
                  </a:txBody>
                  <a:tcPr marL="121900" marR="121900" marT="121900" marB="121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900" u="none" strike="noStrike" cap="none" baseline="0" dirty="0">
                          <a:latin typeface="Gill Sans MT" panose="020B0502020104020203" pitchFamily="34" charset="0"/>
                        </a:rPr>
                        <a:t>CPU (CMPISTRI)</a:t>
                      </a:r>
                      <a:endParaRPr lang="en" sz="1900" b="1" u="none" strike="noStrike" cap="none" baseline="0" dirty="0">
                        <a:latin typeface="Gill Sans MT" pitchFamily="34" charset="0"/>
                      </a:endParaRPr>
                    </a:p>
                  </a:txBody>
                  <a:tcPr marL="121900" marR="121900" marT="121900" marB="121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900" u="none" strike="noStrike" cap="none" baseline="0" dirty="0">
                          <a:latin typeface="Gill Sans MT" panose="020B0502020104020203" pitchFamily="34" charset="0"/>
                        </a:rPr>
                        <a:t>CPU+GPU</a:t>
                      </a:r>
                      <a:endParaRPr lang="en" sz="1900" b="1" u="none" strike="noStrike" cap="none" baseline="0" dirty="0">
                        <a:latin typeface="Gill Sans MT" pitchFamily="34" charset="0"/>
                      </a:endParaRPr>
                    </a:p>
                  </a:txBody>
                  <a:tcPr marL="121900" marR="121900" marT="121900" marB="12190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902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900" u="none" strike="noStrike" cap="none" baseline="0" dirty="0">
                          <a:latin typeface="Gill Sans MT" pitchFamily="34" charset="0"/>
                        </a:rPr>
                        <a:t>Price ($)</a:t>
                      </a:r>
                    </a:p>
                  </a:txBody>
                  <a:tcPr marL="121900" marR="121900" marT="121900" marB="121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900" u="none" strike="noStrike" cap="none" baseline="0" dirty="0">
                          <a:latin typeface="Gill Sans MT" pitchFamily="34" charset="0"/>
                        </a:rPr>
                        <a:t>3100</a:t>
                      </a: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C47D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900" u="none" strike="noStrike" cap="none" baseline="0" dirty="0">
                          <a:latin typeface="Gill Sans MT" pitchFamily="34" charset="0"/>
                        </a:rPr>
                        <a:t>952</a:t>
                      </a:r>
                      <a:endParaRPr lang="en" sz="1900" b="1" u="none" strike="noStrike" cap="none" baseline="0" dirty="0">
                        <a:solidFill>
                          <a:srgbClr val="93C47D"/>
                        </a:solidFill>
                        <a:latin typeface="Gill Sans MT" pitchFamily="34" charset="0"/>
                      </a:endParaRP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C47D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900" u="none" strike="noStrike" cap="none" baseline="0" dirty="0">
                          <a:latin typeface="Gill Sans MT" panose="020B0502020104020203" pitchFamily="34" charset="0"/>
                        </a:rPr>
                        <a:t>952</a:t>
                      </a:r>
                      <a:endParaRPr lang="en" sz="1900" b="1" u="none" strike="noStrike" cap="none" baseline="0" dirty="0">
                        <a:solidFill>
                          <a:srgbClr val="93C47D"/>
                        </a:solidFill>
                        <a:latin typeface="Gill Sans MT" pitchFamily="34" charset="0"/>
                      </a:endParaRP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900" u="none" strike="noStrike" cap="none" baseline="0" dirty="0">
                          <a:latin typeface="Gill Sans MT" pitchFamily="34" charset="0"/>
                        </a:rPr>
                        <a:t>4052</a:t>
                      </a:r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482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900" u="none" strike="noStrike" cap="none" baseline="0" dirty="0">
                          <a:latin typeface="Gill Sans MT" pitchFamily="34" charset="0"/>
                        </a:rPr>
                        <a:t>Performance (GB/s)</a:t>
                      </a:r>
                    </a:p>
                  </a:txBody>
                  <a:tcPr marL="121900" marR="121900" marT="121900" marB="121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900" u="none" strike="noStrike" cap="none" baseline="0" dirty="0">
                          <a:latin typeface="Gill Sans MT" pitchFamily="34" charset="0"/>
                        </a:rPr>
                        <a:t>98.7</a:t>
                      </a: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900" u="none" strike="noStrike" cap="none" baseline="0" dirty="0">
                          <a:latin typeface="Gill Sans MT" pitchFamily="34" charset="0"/>
                        </a:rPr>
                        <a:t>40.75</a:t>
                      </a: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900" u="none" strike="noStrike" cap="none" baseline="0" dirty="0">
                          <a:latin typeface="Gill Sans MT" pitchFamily="34" charset="0"/>
                        </a:rPr>
                        <a:t>43.1</a:t>
                      </a: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AA84F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900" u="none" strike="noStrike" cap="none" baseline="0" dirty="0">
                          <a:latin typeface="Gill Sans MT" pitchFamily="34" charset="0"/>
                        </a:rPr>
                        <a:t>138.7</a:t>
                      </a:r>
                      <a:endParaRPr lang="en" sz="1900" b="1" u="none" strike="noStrike" cap="none" baseline="0" dirty="0">
                        <a:solidFill>
                          <a:srgbClr val="6AA84F"/>
                        </a:solidFill>
                        <a:latin typeface="Gill Sans MT" pitchFamily="34" charset="0"/>
                      </a:endParaRPr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902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900" u="none" strike="noStrike" cap="none" baseline="0" dirty="0">
                          <a:latin typeface="Gill Sans MT" pitchFamily="34" charset="0"/>
                        </a:rPr>
                        <a:t>Energy consumed (J)</a:t>
                      </a:r>
                    </a:p>
                  </a:txBody>
                  <a:tcPr marL="121900" marR="121900" marT="121900" marB="121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C47D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900" u="none" strike="noStrike" cap="none" baseline="0" dirty="0">
                          <a:latin typeface="Gill Sans MT" pitchFamily="34" charset="0"/>
                        </a:rPr>
                        <a:t>1.27</a:t>
                      </a:r>
                      <a:endParaRPr lang="en" sz="1900" b="1" u="none" strike="noStrike" cap="none" baseline="0" dirty="0">
                        <a:solidFill>
                          <a:srgbClr val="93C47D"/>
                        </a:solidFill>
                        <a:latin typeface="Gill Sans MT" pitchFamily="34" charset="0"/>
                      </a:endParaRP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900" u="none" strike="noStrike" cap="none" baseline="0" dirty="0">
                          <a:latin typeface="Gill Sans MT" pitchFamily="34" charset="0"/>
                        </a:rPr>
                        <a:t>2.49</a:t>
                      </a: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900" u="none" strike="noStrike" cap="none" baseline="0" dirty="0">
                          <a:latin typeface="Gill Sans MT" pitchFamily="34" charset="0"/>
                        </a:rPr>
                        <a:t>2.35</a:t>
                      </a: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900" u="none" strike="noStrike" cap="none" baseline="0" dirty="0">
                          <a:latin typeface="Gill Sans MT" pitchFamily="34" charset="0"/>
                        </a:rPr>
                        <a:t>1.78</a:t>
                      </a:r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902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900" u="none" strike="noStrike" cap="none" baseline="0" dirty="0">
                          <a:latin typeface="Gill Sans MT" pitchFamily="34" charset="0"/>
                        </a:rPr>
                        <a:t>Performance/$</a:t>
                      </a:r>
                    </a:p>
                  </a:txBody>
                  <a:tcPr marL="121900" marR="121900" marT="121900" marB="121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900" u="none" strike="noStrike" cap="none" baseline="0" dirty="0">
                          <a:latin typeface="Gill Sans MT" pitchFamily="34" charset="0"/>
                        </a:rPr>
                        <a:t>31.89</a:t>
                      </a: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C47D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900" u="none" strike="noStrike" cap="none" baseline="0" dirty="0">
                          <a:latin typeface="Gill Sans MT" pitchFamily="34" charset="0"/>
                        </a:rPr>
                        <a:t>42.8</a:t>
                      </a:r>
                      <a:endParaRPr lang="en" sz="1900" b="1" u="none" strike="noStrike" cap="none" baseline="0" dirty="0">
                        <a:solidFill>
                          <a:srgbClr val="93C47D"/>
                        </a:solidFill>
                        <a:latin typeface="Gill Sans MT" pitchFamily="34" charset="0"/>
                      </a:endParaRP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C47D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900" u="none" strike="noStrike" cap="none" baseline="0" dirty="0">
                          <a:latin typeface="Gill Sans MT" panose="020B0502020104020203" pitchFamily="34" charset="0"/>
                        </a:rPr>
                        <a:t>45.28</a:t>
                      </a:r>
                      <a:endParaRPr lang="en" sz="1900" b="1" u="none" strike="noStrike" cap="none" baseline="0" dirty="0">
                        <a:solidFill>
                          <a:srgbClr val="93C47D"/>
                        </a:solidFill>
                        <a:latin typeface="Gill Sans MT" pitchFamily="34" charset="0"/>
                      </a:endParaRP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" sz="1900" u="none" strike="noStrike" cap="none" baseline="0" dirty="0">
                          <a:latin typeface="Gill Sans MT" pitchFamily="34" charset="0"/>
                        </a:rPr>
                        <a:t>34.25</a:t>
                      </a:r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l">
              <a:buClr>
                <a:schemeClr val="dk1"/>
              </a:buClr>
              <a:buSzPct val="25000"/>
            </a:pPr>
            <a:fld id="{00000000-1234-1234-1234-123412341234}" type="slidenum">
              <a:rPr lang="en" smtClean="0">
                <a:ea typeface="Calibri"/>
                <a:cs typeface="Calibri"/>
                <a:sym typeface="Calibri"/>
              </a:rPr>
              <a:pPr algn="l">
                <a:buClr>
                  <a:schemeClr val="dk1"/>
                </a:buClr>
                <a:buSzPct val="25000"/>
              </a:pPr>
              <a:t>21</a:t>
            </a:fld>
            <a:endParaRPr lang="en" dirty="0">
              <a:ea typeface="Calibri"/>
              <a:cs typeface="Calibri"/>
              <a:sym typeface="Calibri"/>
            </a:endParaRPr>
          </a:p>
        </p:txBody>
      </p:sp>
      <p:sp>
        <p:nvSpPr>
          <p:cNvPr id="6" name="Oval 5"/>
          <p:cNvSpPr/>
          <p:nvPr/>
        </p:nvSpPr>
        <p:spPr>
          <a:xfrm>
            <a:off x="5419927" y="2061187"/>
            <a:ext cx="1352145" cy="350196"/>
          </a:xfrm>
          <a:prstGeom prst="ellipse">
            <a:avLst/>
          </a:prstGeom>
          <a:noFill/>
          <a:ln w="31750">
            <a:solidFill>
              <a:schemeClr val="accent6">
                <a:lumMod val="75000"/>
                <a:alpha val="9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9964019" y="2576405"/>
            <a:ext cx="1352145" cy="365717"/>
          </a:xfrm>
          <a:prstGeom prst="ellipse">
            <a:avLst/>
          </a:prstGeom>
          <a:noFill/>
          <a:ln w="31750">
            <a:solidFill>
              <a:schemeClr val="accent6">
                <a:lumMod val="75000"/>
                <a:alpha val="9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153994" y="3114499"/>
            <a:ext cx="1352145" cy="350196"/>
          </a:xfrm>
          <a:prstGeom prst="ellipse">
            <a:avLst/>
          </a:prstGeom>
          <a:noFill/>
          <a:ln w="31750">
            <a:solidFill>
              <a:schemeClr val="accent6">
                <a:lumMod val="75000"/>
                <a:alpha val="9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8003513" y="3636382"/>
            <a:ext cx="1352145" cy="350196"/>
          </a:xfrm>
          <a:prstGeom prst="ellipse">
            <a:avLst/>
          </a:prstGeom>
          <a:noFill/>
          <a:ln w="31750">
            <a:solidFill>
              <a:schemeClr val="accent6">
                <a:lumMod val="75000"/>
                <a:alpha val="9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hape 1160"/>
          <p:cNvSpPr/>
          <p:nvPr/>
        </p:nvSpPr>
        <p:spPr>
          <a:xfrm>
            <a:off x="1917299" y="5825355"/>
            <a:ext cx="8046720" cy="731520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2667" b="1" dirty="0">
                <a:solidFill>
                  <a:srgbClr val="000000"/>
                </a:solidFill>
                <a:latin typeface="Gill Sans MT" panose="020B0502020104020203" pitchFamily="34" charset="0"/>
                <a:ea typeface="Lato"/>
                <a:cs typeface="Lato"/>
                <a:sym typeface="Lato"/>
              </a:rPr>
              <a:t>Design system by choosing the desired trade-offs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80330" y="4507089"/>
            <a:ext cx="36590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Circle best column value per row</a:t>
            </a:r>
          </a:p>
        </p:txBody>
      </p:sp>
      <p:sp>
        <p:nvSpPr>
          <p:cNvPr id="12" name="Shape 350"/>
          <p:cNvSpPr txBox="1">
            <a:spLocks/>
          </p:cNvSpPr>
          <p:nvPr/>
        </p:nvSpPr>
        <p:spPr>
          <a:xfrm>
            <a:off x="609600" y="-30161"/>
            <a:ext cx="10972800" cy="1143200"/>
          </a:xfrm>
          <a:prstGeom prst="rect">
            <a:avLst/>
          </a:prstGeom>
          <a:noFill/>
          <a:ln>
            <a:noFill/>
          </a:ln>
        </p:spPr>
        <p:txBody>
          <a:bodyPr vert="horz" lIns="121900" tIns="121900" rIns="121900" bIns="1219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pPr algn="ctr">
              <a:lnSpc>
                <a:spcPct val="100000"/>
              </a:lnSpc>
              <a:buClr>
                <a:schemeClr val="dk1"/>
              </a:buClr>
              <a:buSzPct val="25000"/>
            </a:pPr>
            <a:r>
              <a:rPr lang="en" sz="4600" b="1">
                <a:solidFill>
                  <a:schemeClr val="dk1"/>
                </a:solidFill>
                <a:latin typeface="Playfair Display" panose="00000500000000000000" pitchFamily="50" charset="0"/>
                <a:ea typeface="Lato"/>
                <a:cs typeface="Lato"/>
                <a:sym typeface="Lato"/>
              </a:rPr>
              <a:t>GPU vs. CPU Holistic Comparison</a:t>
            </a:r>
            <a:endParaRPr lang="en" sz="4600" b="1" dirty="0">
              <a:solidFill>
                <a:schemeClr val="dk1"/>
              </a:solidFill>
              <a:latin typeface="Playfair Display" panose="00000500000000000000" pitchFamily="50" charset="0"/>
              <a:ea typeface="Lato"/>
              <a:cs typeface="Lato"/>
              <a:sym typeface="Lat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11512" y="4442688"/>
            <a:ext cx="59360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ill Sans MT" panose="020B0502020104020203" pitchFamily="34" charset="0"/>
              </a:rPr>
              <a:t>CPU: Dual-socket E5-2620 – Band. 102.4 GB/s</a:t>
            </a:r>
          </a:p>
          <a:p>
            <a:r>
              <a:rPr lang="en-US" sz="2400" dirty="0">
                <a:latin typeface="Gill Sans MT" panose="020B0502020104020203" pitchFamily="34" charset="0"/>
              </a:rPr>
              <a:t>GPU: Tesla K40 – Band. 288 GB/s </a:t>
            </a:r>
          </a:p>
        </p:txBody>
      </p:sp>
      <p:sp>
        <p:nvSpPr>
          <p:cNvPr id="14" name="Oval 13"/>
          <p:cNvSpPr/>
          <p:nvPr/>
        </p:nvSpPr>
        <p:spPr>
          <a:xfrm>
            <a:off x="7836555" y="2061187"/>
            <a:ext cx="1352145" cy="350196"/>
          </a:xfrm>
          <a:prstGeom prst="ellipse">
            <a:avLst/>
          </a:prstGeom>
          <a:noFill/>
          <a:ln w="31750">
            <a:solidFill>
              <a:schemeClr val="accent6">
                <a:lumMod val="75000"/>
                <a:alpha val="9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8324317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29059" y="0"/>
            <a:ext cx="12784183" cy="1104181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Thesis Contribution 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1AD9-45D1-4636-B3FD-D1C20DE8E6F3}" type="slidenum">
              <a:rPr lang="en-US" sz="1700" smtClean="0">
                <a:solidFill>
                  <a:schemeClr val="bg1">
                    <a:lumMod val="50000"/>
                  </a:schemeClr>
                </a:solidFill>
                <a:latin typeface="Gill Sans MT" pitchFamily="34" charset="0"/>
              </a:rPr>
              <a:pPr/>
              <a:t>22</a:t>
            </a:fld>
            <a:endParaRPr lang="en-US" sz="1700" dirty="0">
              <a:solidFill>
                <a:schemeClr val="bg1">
                  <a:lumMod val="50000"/>
                </a:schemeClr>
              </a:solidFill>
              <a:latin typeface="Gill Sans MT" pitchFamily="34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689" y="889279"/>
            <a:ext cx="12451435" cy="58321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Gill Sans MT" panose="020B0502020104020203" pitchFamily="34" charset="0"/>
              </a:rPr>
              <a:t>Rethink for GPU data processing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Data layout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Query execution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Cost models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Algorithmic evaluation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Parallelism model</a:t>
            </a:r>
            <a:endParaRPr lang="en-US" dirty="0">
              <a:latin typeface="Gill Sans MT" panose="020B0502020104020203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Gill Sans MT" panose="020B0502020104020203" pitchFamily="34" charset="0"/>
              </a:rPr>
              <a:t>String matching (VLDB Journal &amp; </a:t>
            </a:r>
            <a:r>
              <a:rPr lang="en-US" sz="2400" dirty="0" err="1">
                <a:latin typeface="Gill Sans MT" panose="020B0502020104020203" pitchFamily="34" charset="0"/>
              </a:rPr>
              <a:t>DaMoN</a:t>
            </a:r>
            <a:r>
              <a:rPr lang="en-US" sz="2400" dirty="0">
                <a:latin typeface="Gill Sans MT" panose="020B0502020104020203" pitchFamily="34" charset="0"/>
              </a:rPr>
              <a:t> 2016)   </a:t>
            </a:r>
            <a:r>
              <a:rPr lang="en-US" sz="2400" b="1" dirty="0">
                <a:latin typeface="Gill Sans MT" panose="020B0502020104020203" pitchFamily="34" charset="0"/>
              </a:rPr>
              <a:t>(1)</a:t>
            </a:r>
            <a:r>
              <a:rPr lang="en-US" sz="2400" dirty="0">
                <a:latin typeface="Gill Sans MT" panose="020B0502020104020203" pitchFamily="34" charset="0"/>
              </a:rPr>
              <a:t>, </a:t>
            </a:r>
            <a:r>
              <a:rPr lang="en-US" sz="2400" b="1" dirty="0">
                <a:latin typeface="Gill Sans MT" panose="020B0502020104020203" pitchFamily="34" charset="0"/>
              </a:rPr>
              <a:t>(4)</a:t>
            </a:r>
            <a:r>
              <a:rPr lang="en-US" sz="2400" dirty="0">
                <a:latin typeface="Gill Sans MT" panose="020B0502020104020203" pitchFamily="34" charset="0"/>
              </a:rPr>
              <a:t>, </a:t>
            </a:r>
            <a:r>
              <a:rPr lang="en-US" sz="2400" b="1" dirty="0">
                <a:latin typeface="Gill Sans MT" panose="020B0502020104020203" pitchFamily="34" charset="0"/>
              </a:rPr>
              <a:t>(5)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Gill Sans MT" panose="020B0502020104020203" pitchFamily="34" charset="0"/>
              </a:rPr>
              <a:t>Sub-string matching: </a:t>
            </a:r>
            <a:r>
              <a:rPr lang="en-US" sz="2000" b="1" dirty="0">
                <a:latin typeface="Gill Sans MT" panose="020B0502020104020203" pitchFamily="34" charset="0"/>
              </a:rPr>
              <a:t>3X</a:t>
            </a:r>
            <a:r>
              <a:rPr lang="en-US" sz="2000" dirty="0">
                <a:latin typeface="Gill Sans MT" panose="020B0502020104020203" pitchFamily="34" charset="0"/>
              </a:rPr>
              <a:t> speed-up &amp; </a:t>
            </a:r>
            <a:r>
              <a:rPr lang="en-US" sz="2000" b="1" dirty="0">
                <a:latin typeface="Gill Sans MT" panose="020B0502020104020203" pitchFamily="34" charset="0"/>
              </a:rPr>
              <a:t>2X</a:t>
            </a:r>
            <a:r>
              <a:rPr lang="en-US" sz="2000" dirty="0">
                <a:latin typeface="Gill Sans MT" panose="020B0502020104020203" pitchFamily="34" charset="0"/>
              </a:rPr>
              <a:t> energy savings  against parallel state-of-the-art CPU libraries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Gill Sans MT" panose="020B0502020104020203" pitchFamily="34" charset="0"/>
              </a:rPr>
              <a:t>Regex matching:  </a:t>
            </a:r>
            <a:r>
              <a:rPr lang="en-US" sz="2000" b="1" dirty="0">
                <a:latin typeface="Gill Sans MT" panose="020B0502020104020203" pitchFamily="34" charset="0"/>
              </a:rPr>
              <a:t>2X</a:t>
            </a:r>
            <a:r>
              <a:rPr lang="en-US" sz="2000" dirty="0">
                <a:latin typeface="Gill Sans MT" panose="020B0502020104020203" pitchFamily="34" charset="0"/>
              </a:rPr>
              <a:t> speed-up  (Haswell) - </a:t>
            </a:r>
            <a:r>
              <a:rPr lang="en-US" sz="2000" b="1" dirty="0">
                <a:latin typeface="Gill Sans MT" panose="020B0502020104020203" pitchFamily="34" charset="0"/>
              </a:rPr>
              <a:t>5X</a:t>
            </a:r>
            <a:r>
              <a:rPr lang="en-US" sz="2000" dirty="0">
                <a:latin typeface="Gill Sans MT" panose="020B0502020104020203" pitchFamily="34" charset="0"/>
              </a:rPr>
              <a:t> (Intel Xeon Phi) against scalar code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b="1" dirty="0">
                <a:latin typeface="Gill Sans MT" panose="020B0502020104020203" pitchFamily="34" charset="0"/>
              </a:rPr>
              <a:t>Massively parallel decompression </a:t>
            </a:r>
            <a:r>
              <a:rPr lang="en-US" sz="2400" dirty="0">
                <a:latin typeface="Gill Sans MT" panose="020B0502020104020203" pitchFamily="34" charset="0"/>
              </a:rPr>
              <a:t>(ICPP 2016) – </a:t>
            </a:r>
            <a:r>
              <a:rPr lang="en-US" sz="2400" i="1" dirty="0">
                <a:latin typeface="Gill Sans MT" panose="020B0502020104020203" pitchFamily="34" charset="0"/>
              </a:rPr>
              <a:t>In collaboration with IBM </a:t>
            </a:r>
            <a:r>
              <a:rPr lang="en-US" sz="2400" i="1" dirty="0" err="1">
                <a:latin typeface="Gill Sans MT" panose="020B0502020104020203" pitchFamily="34" charset="0"/>
              </a:rPr>
              <a:t>Almaden</a:t>
            </a:r>
            <a:r>
              <a:rPr lang="en-US" sz="2400" i="1" dirty="0">
                <a:latin typeface="Gill Sans MT" panose="020B0502020104020203" pitchFamily="34" charset="0"/>
              </a:rPr>
              <a:t> &amp; Watson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Gill Sans MT" panose="020B0502020104020203" pitchFamily="34" charset="0"/>
              </a:rPr>
              <a:t>2X</a:t>
            </a:r>
            <a:r>
              <a:rPr lang="en-US" sz="2000" dirty="0">
                <a:latin typeface="Gill Sans MT" panose="020B0502020104020203" pitchFamily="34" charset="0"/>
              </a:rPr>
              <a:t> speed-ups &amp; </a:t>
            </a:r>
            <a:r>
              <a:rPr lang="en-US" sz="2000" b="1" dirty="0">
                <a:latin typeface="Gill Sans MT" panose="020B0502020104020203" pitchFamily="34" charset="0"/>
              </a:rPr>
              <a:t>1.2X</a:t>
            </a:r>
            <a:r>
              <a:rPr lang="en-US" sz="2000" dirty="0">
                <a:latin typeface="Gill Sans MT" panose="020B0502020104020203" pitchFamily="34" charset="0"/>
              </a:rPr>
              <a:t> energy savings against multi-core state-of-the-art CPU libraries </a:t>
            </a:r>
            <a:r>
              <a:rPr lang="en-US" sz="2000" b="1" dirty="0">
                <a:latin typeface="Gill Sans MT" panose="020B0502020104020203" pitchFamily="34" charset="0"/>
              </a:rPr>
              <a:t>(4)</a:t>
            </a:r>
            <a:r>
              <a:rPr lang="en-US" sz="2000" dirty="0">
                <a:latin typeface="Gill Sans MT" panose="020B0502020104020203" pitchFamily="34" charset="0"/>
              </a:rPr>
              <a:t> ,</a:t>
            </a:r>
            <a:r>
              <a:rPr lang="en-US" sz="2000" b="1" dirty="0">
                <a:latin typeface="Gill Sans MT" panose="020B0502020104020203" pitchFamily="34" charset="0"/>
              </a:rPr>
              <a:t> (5)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Gill Sans MT" panose="020B0502020104020203" pitchFamily="34" charset="0"/>
              </a:rPr>
              <a:t>Conjunctive selection predicate optimization (</a:t>
            </a:r>
            <a:r>
              <a:rPr lang="en-US" sz="2400" dirty="0" err="1">
                <a:latin typeface="Gill Sans MT" panose="020B0502020104020203" pitchFamily="34" charset="0"/>
              </a:rPr>
              <a:t>DaMoN</a:t>
            </a:r>
            <a:r>
              <a:rPr lang="en-US" sz="2400" dirty="0">
                <a:latin typeface="Gill Sans MT" panose="020B0502020104020203" pitchFamily="34" charset="0"/>
              </a:rPr>
              <a:t> 2013) </a:t>
            </a:r>
            <a:r>
              <a:rPr lang="en-US" sz="2400" b="1" dirty="0">
                <a:latin typeface="Gill Sans MT" panose="020B0502020104020203" pitchFamily="34" charset="0"/>
              </a:rPr>
              <a:t>(2), (3)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Gill Sans MT" panose="020B0502020104020203" pitchFamily="34" charset="0"/>
              </a:rPr>
              <a:t> </a:t>
            </a:r>
            <a:r>
              <a:rPr lang="en-US" sz="2000" b="1" dirty="0">
                <a:latin typeface="Gill Sans MT" panose="020B0502020104020203" pitchFamily="34" charset="0"/>
              </a:rPr>
              <a:t>5X</a:t>
            </a:r>
            <a:r>
              <a:rPr lang="en-US" sz="2000" dirty="0">
                <a:latin typeface="Gill Sans MT" panose="020B0502020104020203" pitchFamily="34" charset="0"/>
              </a:rPr>
              <a:t> speed-ups against multi-core CPU implementations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Gill Sans MT" panose="020B0502020104020203" pitchFamily="34" charset="0"/>
              </a:rPr>
              <a:t>Grouped aggregation in shared memory (</a:t>
            </a:r>
            <a:r>
              <a:rPr lang="en-US" sz="2400" dirty="0" err="1">
                <a:latin typeface="Gill Sans MT" panose="020B0502020104020203" pitchFamily="34" charset="0"/>
              </a:rPr>
              <a:t>DaMoN</a:t>
            </a:r>
            <a:r>
              <a:rPr lang="en-US" sz="2400" dirty="0">
                <a:latin typeface="Gill Sans MT" panose="020B0502020104020203" pitchFamily="34" charset="0"/>
              </a:rPr>
              <a:t> 2012) </a:t>
            </a:r>
            <a:r>
              <a:rPr lang="en-US" sz="2400" b="1" dirty="0">
                <a:latin typeface="Gill Sans MT" panose="020B0502020104020203" pitchFamily="34" charset="0"/>
              </a:rPr>
              <a:t>(1)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Gill Sans MT" panose="020B0502020104020203" pitchFamily="34" charset="0"/>
              </a:rPr>
              <a:t>10X </a:t>
            </a:r>
            <a:r>
              <a:rPr lang="en-US" sz="2000" dirty="0">
                <a:latin typeface="Gill Sans MT" panose="020B0502020104020203" pitchFamily="34" charset="0"/>
              </a:rPr>
              <a:t>speed-ups vs baseline layout</a:t>
            </a:r>
          </a:p>
          <a:p>
            <a:pPr marL="0" indent="0">
              <a:buNone/>
            </a:pPr>
            <a:r>
              <a:rPr lang="en-US" sz="3200" dirty="0">
                <a:latin typeface="Gill Sans MT" panose="020B0502020104020203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84058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57948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Optimization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958" y="1888471"/>
            <a:ext cx="10619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Playfair Display SC" panose="00000500000000000000" pitchFamily="2" charset="0"/>
              </a:rPr>
              <a:t>Trade-off Compression ratio for faster decompression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E457-A514-48C8-8161-90D30CB84E4E}" type="slidenum">
              <a:rPr lang="en-US" sz="1700" smtClean="0">
                <a:latin typeface="Gill Sans MT" pitchFamily="34" charset="0"/>
              </a:rPr>
              <a:pPr/>
              <a:t>23</a:t>
            </a:fld>
            <a:endParaRPr lang="en-US" sz="1700" dirty="0">
              <a:latin typeface="Gill Sans M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14" y="3774818"/>
            <a:ext cx="2136775" cy="2743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29308" y="5477208"/>
            <a:ext cx="46464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/>
              <a:t>Chapter 6</a:t>
            </a:r>
          </a:p>
          <a:p>
            <a:pPr algn="ctr"/>
            <a:r>
              <a:rPr lang="en-US" dirty="0"/>
              <a:t>Massively-Parallel Lossless Data Decompression</a:t>
            </a:r>
          </a:p>
          <a:p>
            <a:pPr algn="ctr"/>
            <a:r>
              <a:rPr lang="en-US" u="sng" dirty="0">
                <a:solidFill>
                  <a:srgbClr val="0070C0"/>
                </a:solidFill>
                <a:latin typeface="Gill Sans MT" panose="020B0502020104020203" pitchFamily="34" charset="0"/>
              </a:rPr>
              <a:t>ICPP 2016</a:t>
            </a:r>
          </a:p>
        </p:txBody>
      </p:sp>
    </p:spTree>
    <p:extLst>
      <p:ext uri="{BB962C8B-B14F-4D97-AF65-F5344CB8AC3E}">
        <p14:creationId xmlns:p14="http://schemas.microsoft.com/office/powerpoint/2010/main" val="194744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-2540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Why Use Compression?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1829" y="971550"/>
            <a:ext cx="12535647" cy="5610224"/>
          </a:xfrm>
        </p:spPr>
        <p:txBody>
          <a:bodyPr>
            <a:normAutofit/>
          </a:bodyPr>
          <a:lstStyle/>
          <a:p>
            <a:r>
              <a:rPr lang="en-US" sz="3733" dirty="0">
                <a:latin typeface="Gill Sans MT" panose="020B0502020104020203" pitchFamily="34" charset="0"/>
              </a:rPr>
              <a:t>Data volume doubles every </a:t>
            </a:r>
            <a:r>
              <a:rPr lang="en-US" sz="3733" i="1" dirty="0">
                <a:solidFill>
                  <a:srgbClr val="FF0000"/>
                </a:solidFill>
                <a:latin typeface="Gill Sans MT" panose="020B0502020104020203" pitchFamily="34" charset="0"/>
              </a:rPr>
              <a:t>2 years</a:t>
            </a:r>
            <a:endParaRPr lang="en-US" sz="3733" dirty="0">
              <a:latin typeface="Gill Sans MT" panose="020B0502020104020203" pitchFamily="34" charset="0"/>
            </a:endParaRPr>
          </a:p>
          <a:p>
            <a:pPr lvl="1"/>
            <a:r>
              <a:rPr lang="en-US" sz="3200" dirty="0">
                <a:latin typeface="Gill Sans MT" panose="020B0502020104020203" pitchFamily="34" charset="0"/>
              </a:rPr>
              <a:t>Data retained for longer periods</a:t>
            </a:r>
          </a:p>
          <a:p>
            <a:pPr lvl="1"/>
            <a:r>
              <a:rPr lang="en-US" sz="3200" dirty="0">
                <a:latin typeface="Gill Sans MT" panose="020B0502020104020203" pitchFamily="34" charset="0"/>
              </a:rPr>
              <a:t>Data retained for business analytics</a:t>
            </a:r>
          </a:p>
          <a:p>
            <a:pPr marL="457200" lvl="1" indent="0">
              <a:buNone/>
            </a:pPr>
            <a:r>
              <a:rPr lang="en-US" sz="3200" dirty="0">
                <a:latin typeface="Gill Sans MT" panose="020B0502020104020203" pitchFamily="34" charset="0"/>
              </a:rPr>
              <a:t>Gartner Blog</a:t>
            </a:r>
            <a:r>
              <a:rPr lang="en-US" sz="3200" i="1" dirty="0">
                <a:latin typeface="Gill Sans MT" panose="020B0502020104020203" pitchFamily="34" charset="0"/>
              </a:rPr>
              <a:t>:  “Through 2018, 90% of deployed data lakes will be useless”</a:t>
            </a:r>
          </a:p>
          <a:p>
            <a:r>
              <a:rPr lang="en-US" sz="3733" dirty="0">
                <a:latin typeface="Gill Sans MT" panose="020B0502020104020203" pitchFamily="34" charset="0"/>
              </a:rPr>
              <a:t>Make better utilization of available storage resources</a:t>
            </a:r>
          </a:p>
          <a:p>
            <a:pPr lvl="1"/>
            <a:r>
              <a:rPr lang="en-US" sz="3200" dirty="0">
                <a:latin typeface="Gill Sans MT" panose="020B0502020104020203" pitchFamily="34" charset="0"/>
              </a:rPr>
              <a:t>Increase storage capacity</a:t>
            </a:r>
          </a:p>
          <a:p>
            <a:pPr lvl="1"/>
            <a:r>
              <a:rPr lang="en-US" sz="3200" dirty="0">
                <a:latin typeface="Gill Sans MT" panose="020B0502020104020203" pitchFamily="34" charset="0"/>
              </a:rPr>
              <a:t>Improve backup performance</a:t>
            </a:r>
          </a:p>
          <a:p>
            <a:pPr lvl="1"/>
            <a:r>
              <a:rPr lang="en-US" sz="3200" dirty="0">
                <a:latin typeface="Gill Sans MT" panose="020B0502020104020203" pitchFamily="34" charset="0"/>
              </a:rPr>
              <a:t>Reduce network bandwidth utilization	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1AD9-45D1-4636-B3FD-D1C20DE8E6F3}" type="slidenum">
              <a:rPr lang="en-US" sz="1700" smtClean="0">
                <a:latin typeface="Gill Sans MT" pitchFamily="34" charset="0"/>
              </a:rPr>
              <a:pPr/>
              <a:t>24</a:t>
            </a:fld>
            <a:endParaRPr lang="en-US" sz="1700" dirty="0">
              <a:latin typeface="Gill Sans MT" pitchFamily="34" charset="0"/>
            </a:endParaRPr>
          </a:p>
        </p:txBody>
      </p:sp>
      <p:sp>
        <p:nvSpPr>
          <p:cNvPr id="8" name="Shape 1114"/>
          <p:cNvSpPr/>
          <p:nvPr/>
        </p:nvSpPr>
        <p:spPr>
          <a:xfrm>
            <a:off x="918111" y="5716270"/>
            <a:ext cx="10152577" cy="640080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2800" dirty="0">
                <a:solidFill>
                  <a:srgbClr val="000000"/>
                </a:solidFill>
                <a:latin typeface="Gill Sans MT" panose="020B0502020104020203" pitchFamily="34" charset="0"/>
                <a:ea typeface="Lato"/>
                <a:cs typeface="Lato"/>
                <a:sym typeface="Lato"/>
              </a:rPr>
              <a:t>Decompression speed more important than compression speed</a:t>
            </a:r>
          </a:p>
        </p:txBody>
      </p:sp>
    </p:spTree>
    <p:extLst>
      <p:ext uri="{BB962C8B-B14F-4D97-AF65-F5344CB8AC3E}">
        <p14:creationId xmlns:p14="http://schemas.microsoft.com/office/powerpoint/2010/main" val="9077379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Background: LZ77 Compression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	</a:t>
            </a:r>
          </a:p>
        </p:txBody>
      </p:sp>
      <p:sp>
        <p:nvSpPr>
          <p:cNvPr id="4" name="Text Box 304"/>
          <p:cNvSpPr txBox="1">
            <a:spLocks noChangeArrowheads="1"/>
          </p:cNvSpPr>
          <p:nvPr/>
        </p:nvSpPr>
        <p:spPr bwMode="auto">
          <a:xfrm>
            <a:off x="26451984" y="-58242200"/>
            <a:ext cx="7010400" cy="117686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lIns="120000" tIns="60000" rIns="120000" bIns="60000"/>
          <a:lstStyle/>
          <a:p>
            <a:pPr>
              <a:tabLst>
                <a:tab pos="0" algn="l"/>
                <a:tab pos="609585" algn="l"/>
                <a:tab pos="1219170" algn="l"/>
                <a:tab pos="1828754" algn="l"/>
                <a:tab pos="2438339" algn="l"/>
                <a:tab pos="3047924" algn="l"/>
                <a:tab pos="3657509" algn="l"/>
                <a:tab pos="4267093" algn="l"/>
                <a:tab pos="4876678" algn="l"/>
                <a:tab pos="5486263" algn="l"/>
                <a:tab pos="6095848" algn="l"/>
                <a:tab pos="6705432" algn="l"/>
                <a:tab pos="7315017" algn="l"/>
                <a:tab pos="7924602" algn="l"/>
                <a:tab pos="8534187" algn="l"/>
                <a:tab pos="9143771" algn="l"/>
                <a:tab pos="9753356" algn="l"/>
                <a:tab pos="10362941" algn="l"/>
                <a:tab pos="10972526" algn="l"/>
                <a:tab pos="11582110" algn="l"/>
                <a:tab pos="12191695" algn="l"/>
              </a:tabLst>
            </a:pPr>
            <a:r>
              <a:rPr lang="en-US" sz="3467" dirty="0">
                <a:latin typeface="Calibri" pitchFamily="32" charset="0"/>
              </a:rPr>
              <a:t>ATCATCATTAC</a:t>
            </a:r>
            <a:r>
              <a:rPr lang="en-US" sz="3467" b="1" dirty="0">
                <a:latin typeface="Calibri" pitchFamily="32" charset="0"/>
              </a:rPr>
              <a:t>T</a:t>
            </a:r>
            <a:r>
              <a:rPr lang="en-US" sz="3467" dirty="0">
                <a:latin typeface="Calibri" pitchFamily="32" charset="0"/>
              </a:rPr>
              <a:t>ACAATGTTGATAATCAGCTATGAGTGATCGGGCCGGGCCT</a:t>
            </a:r>
          </a:p>
        </p:txBody>
      </p:sp>
      <p:sp>
        <p:nvSpPr>
          <p:cNvPr id="5" name="Rectangle 305"/>
          <p:cNvSpPr>
            <a:spLocks noChangeArrowheads="1"/>
          </p:cNvSpPr>
          <p:nvPr/>
        </p:nvSpPr>
        <p:spPr bwMode="auto">
          <a:xfrm>
            <a:off x="26403300" y="-58242200"/>
            <a:ext cx="2791884" cy="609600"/>
          </a:xfrm>
          <a:prstGeom prst="rect">
            <a:avLst/>
          </a:prstGeom>
          <a:noFill/>
          <a:ln w="21600">
            <a:solidFill>
              <a:srgbClr val="99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6" name="Rectangle 306"/>
          <p:cNvSpPr>
            <a:spLocks noChangeArrowheads="1"/>
          </p:cNvSpPr>
          <p:nvPr/>
        </p:nvSpPr>
        <p:spPr bwMode="auto">
          <a:xfrm>
            <a:off x="29356051" y="-58242200"/>
            <a:ext cx="1524000" cy="609600"/>
          </a:xfrm>
          <a:prstGeom prst="rect">
            <a:avLst/>
          </a:prstGeom>
          <a:noFill/>
          <a:ln w="21600">
            <a:solidFill>
              <a:srgbClr val="FF99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7" name="Text Box 307"/>
          <p:cNvSpPr txBox="1">
            <a:spLocks noChangeArrowheads="1"/>
          </p:cNvSpPr>
          <p:nvPr/>
        </p:nvSpPr>
        <p:spPr bwMode="auto">
          <a:xfrm>
            <a:off x="25537584" y="-57143649"/>
            <a:ext cx="3352800" cy="42544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lIns="120000" tIns="60000" rIns="120000" bIns="60000"/>
          <a:lstStyle/>
          <a:p>
            <a:pPr>
              <a:tabLst>
                <a:tab pos="0" algn="l"/>
                <a:tab pos="609585" algn="l"/>
                <a:tab pos="1219170" algn="l"/>
                <a:tab pos="1828754" algn="l"/>
                <a:tab pos="2438339" algn="l"/>
                <a:tab pos="3047924" algn="l"/>
                <a:tab pos="3657509" algn="l"/>
                <a:tab pos="4267093" algn="l"/>
                <a:tab pos="4876678" algn="l"/>
                <a:tab pos="5486263" algn="l"/>
                <a:tab pos="6095848" algn="l"/>
                <a:tab pos="6705432" algn="l"/>
                <a:tab pos="7315017" algn="l"/>
                <a:tab pos="7924602" algn="l"/>
                <a:tab pos="8534187" algn="l"/>
                <a:tab pos="9143771" algn="l"/>
                <a:tab pos="9753356" algn="l"/>
                <a:tab pos="10362941" algn="l"/>
                <a:tab pos="10972526" algn="l"/>
                <a:tab pos="11582110" algn="l"/>
                <a:tab pos="12191695" algn="l"/>
              </a:tabLst>
            </a:pPr>
            <a:r>
              <a:rPr lang="en-US" sz="2000" b="1">
                <a:solidFill>
                  <a:srgbClr val="333333"/>
                </a:solidFill>
              </a:rPr>
              <a:t>Sliding window buffer</a:t>
            </a:r>
          </a:p>
        </p:txBody>
      </p:sp>
      <p:sp>
        <p:nvSpPr>
          <p:cNvPr id="8" name="Text Box 308"/>
          <p:cNvSpPr txBox="1">
            <a:spLocks noChangeArrowheads="1"/>
          </p:cNvSpPr>
          <p:nvPr/>
        </p:nvSpPr>
        <p:spPr bwMode="auto">
          <a:xfrm>
            <a:off x="29203651" y="-57141534"/>
            <a:ext cx="5399616" cy="425451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lIns="120000" tIns="60000" rIns="120000" bIns="60000"/>
          <a:lstStyle/>
          <a:p>
            <a:pPr>
              <a:tabLst>
                <a:tab pos="0" algn="l"/>
                <a:tab pos="609585" algn="l"/>
                <a:tab pos="1219170" algn="l"/>
                <a:tab pos="1828754" algn="l"/>
                <a:tab pos="2438339" algn="l"/>
                <a:tab pos="3047924" algn="l"/>
                <a:tab pos="3657509" algn="l"/>
                <a:tab pos="4267093" algn="l"/>
                <a:tab pos="4876678" algn="l"/>
                <a:tab pos="5486263" algn="l"/>
                <a:tab pos="6095848" algn="l"/>
                <a:tab pos="6705432" algn="l"/>
                <a:tab pos="7315017" algn="l"/>
                <a:tab pos="7924602" algn="l"/>
                <a:tab pos="8534187" algn="l"/>
                <a:tab pos="9143771" algn="l"/>
                <a:tab pos="9753356" algn="l"/>
                <a:tab pos="10362941" algn="l"/>
                <a:tab pos="10972526" algn="l"/>
                <a:tab pos="11582110" algn="l"/>
                <a:tab pos="12191695" algn="l"/>
              </a:tabLst>
            </a:pPr>
            <a:r>
              <a:rPr lang="en-US" sz="2000" b="1">
                <a:solidFill>
                  <a:srgbClr val="333333"/>
                </a:solidFill>
              </a:rPr>
              <a:t>Unencoded lookahead characters</a:t>
            </a:r>
          </a:p>
        </p:txBody>
      </p:sp>
      <p:sp>
        <p:nvSpPr>
          <p:cNvPr id="9" name="Line 309"/>
          <p:cNvSpPr>
            <a:spLocks noChangeShapeType="1"/>
          </p:cNvSpPr>
          <p:nvPr/>
        </p:nvSpPr>
        <p:spPr bwMode="auto">
          <a:xfrm flipH="1">
            <a:off x="25833917" y="-57937400"/>
            <a:ext cx="626533" cy="914400"/>
          </a:xfrm>
          <a:prstGeom prst="line">
            <a:avLst/>
          </a:prstGeom>
          <a:noFill/>
          <a:ln w="21600">
            <a:solidFill>
              <a:srgbClr val="80808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sz="2400"/>
          </a:p>
        </p:txBody>
      </p:sp>
      <p:sp>
        <p:nvSpPr>
          <p:cNvPr id="10" name="Line 310"/>
          <p:cNvSpPr>
            <a:spLocks noChangeShapeType="1"/>
          </p:cNvSpPr>
          <p:nvPr/>
        </p:nvSpPr>
        <p:spPr bwMode="auto">
          <a:xfrm>
            <a:off x="30719184" y="-57937400"/>
            <a:ext cx="914400" cy="914400"/>
          </a:xfrm>
          <a:prstGeom prst="line">
            <a:avLst/>
          </a:prstGeom>
          <a:noFill/>
          <a:ln w="21600">
            <a:solidFill>
              <a:srgbClr val="80808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sz="2400"/>
          </a:p>
        </p:txBody>
      </p:sp>
      <p:sp>
        <p:nvSpPr>
          <p:cNvPr id="11" name="Oval 311"/>
          <p:cNvSpPr>
            <a:spLocks noChangeArrowheads="1"/>
          </p:cNvSpPr>
          <p:nvPr/>
        </p:nvSpPr>
        <p:spPr bwMode="auto">
          <a:xfrm>
            <a:off x="28441651" y="-58242200"/>
            <a:ext cx="753533" cy="609600"/>
          </a:xfrm>
          <a:prstGeom prst="ellipse">
            <a:avLst/>
          </a:prstGeom>
          <a:noFill/>
          <a:ln w="21600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2400"/>
          </a:p>
        </p:txBody>
      </p:sp>
      <p:cxnSp>
        <p:nvCxnSpPr>
          <p:cNvPr id="12" name="AutoShape 312"/>
          <p:cNvCxnSpPr>
            <a:cxnSpLocks noChangeShapeType="1"/>
            <a:stCxn id="11" idx="6"/>
            <a:endCxn id="11" idx="6"/>
          </p:cNvCxnSpPr>
          <p:nvPr/>
        </p:nvCxnSpPr>
        <p:spPr bwMode="auto">
          <a:xfrm>
            <a:off x="29195184" y="-57937400"/>
            <a:ext cx="2116" cy="2117"/>
          </a:xfrm>
          <a:prstGeom prst="straightConnector1">
            <a:avLst/>
          </a:prstGeom>
          <a:noFill/>
          <a:ln w="21600">
            <a:solidFill>
              <a:srgbClr val="808080"/>
            </a:solidFill>
            <a:round/>
            <a:headEnd/>
            <a:tailEnd type="triangle" w="med" len="med"/>
          </a:ln>
          <a:effectLst/>
        </p:spPr>
      </p:cxnSp>
      <p:cxnSp>
        <p:nvCxnSpPr>
          <p:cNvPr id="13" name="AutoShape 313"/>
          <p:cNvCxnSpPr>
            <a:cxnSpLocks noChangeShapeType="1"/>
            <a:stCxn id="6" idx="1"/>
            <a:endCxn id="11" idx="0"/>
          </p:cNvCxnSpPr>
          <p:nvPr/>
        </p:nvCxnSpPr>
        <p:spPr bwMode="auto">
          <a:xfrm rot="10800000">
            <a:off x="28818417" y="-58242200"/>
            <a:ext cx="537633" cy="304800"/>
          </a:xfrm>
          <a:prstGeom prst="curvedConnector3">
            <a:avLst>
              <a:gd name="adj1" fmla="val -40407"/>
            </a:avLst>
          </a:prstGeom>
          <a:noFill/>
          <a:ln w="21600">
            <a:solidFill>
              <a:srgbClr val="808080"/>
            </a:solidFill>
            <a:round/>
            <a:headEnd/>
            <a:tailEnd type="triangle" w="med" len="med"/>
          </a:ln>
          <a:effectLst/>
        </p:spPr>
      </p:cxnSp>
      <p:sp>
        <p:nvSpPr>
          <p:cNvPr id="14" name="Text Box 304"/>
          <p:cNvSpPr txBox="1">
            <a:spLocks noChangeArrowheads="1"/>
          </p:cNvSpPr>
          <p:nvPr/>
        </p:nvSpPr>
        <p:spPr bwMode="auto">
          <a:xfrm>
            <a:off x="25137533" y="2311400"/>
            <a:ext cx="7010400" cy="117686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lIns="120000" tIns="60000" rIns="120000" bIns="60000"/>
          <a:lstStyle/>
          <a:p>
            <a:pPr>
              <a:tabLst>
                <a:tab pos="0" algn="l"/>
                <a:tab pos="609585" algn="l"/>
                <a:tab pos="1219170" algn="l"/>
                <a:tab pos="1828754" algn="l"/>
                <a:tab pos="2438339" algn="l"/>
                <a:tab pos="3047924" algn="l"/>
                <a:tab pos="3657509" algn="l"/>
                <a:tab pos="4267093" algn="l"/>
                <a:tab pos="4876678" algn="l"/>
                <a:tab pos="5486263" algn="l"/>
                <a:tab pos="6095848" algn="l"/>
                <a:tab pos="6705432" algn="l"/>
                <a:tab pos="7315017" algn="l"/>
                <a:tab pos="7924602" algn="l"/>
                <a:tab pos="8534187" algn="l"/>
                <a:tab pos="9143771" algn="l"/>
                <a:tab pos="9753356" algn="l"/>
                <a:tab pos="10362941" algn="l"/>
                <a:tab pos="10972526" algn="l"/>
                <a:tab pos="11582110" algn="l"/>
                <a:tab pos="12191695" algn="l"/>
              </a:tabLst>
            </a:pPr>
            <a:r>
              <a:rPr lang="en-US" sz="3467" dirty="0">
                <a:latin typeface="Calibri" pitchFamily="32" charset="0"/>
              </a:rPr>
              <a:t>ATCATCATTAC</a:t>
            </a:r>
            <a:r>
              <a:rPr lang="en-US" sz="3467" b="1" dirty="0">
                <a:latin typeface="Calibri" pitchFamily="32" charset="0"/>
              </a:rPr>
              <a:t>T</a:t>
            </a:r>
            <a:r>
              <a:rPr lang="en-US" sz="3467" dirty="0">
                <a:latin typeface="Calibri" pitchFamily="32" charset="0"/>
              </a:rPr>
              <a:t>ACAATGTTGATAATCAGCTATGAGTGATCGGGCCGGGCCT</a:t>
            </a:r>
          </a:p>
        </p:txBody>
      </p:sp>
      <p:sp>
        <p:nvSpPr>
          <p:cNvPr id="15" name="Rectangle 305"/>
          <p:cNvSpPr>
            <a:spLocks noChangeArrowheads="1"/>
          </p:cNvSpPr>
          <p:nvPr/>
        </p:nvSpPr>
        <p:spPr bwMode="auto">
          <a:xfrm>
            <a:off x="25088849" y="2311400"/>
            <a:ext cx="2791884" cy="609600"/>
          </a:xfrm>
          <a:prstGeom prst="rect">
            <a:avLst/>
          </a:prstGeom>
          <a:noFill/>
          <a:ln w="21600">
            <a:solidFill>
              <a:srgbClr val="99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16" name="Rectangle 306"/>
          <p:cNvSpPr>
            <a:spLocks noChangeArrowheads="1"/>
          </p:cNvSpPr>
          <p:nvPr/>
        </p:nvSpPr>
        <p:spPr bwMode="auto">
          <a:xfrm>
            <a:off x="28041600" y="2311400"/>
            <a:ext cx="1524000" cy="609600"/>
          </a:xfrm>
          <a:prstGeom prst="rect">
            <a:avLst/>
          </a:prstGeom>
          <a:noFill/>
          <a:ln w="21600">
            <a:solidFill>
              <a:srgbClr val="FF99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17" name="Text Box 307"/>
          <p:cNvSpPr txBox="1">
            <a:spLocks noChangeArrowheads="1"/>
          </p:cNvSpPr>
          <p:nvPr/>
        </p:nvSpPr>
        <p:spPr bwMode="auto">
          <a:xfrm>
            <a:off x="24223133" y="3409952"/>
            <a:ext cx="3352800" cy="42544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lIns="120000" tIns="60000" rIns="120000" bIns="60000"/>
          <a:lstStyle/>
          <a:p>
            <a:pPr>
              <a:tabLst>
                <a:tab pos="0" algn="l"/>
                <a:tab pos="609585" algn="l"/>
                <a:tab pos="1219170" algn="l"/>
                <a:tab pos="1828754" algn="l"/>
                <a:tab pos="2438339" algn="l"/>
                <a:tab pos="3047924" algn="l"/>
                <a:tab pos="3657509" algn="l"/>
                <a:tab pos="4267093" algn="l"/>
                <a:tab pos="4876678" algn="l"/>
                <a:tab pos="5486263" algn="l"/>
                <a:tab pos="6095848" algn="l"/>
                <a:tab pos="6705432" algn="l"/>
                <a:tab pos="7315017" algn="l"/>
                <a:tab pos="7924602" algn="l"/>
                <a:tab pos="8534187" algn="l"/>
                <a:tab pos="9143771" algn="l"/>
                <a:tab pos="9753356" algn="l"/>
                <a:tab pos="10362941" algn="l"/>
                <a:tab pos="10972526" algn="l"/>
                <a:tab pos="11582110" algn="l"/>
                <a:tab pos="12191695" algn="l"/>
              </a:tabLst>
            </a:pPr>
            <a:r>
              <a:rPr lang="en-US" sz="2000" b="1">
                <a:solidFill>
                  <a:srgbClr val="333333"/>
                </a:solidFill>
              </a:rPr>
              <a:t>Sliding window buffer</a:t>
            </a:r>
          </a:p>
        </p:txBody>
      </p:sp>
      <p:sp>
        <p:nvSpPr>
          <p:cNvPr id="18" name="Text Box 308"/>
          <p:cNvSpPr txBox="1">
            <a:spLocks noChangeArrowheads="1"/>
          </p:cNvSpPr>
          <p:nvPr/>
        </p:nvSpPr>
        <p:spPr bwMode="auto">
          <a:xfrm>
            <a:off x="29203651" y="8720667"/>
            <a:ext cx="5399616" cy="425451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lIns="120000" tIns="60000" rIns="120000" bIns="60000"/>
          <a:lstStyle/>
          <a:p>
            <a:pPr>
              <a:tabLst>
                <a:tab pos="0" algn="l"/>
                <a:tab pos="609585" algn="l"/>
                <a:tab pos="1219170" algn="l"/>
                <a:tab pos="1828754" algn="l"/>
                <a:tab pos="2438339" algn="l"/>
                <a:tab pos="3047924" algn="l"/>
                <a:tab pos="3657509" algn="l"/>
                <a:tab pos="4267093" algn="l"/>
                <a:tab pos="4876678" algn="l"/>
                <a:tab pos="5486263" algn="l"/>
                <a:tab pos="6095848" algn="l"/>
                <a:tab pos="6705432" algn="l"/>
                <a:tab pos="7315017" algn="l"/>
                <a:tab pos="7924602" algn="l"/>
                <a:tab pos="8534187" algn="l"/>
                <a:tab pos="9143771" algn="l"/>
                <a:tab pos="9753356" algn="l"/>
                <a:tab pos="10362941" algn="l"/>
                <a:tab pos="10972526" algn="l"/>
                <a:tab pos="11582110" algn="l"/>
                <a:tab pos="12191695" algn="l"/>
              </a:tabLst>
            </a:pPr>
            <a:r>
              <a:rPr lang="en-US" sz="2000" b="1">
                <a:solidFill>
                  <a:srgbClr val="333333"/>
                </a:solidFill>
              </a:rPr>
              <a:t>Unencoded lookahead characters</a:t>
            </a:r>
          </a:p>
        </p:txBody>
      </p:sp>
      <p:sp>
        <p:nvSpPr>
          <p:cNvPr id="19" name="Line 309"/>
          <p:cNvSpPr>
            <a:spLocks noChangeShapeType="1"/>
          </p:cNvSpPr>
          <p:nvPr/>
        </p:nvSpPr>
        <p:spPr bwMode="auto">
          <a:xfrm flipH="1">
            <a:off x="24519467" y="2616200"/>
            <a:ext cx="626533" cy="914400"/>
          </a:xfrm>
          <a:prstGeom prst="line">
            <a:avLst/>
          </a:prstGeom>
          <a:noFill/>
          <a:ln w="21600">
            <a:solidFill>
              <a:srgbClr val="80808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sz="2400"/>
          </a:p>
        </p:txBody>
      </p:sp>
      <p:sp>
        <p:nvSpPr>
          <p:cNvPr id="20" name="Line 310"/>
          <p:cNvSpPr>
            <a:spLocks noChangeShapeType="1"/>
          </p:cNvSpPr>
          <p:nvPr/>
        </p:nvSpPr>
        <p:spPr bwMode="auto">
          <a:xfrm>
            <a:off x="29404733" y="2616200"/>
            <a:ext cx="914400" cy="914400"/>
          </a:xfrm>
          <a:prstGeom prst="line">
            <a:avLst/>
          </a:prstGeom>
          <a:noFill/>
          <a:ln w="21600">
            <a:solidFill>
              <a:srgbClr val="80808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sz="2400"/>
          </a:p>
        </p:txBody>
      </p:sp>
      <p:sp>
        <p:nvSpPr>
          <p:cNvPr id="21" name="Oval 311"/>
          <p:cNvSpPr>
            <a:spLocks noChangeArrowheads="1"/>
          </p:cNvSpPr>
          <p:nvPr/>
        </p:nvSpPr>
        <p:spPr bwMode="auto">
          <a:xfrm>
            <a:off x="27127200" y="2311400"/>
            <a:ext cx="753533" cy="609600"/>
          </a:xfrm>
          <a:prstGeom prst="ellipse">
            <a:avLst/>
          </a:prstGeom>
          <a:noFill/>
          <a:ln w="21600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2400"/>
          </a:p>
        </p:txBody>
      </p:sp>
      <p:cxnSp>
        <p:nvCxnSpPr>
          <p:cNvPr id="22" name="AutoShape 312"/>
          <p:cNvCxnSpPr>
            <a:cxnSpLocks noChangeShapeType="1"/>
            <a:stCxn id="21" idx="6"/>
            <a:endCxn id="21" idx="6"/>
          </p:cNvCxnSpPr>
          <p:nvPr/>
        </p:nvCxnSpPr>
        <p:spPr bwMode="auto">
          <a:xfrm>
            <a:off x="27880733" y="2616200"/>
            <a:ext cx="2116" cy="2117"/>
          </a:xfrm>
          <a:prstGeom prst="straightConnector1">
            <a:avLst/>
          </a:prstGeom>
          <a:noFill/>
          <a:ln w="21600">
            <a:solidFill>
              <a:srgbClr val="808080"/>
            </a:solidFill>
            <a:round/>
            <a:headEnd/>
            <a:tailEnd type="triangle" w="med" len="med"/>
          </a:ln>
          <a:effectLst/>
        </p:spPr>
      </p:cxnSp>
      <p:cxnSp>
        <p:nvCxnSpPr>
          <p:cNvPr id="23" name="AutoShape 313"/>
          <p:cNvCxnSpPr>
            <a:cxnSpLocks noChangeShapeType="1"/>
            <a:stCxn id="16" idx="1"/>
            <a:endCxn id="21" idx="0"/>
          </p:cNvCxnSpPr>
          <p:nvPr/>
        </p:nvCxnSpPr>
        <p:spPr bwMode="auto">
          <a:xfrm rot="10800000">
            <a:off x="27503967" y="2311400"/>
            <a:ext cx="537633" cy="304800"/>
          </a:xfrm>
          <a:prstGeom prst="curvedConnector3">
            <a:avLst>
              <a:gd name="adj1" fmla="val -40407"/>
            </a:avLst>
          </a:prstGeom>
          <a:noFill/>
          <a:ln w="21600">
            <a:solidFill>
              <a:srgbClr val="808080"/>
            </a:solidFill>
            <a:round/>
            <a:headEnd/>
            <a:tailEnd type="triangle" w="med" len="med"/>
          </a:ln>
          <a:effectLst/>
        </p:spPr>
      </p:cxnSp>
      <p:sp>
        <p:nvSpPr>
          <p:cNvPr id="24" name="Text Box 304"/>
          <p:cNvSpPr txBox="1">
            <a:spLocks noChangeArrowheads="1"/>
          </p:cNvSpPr>
          <p:nvPr/>
        </p:nvSpPr>
        <p:spPr bwMode="auto">
          <a:xfrm>
            <a:off x="26451984" y="7620000"/>
            <a:ext cx="7010400" cy="117686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lIns="120000" tIns="60000" rIns="120000" bIns="60000"/>
          <a:lstStyle/>
          <a:p>
            <a:pPr>
              <a:tabLst>
                <a:tab pos="0" algn="l"/>
                <a:tab pos="609585" algn="l"/>
                <a:tab pos="1219170" algn="l"/>
                <a:tab pos="1828754" algn="l"/>
                <a:tab pos="2438339" algn="l"/>
                <a:tab pos="3047924" algn="l"/>
                <a:tab pos="3657509" algn="l"/>
                <a:tab pos="4267093" algn="l"/>
                <a:tab pos="4876678" algn="l"/>
                <a:tab pos="5486263" algn="l"/>
                <a:tab pos="6095848" algn="l"/>
                <a:tab pos="6705432" algn="l"/>
                <a:tab pos="7315017" algn="l"/>
                <a:tab pos="7924602" algn="l"/>
                <a:tab pos="8534187" algn="l"/>
                <a:tab pos="9143771" algn="l"/>
                <a:tab pos="9753356" algn="l"/>
                <a:tab pos="10362941" algn="l"/>
                <a:tab pos="10972526" algn="l"/>
                <a:tab pos="11582110" algn="l"/>
                <a:tab pos="12191695" algn="l"/>
              </a:tabLst>
            </a:pPr>
            <a:r>
              <a:rPr lang="en-US" sz="3467" dirty="0">
                <a:latin typeface="Calibri" pitchFamily="32" charset="0"/>
              </a:rPr>
              <a:t>ATCATCATTAC</a:t>
            </a:r>
            <a:r>
              <a:rPr lang="en-US" sz="3467" b="1" dirty="0">
                <a:latin typeface="Calibri" pitchFamily="32" charset="0"/>
              </a:rPr>
              <a:t>T</a:t>
            </a:r>
            <a:r>
              <a:rPr lang="en-US" sz="3467" dirty="0">
                <a:latin typeface="Calibri" pitchFamily="32" charset="0"/>
              </a:rPr>
              <a:t>ACAATGTTGATAATCAGCTATGAGTGATCGGGCCGGGCCT</a:t>
            </a:r>
          </a:p>
        </p:txBody>
      </p:sp>
      <p:sp>
        <p:nvSpPr>
          <p:cNvPr id="25" name="Rectangle 305"/>
          <p:cNvSpPr>
            <a:spLocks noChangeArrowheads="1"/>
          </p:cNvSpPr>
          <p:nvPr/>
        </p:nvSpPr>
        <p:spPr bwMode="auto">
          <a:xfrm>
            <a:off x="26403300" y="7620000"/>
            <a:ext cx="2791884" cy="609600"/>
          </a:xfrm>
          <a:prstGeom prst="rect">
            <a:avLst/>
          </a:prstGeom>
          <a:noFill/>
          <a:ln w="21600">
            <a:solidFill>
              <a:srgbClr val="99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26" name="Rectangle 306"/>
          <p:cNvSpPr>
            <a:spLocks noChangeArrowheads="1"/>
          </p:cNvSpPr>
          <p:nvPr/>
        </p:nvSpPr>
        <p:spPr bwMode="auto">
          <a:xfrm>
            <a:off x="29356051" y="7620000"/>
            <a:ext cx="1524000" cy="609600"/>
          </a:xfrm>
          <a:prstGeom prst="rect">
            <a:avLst/>
          </a:prstGeom>
          <a:noFill/>
          <a:ln w="21600">
            <a:solidFill>
              <a:srgbClr val="FF99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27" name="Text Box 307"/>
          <p:cNvSpPr txBox="1">
            <a:spLocks noChangeArrowheads="1"/>
          </p:cNvSpPr>
          <p:nvPr/>
        </p:nvSpPr>
        <p:spPr bwMode="auto">
          <a:xfrm>
            <a:off x="25537584" y="8718551"/>
            <a:ext cx="3352800" cy="42544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lIns="120000" tIns="60000" rIns="120000" bIns="60000"/>
          <a:lstStyle/>
          <a:p>
            <a:pPr>
              <a:tabLst>
                <a:tab pos="0" algn="l"/>
                <a:tab pos="609585" algn="l"/>
                <a:tab pos="1219170" algn="l"/>
                <a:tab pos="1828754" algn="l"/>
                <a:tab pos="2438339" algn="l"/>
                <a:tab pos="3047924" algn="l"/>
                <a:tab pos="3657509" algn="l"/>
                <a:tab pos="4267093" algn="l"/>
                <a:tab pos="4876678" algn="l"/>
                <a:tab pos="5486263" algn="l"/>
                <a:tab pos="6095848" algn="l"/>
                <a:tab pos="6705432" algn="l"/>
                <a:tab pos="7315017" algn="l"/>
                <a:tab pos="7924602" algn="l"/>
                <a:tab pos="8534187" algn="l"/>
                <a:tab pos="9143771" algn="l"/>
                <a:tab pos="9753356" algn="l"/>
                <a:tab pos="10362941" algn="l"/>
                <a:tab pos="10972526" algn="l"/>
                <a:tab pos="11582110" algn="l"/>
                <a:tab pos="12191695" algn="l"/>
              </a:tabLst>
            </a:pPr>
            <a:r>
              <a:rPr lang="en-US" sz="2000" b="1">
                <a:solidFill>
                  <a:srgbClr val="333333"/>
                </a:solidFill>
              </a:rPr>
              <a:t>Sliding window buffer</a:t>
            </a:r>
          </a:p>
        </p:txBody>
      </p:sp>
      <p:sp>
        <p:nvSpPr>
          <p:cNvPr id="28" name="Text Box 308"/>
          <p:cNvSpPr txBox="1">
            <a:spLocks noChangeArrowheads="1"/>
          </p:cNvSpPr>
          <p:nvPr/>
        </p:nvSpPr>
        <p:spPr bwMode="auto">
          <a:xfrm>
            <a:off x="29203651" y="8720667"/>
            <a:ext cx="5399616" cy="425451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lIns="120000" tIns="60000" rIns="120000" bIns="60000"/>
          <a:lstStyle/>
          <a:p>
            <a:pPr>
              <a:tabLst>
                <a:tab pos="0" algn="l"/>
                <a:tab pos="609585" algn="l"/>
                <a:tab pos="1219170" algn="l"/>
                <a:tab pos="1828754" algn="l"/>
                <a:tab pos="2438339" algn="l"/>
                <a:tab pos="3047924" algn="l"/>
                <a:tab pos="3657509" algn="l"/>
                <a:tab pos="4267093" algn="l"/>
                <a:tab pos="4876678" algn="l"/>
                <a:tab pos="5486263" algn="l"/>
                <a:tab pos="6095848" algn="l"/>
                <a:tab pos="6705432" algn="l"/>
                <a:tab pos="7315017" algn="l"/>
                <a:tab pos="7924602" algn="l"/>
                <a:tab pos="8534187" algn="l"/>
                <a:tab pos="9143771" algn="l"/>
                <a:tab pos="9753356" algn="l"/>
                <a:tab pos="10362941" algn="l"/>
                <a:tab pos="10972526" algn="l"/>
                <a:tab pos="11582110" algn="l"/>
                <a:tab pos="12191695" algn="l"/>
              </a:tabLst>
            </a:pPr>
            <a:r>
              <a:rPr lang="en-US" sz="2000" b="1">
                <a:solidFill>
                  <a:srgbClr val="333333"/>
                </a:solidFill>
              </a:rPr>
              <a:t>Unencoded lookahead characters</a:t>
            </a:r>
          </a:p>
        </p:txBody>
      </p:sp>
      <p:sp>
        <p:nvSpPr>
          <p:cNvPr id="29" name="Line 309"/>
          <p:cNvSpPr>
            <a:spLocks noChangeShapeType="1"/>
          </p:cNvSpPr>
          <p:nvPr/>
        </p:nvSpPr>
        <p:spPr bwMode="auto">
          <a:xfrm flipH="1">
            <a:off x="25833917" y="7924800"/>
            <a:ext cx="626533" cy="914400"/>
          </a:xfrm>
          <a:prstGeom prst="line">
            <a:avLst/>
          </a:prstGeom>
          <a:noFill/>
          <a:ln w="21600">
            <a:solidFill>
              <a:srgbClr val="80808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sz="2400"/>
          </a:p>
        </p:txBody>
      </p:sp>
      <p:sp>
        <p:nvSpPr>
          <p:cNvPr id="30" name="Line 310"/>
          <p:cNvSpPr>
            <a:spLocks noChangeShapeType="1"/>
          </p:cNvSpPr>
          <p:nvPr/>
        </p:nvSpPr>
        <p:spPr bwMode="auto">
          <a:xfrm>
            <a:off x="30719184" y="7924800"/>
            <a:ext cx="914400" cy="914400"/>
          </a:xfrm>
          <a:prstGeom prst="line">
            <a:avLst/>
          </a:prstGeom>
          <a:noFill/>
          <a:ln w="21600">
            <a:solidFill>
              <a:srgbClr val="80808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sz="2400"/>
          </a:p>
        </p:txBody>
      </p:sp>
      <p:sp>
        <p:nvSpPr>
          <p:cNvPr id="31" name="Oval 311"/>
          <p:cNvSpPr>
            <a:spLocks noChangeArrowheads="1"/>
          </p:cNvSpPr>
          <p:nvPr/>
        </p:nvSpPr>
        <p:spPr bwMode="auto">
          <a:xfrm>
            <a:off x="28441651" y="7620000"/>
            <a:ext cx="753533" cy="609600"/>
          </a:xfrm>
          <a:prstGeom prst="ellipse">
            <a:avLst/>
          </a:prstGeom>
          <a:noFill/>
          <a:ln w="21600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2400"/>
          </a:p>
        </p:txBody>
      </p:sp>
      <p:cxnSp>
        <p:nvCxnSpPr>
          <p:cNvPr id="32" name="AutoShape 312"/>
          <p:cNvCxnSpPr>
            <a:cxnSpLocks noChangeShapeType="1"/>
            <a:stCxn id="31" idx="6"/>
            <a:endCxn id="31" idx="6"/>
          </p:cNvCxnSpPr>
          <p:nvPr/>
        </p:nvCxnSpPr>
        <p:spPr bwMode="auto">
          <a:xfrm>
            <a:off x="29195184" y="7924800"/>
            <a:ext cx="2116" cy="2117"/>
          </a:xfrm>
          <a:prstGeom prst="straightConnector1">
            <a:avLst/>
          </a:prstGeom>
          <a:noFill/>
          <a:ln w="21600">
            <a:solidFill>
              <a:srgbClr val="808080"/>
            </a:solidFill>
            <a:round/>
            <a:headEnd/>
            <a:tailEnd type="triangle" w="med" len="med"/>
          </a:ln>
          <a:effectLst/>
        </p:spPr>
      </p:cxnSp>
      <p:cxnSp>
        <p:nvCxnSpPr>
          <p:cNvPr id="33" name="AutoShape 313"/>
          <p:cNvCxnSpPr>
            <a:cxnSpLocks noChangeShapeType="1"/>
            <a:stCxn id="26" idx="1"/>
            <a:endCxn id="31" idx="0"/>
          </p:cNvCxnSpPr>
          <p:nvPr/>
        </p:nvCxnSpPr>
        <p:spPr bwMode="auto">
          <a:xfrm rot="10800000">
            <a:off x="28818417" y="7620000"/>
            <a:ext cx="537633" cy="304800"/>
          </a:xfrm>
          <a:prstGeom prst="curvedConnector3">
            <a:avLst>
              <a:gd name="adj1" fmla="val -40407"/>
            </a:avLst>
          </a:prstGeom>
          <a:noFill/>
          <a:ln w="21600">
            <a:solidFill>
              <a:srgbClr val="808080"/>
            </a:solidFill>
            <a:round/>
            <a:headEnd/>
            <a:tailEnd type="triangle" w="med" len="med"/>
          </a:ln>
          <a:effectLst/>
        </p:spPr>
      </p:cxnSp>
      <p:sp>
        <p:nvSpPr>
          <p:cNvPr id="35" name="Rectangle 34"/>
          <p:cNvSpPr/>
          <p:nvPr/>
        </p:nvSpPr>
        <p:spPr>
          <a:xfrm>
            <a:off x="1320800" y="2729389"/>
            <a:ext cx="46736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1" name="TextBox 60"/>
          <p:cNvSpPr txBox="1"/>
          <p:nvPr/>
        </p:nvSpPr>
        <p:spPr>
          <a:xfrm>
            <a:off x="406401" y="1453596"/>
            <a:ext cx="2254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Input characters</a:t>
            </a:r>
          </a:p>
        </p:txBody>
      </p:sp>
      <p:sp>
        <p:nvSpPr>
          <p:cNvPr id="85" name="Rectangle 84"/>
          <p:cNvSpPr/>
          <p:nvPr/>
        </p:nvSpPr>
        <p:spPr>
          <a:xfrm>
            <a:off x="406400" y="2729389"/>
            <a:ext cx="304800" cy="203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3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86" name="Rectangle 85"/>
          <p:cNvSpPr/>
          <p:nvPr/>
        </p:nvSpPr>
        <p:spPr>
          <a:xfrm>
            <a:off x="609600" y="2729389"/>
            <a:ext cx="304800" cy="203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3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87" name="Rectangle 86"/>
          <p:cNvSpPr/>
          <p:nvPr/>
        </p:nvSpPr>
        <p:spPr>
          <a:xfrm>
            <a:off x="812800" y="2729389"/>
            <a:ext cx="304800" cy="203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3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8" name="Rectangle 87"/>
          <p:cNvSpPr/>
          <p:nvPr/>
        </p:nvSpPr>
        <p:spPr>
          <a:xfrm>
            <a:off x="1016000" y="2729389"/>
            <a:ext cx="304800" cy="203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3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1394493" y="2571195"/>
            <a:ext cx="373820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dirty="0"/>
              <a:t>…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06400" y="2830989"/>
            <a:ext cx="6502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itchFamily="32" charset="0"/>
              </a:rPr>
              <a:t>ATTACTAGAATGT TACTAATCTGAT CGGGCCGGGCCTG</a:t>
            </a:r>
          </a:p>
          <a:p>
            <a:endParaRPr lang="en-US" sz="2400" dirty="0"/>
          </a:p>
        </p:txBody>
      </p:sp>
      <p:grpSp>
        <p:nvGrpSpPr>
          <p:cNvPr id="34" name="Group 69"/>
          <p:cNvGrpSpPr/>
          <p:nvPr/>
        </p:nvGrpSpPr>
        <p:grpSpPr>
          <a:xfrm>
            <a:off x="101601" y="2875995"/>
            <a:ext cx="6616021" cy="2407559"/>
            <a:chOff x="76200" y="1962150"/>
            <a:chExt cx="4962016" cy="1805669"/>
          </a:xfrm>
        </p:grpSpPr>
        <p:sp>
          <p:nvSpPr>
            <p:cNvPr id="37" name="Rectangle 36"/>
            <p:cNvSpPr/>
            <p:nvPr/>
          </p:nvSpPr>
          <p:spPr>
            <a:xfrm>
              <a:off x="381000" y="2004596"/>
              <a:ext cx="2075688" cy="304800"/>
            </a:xfrm>
            <a:prstGeom prst="rect">
              <a:avLst/>
            </a:prstGeom>
            <a:noFill/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2514600" y="1962150"/>
              <a:ext cx="1371600" cy="381000"/>
            </a:xfrm>
            <a:prstGeom prst="rect">
              <a:avLst/>
            </a:pr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grpSp>
          <p:nvGrpSpPr>
            <p:cNvPr id="39" name="Group 66"/>
            <p:cNvGrpSpPr/>
            <p:nvPr/>
          </p:nvGrpSpPr>
          <p:grpSpPr>
            <a:xfrm>
              <a:off x="76200" y="2004595"/>
              <a:ext cx="4962016" cy="1763224"/>
              <a:chOff x="76200" y="2004595"/>
              <a:chExt cx="4962016" cy="1763224"/>
            </a:xfrm>
          </p:grpSpPr>
          <p:cxnSp>
            <p:nvCxnSpPr>
              <p:cNvPr id="46" name="Straight Arrow Connector 45"/>
              <p:cNvCxnSpPr>
                <a:stCxn id="85" idx="2"/>
              </p:cNvCxnSpPr>
              <p:nvPr/>
            </p:nvCxnSpPr>
            <p:spPr>
              <a:xfrm flipH="1">
                <a:off x="244602" y="2004595"/>
                <a:ext cx="174497" cy="1534358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TextBox 46"/>
              <p:cNvSpPr txBox="1"/>
              <p:nvPr/>
            </p:nvSpPr>
            <p:spPr>
              <a:xfrm>
                <a:off x="76200" y="3452396"/>
                <a:ext cx="2011224" cy="3154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33" b="1" dirty="0">
                    <a:solidFill>
                      <a:schemeClr val="accent1">
                        <a:lumMod val="75000"/>
                      </a:schemeClr>
                    </a:solidFill>
                  </a:rPr>
                  <a:t>Sliding window buffer</a:t>
                </a:r>
              </a:p>
            </p:txBody>
          </p:sp>
          <p:cxnSp>
            <p:nvCxnSpPr>
              <p:cNvPr id="50" name="Straight Arrow Connector 49"/>
              <p:cNvCxnSpPr/>
              <p:nvPr/>
            </p:nvCxnSpPr>
            <p:spPr>
              <a:xfrm>
                <a:off x="3048000" y="2258258"/>
                <a:ext cx="551688" cy="1262361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TextBox 50"/>
              <p:cNvSpPr txBox="1"/>
              <p:nvPr/>
            </p:nvSpPr>
            <p:spPr>
              <a:xfrm>
                <a:off x="2057400" y="3443704"/>
                <a:ext cx="2980816" cy="3154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133" b="1" dirty="0" err="1">
                    <a:solidFill>
                      <a:schemeClr val="accent1">
                        <a:lumMod val="75000"/>
                      </a:schemeClr>
                    </a:solidFill>
                  </a:rPr>
                  <a:t>Unencoded</a:t>
                </a:r>
                <a:r>
                  <a:rPr lang="en-US" sz="2133" b="1" dirty="0">
                    <a:solidFill>
                      <a:schemeClr val="accent1">
                        <a:lumMod val="75000"/>
                      </a:schemeClr>
                    </a:solidFill>
                  </a:rPr>
                  <a:t> </a:t>
                </a:r>
                <a:r>
                  <a:rPr lang="en-US" sz="2133" b="1" dirty="0" err="1">
                    <a:solidFill>
                      <a:schemeClr val="accent1">
                        <a:lumMod val="75000"/>
                      </a:schemeClr>
                    </a:solidFill>
                  </a:rPr>
                  <a:t>lookahead</a:t>
                </a:r>
                <a:r>
                  <a:rPr lang="en-US" sz="2133" b="1" dirty="0">
                    <a:solidFill>
                      <a:schemeClr val="accent1">
                        <a:lumMod val="75000"/>
                      </a:schemeClr>
                    </a:solidFill>
                  </a:rPr>
                  <a:t> characters</a:t>
                </a:r>
              </a:p>
            </p:txBody>
          </p:sp>
        </p:grpSp>
      </p:grpSp>
      <p:grpSp>
        <p:nvGrpSpPr>
          <p:cNvPr id="41" name="Group 70"/>
          <p:cNvGrpSpPr/>
          <p:nvPr/>
        </p:nvGrpSpPr>
        <p:grpSpPr>
          <a:xfrm>
            <a:off x="914400" y="2018190"/>
            <a:ext cx="3462528" cy="1369869"/>
            <a:chOff x="685800" y="1318796"/>
            <a:chExt cx="2596896" cy="1027402"/>
          </a:xfrm>
        </p:grpSpPr>
        <p:sp>
          <p:nvSpPr>
            <p:cNvPr id="57" name="TextBox 56"/>
            <p:cNvSpPr txBox="1"/>
            <p:nvPr/>
          </p:nvSpPr>
          <p:spPr>
            <a:xfrm>
              <a:off x="1343380" y="1318796"/>
              <a:ext cx="1910715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Find longest match</a:t>
              </a:r>
            </a:p>
          </p:txBody>
        </p:sp>
        <p:grpSp>
          <p:nvGrpSpPr>
            <p:cNvPr id="42" name="Group 68"/>
            <p:cNvGrpSpPr/>
            <p:nvPr/>
          </p:nvGrpSpPr>
          <p:grpSpPr>
            <a:xfrm>
              <a:off x="685800" y="1962150"/>
              <a:ext cx="2596896" cy="384048"/>
              <a:chOff x="685800" y="1962150"/>
              <a:chExt cx="2596896" cy="384048"/>
            </a:xfrm>
          </p:grpSpPr>
          <p:cxnSp>
            <p:nvCxnSpPr>
              <p:cNvPr id="40" name="Shape 39"/>
              <p:cNvCxnSpPr>
                <a:stCxn id="38" idx="0"/>
              </p:cNvCxnSpPr>
              <p:nvPr/>
            </p:nvCxnSpPr>
            <p:spPr>
              <a:xfrm rot="16200000" flipH="1" flipV="1">
                <a:off x="1792224" y="1008126"/>
                <a:ext cx="152400" cy="2060448"/>
              </a:xfrm>
              <a:prstGeom prst="curvedConnector4">
                <a:avLst>
                  <a:gd name="adj1" fmla="val -150000"/>
                  <a:gd name="adj2" fmla="val 59320"/>
                </a:avLst>
              </a:prstGeom>
              <a:ln w="190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3" name="Group 67"/>
              <p:cNvGrpSpPr/>
              <p:nvPr/>
            </p:nvGrpSpPr>
            <p:grpSpPr>
              <a:xfrm>
                <a:off x="685800" y="1962150"/>
                <a:ext cx="2596896" cy="384048"/>
                <a:chOff x="685800" y="1962150"/>
                <a:chExt cx="2596896" cy="384048"/>
              </a:xfrm>
            </p:grpSpPr>
            <p:sp>
              <p:nvSpPr>
                <p:cNvPr id="38" name="Oval 37"/>
                <p:cNvSpPr/>
                <p:nvPr/>
              </p:nvSpPr>
              <p:spPr>
                <a:xfrm>
                  <a:off x="2514600" y="1962150"/>
                  <a:ext cx="768096" cy="384048"/>
                </a:xfrm>
                <a:prstGeom prst="ellipse">
                  <a:avLst/>
                </a:prstGeom>
                <a:noFill/>
                <a:ln w="190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100" name="Rectangle 99"/>
                <p:cNvSpPr/>
                <p:nvPr/>
              </p:nvSpPr>
              <p:spPr>
                <a:xfrm>
                  <a:off x="685800" y="2003748"/>
                  <a:ext cx="640080" cy="296956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  <a:alpha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</p:grpSp>
      </p:grpSp>
      <p:grpSp>
        <p:nvGrpSpPr>
          <p:cNvPr id="44" name="Group 106"/>
          <p:cNvGrpSpPr/>
          <p:nvPr/>
        </p:nvGrpSpPr>
        <p:grpSpPr>
          <a:xfrm>
            <a:off x="6138435" y="2022158"/>
            <a:ext cx="6358365" cy="2651732"/>
            <a:chOff x="4603826" y="1321772"/>
            <a:chExt cx="4768774" cy="1988799"/>
          </a:xfrm>
        </p:grpSpPr>
        <p:sp>
          <p:nvSpPr>
            <p:cNvPr id="60" name="Right Arrow 59"/>
            <p:cNvSpPr/>
            <p:nvPr/>
          </p:nvSpPr>
          <p:spPr>
            <a:xfrm>
              <a:off x="4603826" y="1970842"/>
              <a:ext cx="762000" cy="338554"/>
            </a:xfrm>
            <a:prstGeom prst="rightArrow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5527071" y="1321772"/>
              <a:ext cx="82739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Output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5638800" y="1866096"/>
              <a:ext cx="3276600" cy="453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333" i="1" dirty="0">
                  <a:latin typeface="Calibri" pitchFamily="32" charset="0"/>
                </a:rPr>
                <a:t>ATTACTAGAATGT</a:t>
              </a:r>
              <a:r>
                <a:rPr lang="en-US" sz="3333" b="1" dirty="0">
                  <a:latin typeface="Calibri" pitchFamily="32" charset="0"/>
                </a:rPr>
                <a:t>(2,5)…</a:t>
              </a:r>
              <a:endParaRPr lang="en-US" sz="3333" b="1" dirty="0"/>
            </a:p>
          </p:txBody>
        </p:sp>
        <p:cxnSp>
          <p:nvCxnSpPr>
            <p:cNvPr id="74" name="Elbow Connector 73"/>
            <p:cNvCxnSpPr/>
            <p:nvPr/>
          </p:nvCxnSpPr>
          <p:spPr>
            <a:xfrm rot="5400000">
              <a:off x="7903577" y="2364373"/>
              <a:ext cx="652046" cy="304800"/>
            </a:xfrm>
            <a:prstGeom prst="bentConnector3">
              <a:avLst>
                <a:gd name="adj1" fmla="val 48896"/>
              </a:avLst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6"/>
            <p:cNvSpPr txBox="1"/>
            <p:nvPr/>
          </p:nvSpPr>
          <p:spPr>
            <a:xfrm>
              <a:off x="7332338" y="2724150"/>
              <a:ext cx="2040262" cy="561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33" b="1" dirty="0" err="1"/>
                <a:t>Backreferences</a:t>
              </a:r>
              <a:r>
                <a:rPr lang="en-US" sz="2133" dirty="0"/>
                <a:t> (Position, Length)</a:t>
              </a:r>
            </a:p>
          </p:txBody>
        </p:sp>
        <p:cxnSp>
          <p:nvCxnSpPr>
            <p:cNvPr id="79" name="Straight Arrow Connector 78"/>
            <p:cNvCxnSpPr/>
            <p:nvPr/>
          </p:nvCxnSpPr>
          <p:spPr>
            <a:xfrm>
              <a:off x="6019800" y="2190750"/>
              <a:ext cx="0" cy="60960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/>
            <p:cNvSpPr txBox="1"/>
            <p:nvPr/>
          </p:nvSpPr>
          <p:spPr>
            <a:xfrm>
              <a:off x="5257800" y="2748975"/>
              <a:ext cx="2017716" cy="5615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3" b="1" dirty="0"/>
                <a:t>Literals</a:t>
              </a:r>
              <a:endParaRPr lang="en-US" sz="2133" dirty="0"/>
            </a:p>
            <a:p>
              <a:r>
                <a:rPr lang="en-US" sz="2133" dirty="0"/>
                <a:t>Unmatched characters</a:t>
              </a:r>
            </a:p>
          </p:txBody>
        </p:sp>
      </p:grpSp>
      <p:sp>
        <p:nvSpPr>
          <p:cNvPr id="70" name="Slide Number Placeholder 6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1AD9-45D1-4636-B3FD-D1C20DE8E6F3}" type="slidenum">
              <a:rPr lang="en-US" sz="1700" smtClean="0">
                <a:latin typeface="Gill Sans MT" panose="020B0502020104020203" pitchFamily="34" charset="0"/>
              </a:rPr>
              <a:pPr/>
              <a:t>25</a:t>
            </a:fld>
            <a:endParaRPr lang="en-US" sz="1700" dirty="0">
              <a:latin typeface="Gill Sans MT" panose="020B0502020104020203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8658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0929600" y="-13538200"/>
            <a:ext cx="9577952" cy="318688"/>
          </a:xfrm>
        </p:spPr>
        <p:txBody>
          <a:bodyPr>
            <a:normAutofit fontScale="90000"/>
          </a:bodyPr>
          <a:lstStyle/>
          <a:p>
            <a:r>
              <a:rPr lang="en-US" dirty="0"/>
              <a:t>LZSS Decompression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0929600" y="-12212638"/>
            <a:ext cx="9577952" cy="126191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3" name="Rectangle 213"/>
          <p:cNvSpPr>
            <a:spLocks noChangeArrowheads="1"/>
          </p:cNvSpPr>
          <p:nvPr/>
        </p:nvSpPr>
        <p:spPr bwMode="auto">
          <a:xfrm>
            <a:off x="1050441" y="1342632"/>
            <a:ext cx="10464800" cy="1375169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45" name="Rectangle 215"/>
          <p:cNvSpPr>
            <a:spLocks noChangeArrowheads="1"/>
          </p:cNvSpPr>
          <p:nvPr/>
        </p:nvSpPr>
        <p:spPr bwMode="auto">
          <a:xfrm>
            <a:off x="1219200" y="3124202"/>
            <a:ext cx="4267200" cy="914399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lIns="120000" tIns="62400" rIns="120000" bIns="62400"/>
          <a:lstStyle/>
          <a:p>
            <a:pPr>
              <a:tabLst>
                <a:tab pos="0" algn="l"/>
                <a:tab pos="609585" algn="l"/>
                <a:tab pos="1219170" algn="l"/>
                <a:tab pos="1828754" algn="l"/>
                <a:tab pos="2438339" algn="l"/>
                <a:tab pos="3047924" algn="l"/>
                <a:tab pos="3657509" algn="l"/>
                <a:tab pos="4267093" algn="l"/>
                <a:tab pos="4876678" algn="l"/>
                <a:tab pos="5486263" algn="l"/>
                <a:tab pos="6095848" algn="l"/>
                <a:tab pos="6705432" algn="l"/>
                <a:tab pos="7315017" algn="l"/>
                <a:tab pos="7924602" algn="l"/>
                <a:tab pos="8534187" algn="l"/>
                <a:tab pos="9143771" algn="l"/>
                <a:tab pos="9753356" algn="l"/>
                <a:tab pos="10362941" algn="l"/>
                <a:tab pos="10972526" algn="l"/>
                <a:tab pos="11582110" algn="l"/>
                <a:tab pos="12191695" algn="l"/>
              </a:tabLst>
            </a:pPr>
            <a:r>
              <a:rPr lang="en-US" sz="3467" dirty="0">
                <a:solidFill>
                  <a:schemeClr val="accent6">
                    <a:lumMod val="75000"/>
                  </a:schemeClr>
                </a:solidFill>
              </a:rPr>
              <a:t>(0,4)</a:t>
            </a:r>
            <a:r>
              <a:rPr lang="en-US" sz="3467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</a:t>
            </a:r>
            <a:r>
              <a:rPr lang="en-US" sz="3467" dirty="0">
                <a:solidFill>
                  <a:schemeClr val="accent6">
                    <a:lumMod val="75000"/>
                  </a:schemeClr>
                </a:solidFill>
              </a:rPr>
              <a:t>(5,4)</a:t>
            </a:r>
            <a:r>
              <a:rPr lang="en-US" sz="3467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COMM</a:t>
            </a:r>
            <a:r>
              <a:rPr lang="en-US" sz="3467" dirty="0"/>
              <a:t>…</a:t>
            </a:r>
          </a:p>
          <a:p>
            <a:pPr>
              <a:tabLst>
                <a:tab pos="0" algn="l"/>
                <a:tab pos="609585" algn="l"/>
                <a:tab pos="1219170" algn="l"/>
                <a:tab pos="1828754" algn="l"/>
                <a:tab pos="2438339" algn="l"/>
                <a:tab pos="3047924" algn="l"/>
                <a:tab pos="3657509" algn="l"/>
                <a:tab pos="4267093" algn="l"/>
                <a:tab pos="4876678" algn="l"/>
                <a:tab pos="5486263" algn="l"/>
                <a:tab pos="6095848" algn="l"/>
                <a:tab pos="6705432" algn="l"/>
                <a:tab pos="7315017" algn="l"/>
                <a:tab pos="7924602" algn="l"/>
                <a:tab pos="8534187" algn="l"/>
                <a:tab pos="9143771" algn="l"/>
                <a:tab pos="9753356" algn="l"/>
                <a:tab pos="10362941" algn="l"/>
                <a:tab pos="10972526" algn="l"/>
                <a:tab pos="11582110" algn="l"/>
                <a:tab pos="12191695" algn="l"/>
              </a:tabLst>
            </a:pPr>
            <a:endParaRPr lang="en-US" sz="2667" dirty="0"/>
          </a:p>
          <a:p>
            <a:pPr>
              <a:tabLst>
                <a:tab pos="0" algn="l"/>
                <a:tab pos="609585" algn="l"/>
                <a:tab pos="1219170" algn="l"/>
                <a:tab pos="1828754" algn="l"/>
                <a:tab pos="2438339" algn="l"/>
                <a:tab pos="3047924" algn="l"/>
                <a:tab pos="3657509" algn="l"/>
                <a:tab pos="4267093" algn="l"/>
                <a:tab pos="4876678" algn="l"/>
                <a:tab pos="5486263" algn="l"/>
                <a:tab pos="6095848" algn="l"/>
                <a:tab pos="6705432" algn="l"/>
                <a:tab pos="7315017" algn="l"/>
                <a:tab pos="7924602" algn="l"/>
                <a:tab pos="8534187" algn="l"/>
                <a:tab pos="9143771" algn="l"/>
                <a:tab pos="9753356" algn="l"/>
                <a:tab pos="10362941" algn="l"/>
                <a:tab pos="10972526" algn="l"/>
                <a:tab pos="11582110" algn="l"/>
                <a:tab pos="12191695" algn="l"/>
              </a:tabLst>
            </a:pPr>
            <a:endParaRPr lang="en-US" sz="2667" dirty="0"/>
          </a:p>
        </p:txBody>
      </p:sp>
      <p:sp>
        <p:nvSpPr>
          <p:cNvPr id="47" name="Text Box 217"/>
          <p:cNvSpPr txBox="1">
            <a:spLocks noChangeArrowheads="1"/>
          </p:cNvSpPr>
          <p:nvPr/>
        </p:nvSpPr>
        <p:spPr bwMode="auto">
          <a:xfrm>
            <a:off x="6502401" y="4140200"/>
            <a:ext cx="3724759" cy="495351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120000" tIns="62400" rIns="120000" bIns="62400">
            <a:spAutoFit/>
          </a:bodyPr>
          <a:lstStyle/>
          <a:p>
            <a:pPr>
              <a:tabLst>
                <a:tab pos="0" algn="l"/>
                <a:tab pos="609585" algn="l"/>
                <a:tab pos="1219170" algn="l"/>
                <a:tab pos="1828754" algn="l"/>
                <a:tab pos="2438339" algn="l"/>
                <a:tab pos="3047924" algn="l"/>
                <a:tab pos="3657509" algn="l"/>
                <a:tab pos="4267093" algn="l"/>
                <a:tab pos="4876678" algn="l"/>
                <a:tab pos="5486263" algn="l"/>
                <a:tab pos="6095848" algn="l"/>
                <a:tab pos="6705432" algn="l"/>
                <a:tab pos="7315017" algn="l"/>
                <a:tab pos="7924602" algn="l"/>
                <a:tab pos="8534187" algn="l"/>
                <a:tab pos="9143771" algn="l"/>
                <a:tab pos="9753356" algn="l"/>
                <a:tab pos="10362941" algn="l"/>
                <a:tab pos="10972526" algn="l"/>
                <a:tab pos="11582110" algn="l"/>
                <a:tab pos="12191695" algn="l"/>
              </a:tabLst>
            </a:pPr>
            <a:r>
              <a:rPr lang="en-US" sz="2400" b="1" dirty="0">
                <a:latin typeface="Calibri" pitchFamily="32" charset="0"/>
              </a:rPr>
              <a:t>Output data block</a:t>
            </a:r>
          </a:p>
        </p:txBody>
      </p:sp>
      <p:graphicFrame>
        <p:nvGraphicFramePr>
          <p:cNvPr id="48" name="Group 218"/>
          <p:cNvGraphicFramePr>
            <a:graphicFrameLocks noGrp="1"/>
          </p:cNvGraphicFramePr>
          <p:nvPr/>
        </p:nvGraphicFramePr>
        <p:xfrm>
          <a:off x="1355242" y="1577581"/>
          <a:ext cx="9313757" cy="593459"/>
        </p:xfrm>
        <a:graphic>
          <a:graphicData uri="http://schemas.openxmlformats.org/drawingml/2006/table">
            <a:tbl>
              <a:tblPr/>
              <a:tblGrid>
                <a:gridCol w="6725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7252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7252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7252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7252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7252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7437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7252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72527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72527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672527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1914112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</a:tblGrid>
              <a:tr h="593417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W</a:t>
                      </a:r>
                    </a:p>
                  </a:txBody>
                  <a:tcPr marL="120000" marR="120000" marT="253056" marB="6240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6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2A37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I</a:t>
                      </a:r>
                    </a:p>
                  </a:txBody>
                  <a:tcPr marL="120000" marR="120000" marT="253056" marB="6240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6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2A37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K</a:t>
                      </a:r>
                    </a:p>
                  </a:txBody>
                  <a:tcPr marL="120000" marR="120000" marT="253056" marB="6240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6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2A37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I</a:t>
                      </a:r>
                    </a:p>
                  </a:txBody>
                  <a:tcPr marL="120000" marR="120000" marT="253056" marB="6240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6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2A37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P</a:t>
                      </a:r>
                    </a:p>
                  </a:txBody>
                  <a:tcPr marL="120000" marR="120000" marT="253056" marB="6240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6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2A37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E</a:t>
                      </a:r>
                    </a:p>
                  </a:txBody>
                  <a:tcPr marL="120000" marR="120000" marT="253056" marB="6240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6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2A37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D</a:t>
                      </a:r>
                    </a:p>
                  </a:txBody>
                  <a:tcPr marL="120000" marR="120000" marT="253056" marB="6240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6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2A37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I</a:t>
                      </a:r>
                    </a:p>
                  </a:txBody>
                  <a:tcPr marL="120000" marR="120000" marT="253056" marB="6240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6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2A37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A</a:t>
                      </a:r>
                    </a:p>
                  </a:txBody>
                  <a:tcPr marL="120000" marR="120000" marT="253056" marB="6240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6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2A37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.</a:t>
                      </a:r>
                    </a:p>
                  </a:txBody>
                  <a:tcPr marL="120000" marR="120000" marT="253056" marB="6240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6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2A37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C</a:t>
                      </a:r>
                    </a:p>
                  </a:txBody>
                  <a:tcPr marL="120000" marR="120000" marT="253056" marB="6240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6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2A37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7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</a:p>
                  </a:txBody>
                  <a:tcPr marL="120000" marR="120000" marT="253056" marB="62400" horzOverflow="overflow">
                    <a:lnL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6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2A37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9" name="Rectangle 268"/>
          <p:cNvSpPr>
            <a:spLocks noChangeArrowheads="1"/>
          </p:cNvSpPr>
          <p:nvPr/>
        </p:nvSpPr>
        <p:spPr bwMode="auto">
          <a:xfrm>
            <a:off x="7143752" y="3124200"/>
            <a:ext cx="4438649" cy="914400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lIns="120000" tIns="62400" rIns="120000" bIns="62400"/>
          <a:lstStyle/>
          <a:p>
            <a:pPr>
              <a:tabLst>
                <a:tab pos="0" algn="l"/>
                <a:tab pos="609585" algn="l"/>
                <a:tab pos="1219170" algn="l"/>
                <a:tab pos="1828754" algn="l"/>
                <a:tab pos="2438339" algn="l"/>
                <a:tab pos="3047924" algn="l"/>
                <a:tab pos="3657509" algn="l"/>
                <a:tab pos="4267093" algn="l"/>
                <a:tab pos="4876678" algn="l"/>
                <a:tab pos="5486263" algn="l"/>
                <a:tab pos="6095848" algn="l"/>
                <a:tab pos="6705432" algn="l"/>
                <a:tab pos="7315017" algn="l"/>
                <a:tab pos="7924602" algn="l"/>
                <a:tab pos="8534187" algn="l"/>
                <a:tab pos="9143771" algn="l"/>
                <a:tab pos="9753356" algn="l"/>
                <a:tab pos="10362941" algn="l"/>
                <a:tab pos="10972526" algn="l"/>
                <a:tab pos="11582110" algn="l"/>
                <a:tab pos="12191695" algn="l"/>
              </a:tabLst>
            </a:pPr>
            <a:r>
              <a:rPr lang="en-US" sz="3733" dirty="0"/>
              <a:t>                   </a:t>
            </a:r>
          </a:p>
        </p:txBody>
      </p:sp>
      <p:sp>
        <p:nvSpPr>
          <p:cNvPr id="51" name="Text Box 315"/>
          <p:cNvSpPr txBox="1">
            <a:spLocks noChangeArrowheads="1"/>
          </p:cNvSpPr>
          <p:nvPr/>
        </p:nvSpPr>
        <p:spPr bwMode="auto">
          <a:xfrm>
            <a:off x="7857642" y="2209800"/>
            <a:ext cx="3724759" cy="503240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120000" tIns="60000" rIns="120000" bIns="60000"/>
          <a:lstStyle/>
          <a:p>
            <a:pPr>
              <a:tabLst>
                <a:tab pos="0" algn="l"/>
                <a:tab pos="609585" algn="l"/>
                <a:tab pos="1219170" algn="l"/>
                <a:tab pos="1828754" algn="l"/>
                <a:tab pos="2438339" algn="l"/>
                <a:tab pos="3047924" algn="l"/>
                <a:tab pos="3657509" algn="l"/>
                <a:tab pos="4267093" algn="l"/>
                <a:tab pos="4876678" algn="l"/>
                <a:tab pos="5486263" algn="l"/>
                <a:tab pos="6095848" algn="l"/>
                <a:tab pos="6705432" algn="l"/>
                <a:tab pos="7315017" algn="l"/>
                <a:tab pos="7924602" algn="l"/>
                <a:tab pos="8534187" algn="l"/>
                <a:tab pos="9143771" algn="l"/>
                <a:tab pos="9753356" algn="l"/>
                <a:tab pos="10362941" algn="l"/>
                <a:tab pos="10972526" algn="l"/>
                <a:tab pos="11582110" algn="l"/>
                <a:tab pos="12191695" algn="l"/>
              </a:tabLst>
            </a:pPr>
            <a:r>
              <a:rPr lang="en-US" sz="2400" b="1" dirty="0"/>
              <a:t>Window buffer contents</a:t>
            </a:r>
          </a:p>
        </p:txBody>
      </p:sp>
      <p:sp>
        <p:nvSpPr>
          <p:cNvPr id="53" name="Title 1"/>
          <p:cNvSpPr txBox="1">
            <a:spLocks/>
          </p:cNvSpPr>
          <p:nvPr/>
        </p:nvSpPr>
        <p:spPr>
          <a:xfrm>
            <a:off x="609600" y="280416"/>
            <a:ext cx="10972800" cy="1143000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/>
          <a:p>
            <a:pPr algn="ctr" defTabSz="1219170">
              <a:spcBef>
                <a:spcPct val="0"/>
              </a:spcBef>
              <a:defRPr/>
            </a:pPr>
            <a:r>
              <a:rPr lang="en-US" sz="4600" b="1" dirty="0">
                <a:latin typeface="Playfair Display" panose="00000500000000000000" pitchFamily="50" charset="0"/>
              </a:rPr>
              <a:t>Background: LZ77 Compression</a:t>
            </a:r>
            <a:endParaRPr lang="en-US" sz="4600" b="1" dirty="0">
              <a:latin typeface="Gill Sans MT" panose="020B0502020104020203" pitchFamily="34" charset="0"/>
              <a:ea typeface="+mj-ea"/>
              <a:cs typeface="+mj-cs"/>
            </a:endParaRPr>
          </a:p>
        </p:txBody>
      </p:sp>
      <p:sp>
        <p:nvSpPr>
          <p:cNvPr id="54" name="Text Box 217"/>
          <p:cNvSpPr txBox="1">
            <a:spLocks noChangeArrowheads="1"/>
          </p:cNvSpPr>
          <p:nvPr/>
        </p:nvSpPr>
        <p:spPr bwMode="auto">
          <a:xfrm>
            <a:off x="406400" y="4140200"/>
            <a:ext cx="4210597" cy="495351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120000" tIns="62400" rIns="120000" bIns="62400">
            <a:spAutoFit/>
          </a:bodyPr>
          <a:lstStyle/>
          <a:p>
            <a:pPr>
              <a:tabLst>
                <a:tab pos="0" algn="l"/>
                <a:tab pos="609585" algn="l"/>
                <a:tab pos="1219170" algn="l"/>
                <a:tab pos="1828754" algn="l"/>
                <a:tab pos="2438339" algn="l"/>
                <a:tab pos="3047924" algn="l"/>
                <a:tab pos="3657509" algn="l"/>
                <a:tab pos="4267093" algn="l"/>
                <a:tab pos="4876678" algn="l"/>
                <a:tab pos="5486263" algn="l"/>
                <a:tab pos="6095848" algn="l"/>
                <a:tab pos="6705432" algn="l"/>
                <a:tab pos="7315017" algn="l"/>
                <a:tab pos="7924602" algn="l"/>
                <a:tab pos="8534187" algn="l"/>
                <a:tab pos="9143771" algn="l"/>
                <a:tab pos="9753356" algn="l"/>
                <a:tab pos="10362941" algn="l"/>
                <a:tab pos="10972526" algn="l"/>
                <a:tab pos="11582110" algn="l"/>
                <a:tab pos="12191695" algn="l"/>
              </a:tabLst>
            </a:pPr>
            <a:r>
              <a:rPr lang="en-US" sz="2400" b="1" dirty="0">
                <a:latin typeface="Calibri" pitchFamily="32" charset="0"/>
              </a:rPr>
              <a:t>Input data block</a:t>
            </a:r>
          </a:p>
        </p:txBody>
      </p:sp>
      <p:sp>
        <p:nvSpPr>
          <p:cNvPr id="55" name="Right Arrow 54"/>
          <p:cNvSpPr/>
          <p:nvPr/>
        </p:nvSpPr>
        <p:spPr>
          <a:xfrm>
            <a:off x="5994400" y="3429000"/>
            <a:ext cx="812800" cy="406400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59" name="Curved Connector 58"/>
          <p:cNvCxnSpPr/>
          <p:nvPr/>
        </p:nvCxnSpPr>
        <p:spPr>
          <a:xfrm flipV="1">
            <a:off x="2946400" y="2209800"/>
            <a:ext cx="2133600" cy="1117600"/>
          </a:xfrm>
          <a:prstGeom prst="curvedConnector3">
            <a:avLst>
              <a:gd name="adj1" fmla="val 20683"/>
            </a:avLst>
          </a:prstGeom>
          <a:ln w="2222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269"/>
          <p:cNvSpPr txBox="1">
            <a:spLocks noChangeArrowheads="1"/>
          </p:cNvSpPr>
          <p:nvPr/>
        </p:nvSpPr>
        <p:spPr bwMode="auto">
          <a:xfrm>
            <a:off x="101600" y="3225800"/>
            <a:ext cx="2235200" cy="495351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120000" tIns="62400" rIns="120000" bIns="62400">
            <a:spAutoFit/>
          </a:bodyPr>
          <a:lstStyle/>
          <a:p>
            <a:pPr>
              <a:tabLst>
                <a:tab pos="0" algn="l"/>
                <a:tab pos="609585" algn="l"/>
                <a:tab pos="1219170" algn="l"/>
                <a:tab pos="1828754" algn="l"/>
                <a:tab pos="2438339" algn="l"/>
                <a:tab pos="3047924" algn="l"/>
                <a:tab pos="3657509" algn="l"/>
                <a:tab pos="4267093" algn="l"/>
                <a:tab pos="4876678" algn="l"/>
                <a:tab pos="5486263" algn="l"/>
                <a:tab pos="6095848" algn="l"/>
                <a:tab pos="6705432" algn="l"/>
                <a:tab pos="7315017" algn="l"/>
                <a:tab pos="7924602" algn="l"/>
                <a:tab pos="8534187" algn="l"/>
                <a:tab pos="9143771" algn="l"/>
                <a:tab pos="9753356" algn="l"/>
                <a:tab pos="10362941" algn="l"/>
                <a:tab pos="10972526" algn="l"/>
                <a:tab pos="11582110" algn="l"/>
                <a:tab pos="12191695" algn="l"/>
              </a:tabLst>
            </a:pPr>
            <a:r>
              <a:rPr lang="en-US" sz="2133" b="1" dirty="0"/>
              <a:t>Tokens</a:t>
            </a:r>
            <a:r>
              <a:rPr lang="en-US" sz="2400" dirty="0"/>
              <a:t> </a:t>
            </a:r>
          </a:p>
        </p:txBody>
      </p:sp>
      <p:cxnSp>
        <p:nvCxnSpPr>
          <p:cNvPr id="30" name="Curved Connector 29"/>
          <p:cNvCxnSpPr/>
          <p:nvPr/>
        </p:nvCxnSpPr>
        <p:spPr>
          <a:xfrm rot="16200000" flipV="1">
            <a:off x="1117600" y="2717800"/>
            <a:ext cx="1117600" cy="101600"/>
          </a:xfrm>
          <a:prstGeom prst="curvedConnector3">
            <a:avLst>
              <a:gd name="adj1" fmla="val 50000"/>
            </a:avLst>
          </a:prstGeom>
          <a:ln w="2222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1AD9-45D1-4636-B3FD-D1C20DE8E6F3}" type="slidenum">
              <a:rPr lang="en-US" sz="1700" smtClean="0">
                <a:latin typeface="Gill Sans MT" pitchFamily="34" charset="0"/>
              </a:rPr>
              <a:pPr/>
              <a:t>26</a:t>
            </a:fld>
            <a:endParaRPr lang="en-US" sz="1700" dirty="0">
              <a:latin typeface="Gill Sans MT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3752" y="3142615"/>
            <a:ext cx="1093569" cy="6617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00" dirty="0"/>
              <a:t>WIKI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010228" y="3142615"/>
            <a:ext cx="590226" cy="6617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00" dirty="0"/>
              <a:t>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52016" y="3142615"/>
            <a:ext cx="1103187" cy="6617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00" dirty="0"/>
              <a:t>EDIA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43306" y="3154583"/>
            <a:ext cx="1559081" cy="6617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00" dirty="0"/>
              <a:t>COMM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886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/>
      <p:bldP spid="21" grpId="0"/>
      <p:bldP spid="2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5400"/>
            <a:ext cx="12192000" cy="1016000"/>
          </a:xfrm>
        </p:spPr>
        <p:txBody>
          <a:bodyPr>
            <a:no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How to Parallelize Decompression?</a:t>
            </a:r>
          </a:p>
        </p:txBody>
      </p:sp>
      <p:sp>
        <p:nvSpPr>
          <p:cNvPr id="6" name="Rectangle 5"/>
          <p:cNvSpPr/>
          <p:nvPr/>
        </p:nvSpPr>
        <p:spPr>
          <a:xfrm>
            <a:off x="2554010" y="1523769"/>
            <a:ext cx="2336800" cy="3962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54010" y="1523769"/>
            <a:ext cx="2336800" cy="711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54010" y="2234969"/>
            <a:ext cx="2336800" cy="711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54010" y="4774969"/>
            <a:ext cx="2336800" cy="711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24411" y="1625370"/>
            <a:ext cx="13150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ill Sans MT" panose="020B0502020104020203" pitchFamily="34" charset="0"/>
              </a:rPr>
              <a:t>Thread 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68434" y="2234970"/>
            <a:ext cx="13150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ill Sans MT" panose="020B0502020104020203" pitchFamily="34" charset="0"/>
              </a:rPr>
              <a:t>Thread 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64802" y="1609813"/>
            <a:ext cx="17780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ill Sans MT" panose="020B0502020104020203" pitchFamily="34" charset="0"/>
              </a:rPr>
              <a:t>Data block 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60527" y="2234970"/>
            <a:ext cx="17780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ill Sans MT" panose="020B0502020104020203" pitchFamily="34" charset="0"/>
              </a:rPr>
              <a:t>Data block 2</a:t>
            </a:r>
          </a:p>
        </p:txBody>
      </p:sp>
      <p:cxnSp>
        <p:nvCxnSpPr>
          <p:cNvPr id="37" name="Straight Arrow Connector 36"/>
          <p:cNvCxnSpPr/>
          <p:nvPr/>
        </p:nvCxnSpPr>
        <p:spPr>
          <a:xfrm flipH="1">
            <a:off x="5398810" y="1930169"/>
            <a:ext cx="1524000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5398810" y="2539769"/>
            <a:ext cx="1524000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7329210" y="345417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Gill Sans MT" pitchFamily="34" charset="0"/>
              </a:rPr>
              <a:t>…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49830" y="5981792"/>
            <a:ext cx="1158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3200" b="1" dirty="0">
                <a:latin typeface="Gill Sans MT" panose="020B0502020104020203" pitchFamily="34" charset="0"/>
              </a:rPr>
              <a:t>Naïve approach performance </a:t>
            </a:r>
            <a:r>
              <a:rPr lang="en-US" sz="3200" dirty="0">
                <a:latin typeface="Gill Sans MT" panose="020B0502020104020203" pitchFamily="34" charset="0"/>
              </a:rPr>
              <a:t>200 MB/s &lt;&lt; 250 GB/s (K20x)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61626" y="5574658"/>
            <a:ext cx="14654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Gill Sans MT" panose="020B0502020104020203" pitchFamily="34" charset="0"/>
              </a:rPr>
              <a:t>Input file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509375" y="4213799"/>
            <a:ext cx="6502400" cy="54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33" b="1" i="1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Split input file in independent blocks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-101600" y="825940"/>
            <a:ext cx="116840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i="1" dirty="0">
                <a:latin typeface="Gill Sans MT" panose="020B0502020104020203" pitchFamily="34" charset="0"/>
              </a:rPr>
              <a:t>&gt;1000 threads available!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2693" y="3707950"/>
            <a:ext cx="39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…</a:t>
            </a: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>
          <a:xfrm>
            <a:off x="8950327" y="6314310"/>
            <a:ext cx="2743200" cy="365125"/>
          </a:xfrm>
        </p:spPr>
        <p:txBody>
          <a:bodyPr/>
          <a:lstStyle/>
          <a:p>
            <a:fld id="{1D9F1AD9-45D1-4636-B3FD-D1C20DE8E6F3}" type="slidenum">
              <a:rPr lang="en-US" sz="1700" smtClean="0">
                <a:latin typeface="Gill Sans MT" pitchFamily="34" charset="0"/>
              </a:rPr>
              <a:pPr/>
              <a:t>27</a:t>
            </a:fld>
            <a:endParaRPr lang="en-US" sz="1700" dirty="0"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03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1219200" y="1905000"/>
            <a:ext cx="2267712" cy="101600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91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GPU LZ77 Decompression</a:t>
            </a:r>
            <a:endParaRPr lang="en-US" sz="4600" b="1" dirty="0">
              <a:latin typeface="Gill Sans MT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07328" y="3327400"/>
            <a:ext cx="3870065" cy="711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404983" y="3327402"/>
            <a:ext cx="4039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</a:rPr>
              <a:t>CCGA</a:t>
            </a: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(0,2)</a:t>
            </a:r>
            <a:r>
              <a:rPr lang="en-US" sz="2400" b="1" dirty="0">
                <a:solidFill>
                  <a:srgbClr val="FFC000"/>
                </a:solidFill>
              </a:rPr>
              <a:t>CGG</a:t>
            </a: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(4,3)</a:t>
            </a:r>
            <a:r>
              <a:rPr lang="en-US" sz="2400" b="1" dirty="0">
                <a:solidFill>
                  <a:srgbClr val="FFC000"/>
                </a:solidFill>
              </a:rPr>
              <a:t>AGTT</a:t>
            </a:r>
            <a:r>
              <a:rPr lang="el-GR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(</a:t>
            </a: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12,4)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5892801" y="3530601"/>
            <a:ext cx="1625600" cy="406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3" name="Rectangle 22"/>
          <p:cNvSpPr/>
          <p:nvPr/>
        </p:nvSpPr>
        <p:spPr>
          <a:xfrm>
            <a:off x="7909730" y="3327401"/>
            <a:ext cx="3444071" cy="7315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812800" y="4239437"/>
            <a:ext cx="1988558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b="1" dirty="0"/>
              <a:t>Compressed input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431921" y="4239437"/>
            <a:ext cx="2399375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b="1" dirty="0"/>
              <a:t>Uncompressed output</a:t>
            </a:r>
          </a:p>
        </p:txBody>
      </p:sp>
      <p:cxnSp>
        <p:nvCxnSpPr>
          <p:cNvPr id="31" name="Elbow Connector 30"/>
          <p:cNvCxnSpPr>
            <a:endCxn id="6" idx="1"/>
          </p:cNvCxnSpPr>
          <p:nvPr/>
        </p:nvCxnSpPr>
        <p:spPr>
          <a:xfrm rot="16200000" flipH="1">
            <a:off x="701473" y="2854726"/>
            <a:ext cx="1203818" cy="203200"/>
          </a:xfrm>
          <a:prstGeom prst="bentConnector2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1422400" y="2006600"/>
            <a:ext cx="0" cy="8534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1727200" y="2006600"/>
            <a:ext cx="0" cy="8534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2032000" y="2006600"/>
            <a:ext cx="0" cy="8534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2336800" y="2006600"/>
            <a:ext cx="0" cy="8534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2641600" y="2006600"/>
            <a:ext cx="0" cy="8534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2946400" y="2006600"/>
            <a:ext cx="0" cy="8534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3251200" y="2006600"/>
            <a:ext cx="0" cy="8534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06400" y="3530601"/>
            <a:ext cx="816570" cy="3590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33" b="1" dirty="0"/>
              <a:t>Tokens</a:t>
            </a:r>
          </a:p>
        </p:txBody>
      </p:sp>
      <p:sp>
        <p:nvSpPr>
          <p:cNvPr id="39" name="Slide Number Placeholder 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1AD9-45D1-4636-B3FD-D1C20DE8E6F3}" type="slidenum">
              <a:rPr lang="en-US" sz="1700" smtClean="0">
                <a:latin typeface="Gill Sans MT" pitchFamily="34" charset="0"/>
              </a:rPr>
              <a:pPr/>
              <a:t>28</a:t>
            </a:fld>
            <a:endParaRPr lang="en-US" sz="1700" dirty="0">
              <a:latin typeface="Gill Sans MT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4282" y="1323330"/>
            <a:ext cx="98462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ill Sans MT" pitchFamily="34" charset="0"/>
              </a:rPr>
              <a:t>Improve utilization: Group strings of literals with the following back-reference</a:t>
            </a:r>
          </a:p>
        </p:txBody>
      </p:sp>
      <p:sp>
        <p:nvSpPr>
          <p:cNvPr id="25" name="Left Brace 24"/>
          <p:cNvSpPr/>
          <p:nvPr/>
        </p:nvSpPr>
        <p:spPr>
          <a:xfrm rot="5400000">
            <a:off x="1864657" y="2590799"/>
            <a:ext cx="510991" cy="1299885"/>
          </a:xfrm>
          <a:prstGeom prst="leftBrace">
            <a:avLst>
              <a:gd name="adj1" fmla="val 8333"/>
              <a:gd name="adj2" fmla="val 50000"/>
            </a:avLst>
          </a:prstGeom>
          <a:ln w="2222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Left Brace 27"/>
          <p:cNvSpPr/>
          <p:nvPr/>
        </p:nvSpPr>
        <p:spPr>
          <a:xfrm rot="5400000">
            <a:off x="3106287" y="2649085"/>
            <a:ext cx="510991" cy="1165376"/>
          </a:xfrm>
          <a:prstGeom prst="leftBrace">
            <a:avLst>
              <a:gd name="adj1" fmla="val 8333"/>
              <a:gd name="adj2" fmla="val 50000"/>
            </a:avLst>
          </a:prstGeom>
          <a:ln w="2222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Left Brace 28"/>
          <p:cNvSpPr/>
          <p:nvPr/>
        </p:nvSpPr>
        <p:spPr>
          <a:xfrm rot="5400000">
            <a:off x="4355470" y="2574306"/>
            <a:ext cx="510991" cy="1332853"/>
          </a:xfrm>
          <a:prstGeom prst="leftBrace">
            <a:avLst>
              <a:gd name="adj1" fmla="val 8333"/>
              <a:gd name="adj2" fmla="val 50000"/>
            </a:avLst>
          </a:prstGeom>
          <a:ln w="2222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33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1219200" y="1905000"/>
            <a:ext cx="2267712" cy="101600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91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GPU LZ77 Decompression</a:t>
            </a:r>
            <a:endParaRPr lang="en-US" sz="4600" b="1" dirty="0">
              <a:latin typeface="Gill Sans MT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07328" y="3327400"/>
            <a:ext cx="3870065" cy="711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404983" y="3327402"/>
            <a:ext cx="4039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</a:rPr>
              <a:t>CCGA</a:t>
            </a: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(0,2)</a:t>
            </a:r>
            <a:r>
              <a:rPr lang="en-US" sz="2400" b="1" dirty="0">
                <a:solidFill>
                  <a:srgbClr val="FFC000"/>
                </a:solidFill>
              </a:rPr>
              <a:t>CGG</a:t>
            </a: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(4,3)</a:t>
            </a:r>
            <a:r>
              <a:rPr lang="en-US" sz="2400" b="1" dirty="0">
                <a:solidFill>
                  <a:srgbClr val="FFC000"/>
                </a:solidFill>
              </a:rPr>
              <a:t>AGTT</a:t>
            </a:r>
            <a:r>
              <a:rPr lang="el-GR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(</a:t>
            </a: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12,4)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5892801" y="3530601"/>
            <a:ext cx="1625600" cy="406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3" name="Rectangle 22"/>
          <p:cNvSpPr/>
          <p:nvPr/>
        </p:nvSpPr>
        <p:spPr>
          <a:xfrm>
            <a:off x="7909730" y="3327401"/>
            <a:ext cx="3444071" cy="7315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812800" y="4239437"/>
            <a:ext cx="1988558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b="1" dirty="0"/>
              <a:t>Compressed input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431921" y="4239437"/>
            <a:ext cx="2399375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b="1" dirty="0"/>
              <a:t>Uncompressed output</a:t>
            </a:r>
          </a:p>
        </p:txBody>
      </p:sp>
      <p:grpSp>
        <p:nvGrpSpPr>
          <p:cNvPr id="3" name="Group 32"/>
          <p:cNvGrpSpPr/>
          <p:nvPr/>
        </p:nvGrpSpPr>
        <p:grpSpPr>
          <a:xfrm>
            <a:off x="1016001" y="1412558"/>
            <a:ext cx="3200941" cy="2145677"/>
            <a:chOff x="838200" y="1135618"/>
            <a:chExt cx="2400706" cy="1609258"/>
          </a:xfrm>
        </p:grpSpPr>
        <p:sp>
          <p:nvSpPr>
            <p:cNvPr id="20" name="TextBox 19"/>
            <p:cNvSpPr txBox="1"/>
            <p:nvPr/>
          </p:nvSpPr>
          <p:spPr>
            <a:xfrm>
              <a:off x="838200" y="1135618"/>
              <a:ext cx="240070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1) Read tokens (parallel)</a:t>
              </a:r>
            </a:p>
          </p:txBody>
        </p:sp>
        <p:cxnSp>
          <p:nvCxnSpPr>
            <p:cNvPr id="31" name="Elbow Connector 30"/>
            <p:cNvCxnSpPr>
              <a:endCxn id="6" idx="1"/>
            </p:cNvCxnSpPr>
            <p:nvPr/>
          </p:nvCxnSpPr>
          <p:spPr>
            <a:xfrm rot="16200000" flipH="1">
              <a:off x="602304" y="2217244"/>
              <a:ext cx="902864" cy="152400"/>
            </a:xfrm>
            <a:prstGeom prst="bentConnector2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Straight Arrow Connector 43"/>
          <p:cNvCxnSpPr/>
          <p:nvPr/>
        </p:nvCxnSpPr>
        <p:spPr>
          <a:xfrm>
            <a:off x="1422400" y="2006600"/>
            <a:ext cx="0" cy="8534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1727200" y="2006600"/>
            <a:ext cx="0" cy="8534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2032000" y="2006600"/>
            <a:ext cx="0" cy="8534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2336800" y="2006600"/>
            <a:ext cx="0" cy="8534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2641600" y="2006600"/>
            <a:ext cx="0" cy="8534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2946400" y="2006600"/>
            <a:ext cx="0" cy="8534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3251200" y="2006600"/>
            <a:ext cx="0" cy="8534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06400" y="3530601"/>
            <a:ext cx="816570" cy="3590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33" b="1" dirty="0"/>
              <a:t>Tokens</a:t>
            </a:r>
          </a:p>
        </p:txBody>
      </p:sp>
      <p:sp>
        <p:nvSpPr>
          <p:cNvPr id="39" name="Slide Number Placeholder 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1AD9-45D1-4636-B3FD-D1C20DE8E6F3}" type="slidenum">
              <a:rPr lang="en-US" sz="1700" smtClean="0">
                <a:latin typeface="Gill Sans MT" pitchFamily="34" charset="0"/>
              </a:rPr>
              <a:pPr/>
              <a:t>29</a:t>
            </a:fld>
            <a:endParaRPr lang="en-US" sz="1700" dirty="0"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33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More GPU Data Analytics Use-Cases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90626"/>
            <a:ext cx="8734425" cy="4986338"/>
          </a:xfrm>
        </p:spPr>
        <p:txBody>
          <a:bodyPr>
            <a:normAutofit fontScale="85000" lnSpcReduction="20000"/>
          </a:bodyPr>
          <a:lstStyle/>
          <a:p>
            <a:pPr>
              <a:buSzPct val="125000"/>
            </a:pPr>
            <a:r>
              <a:rPr lang="en-US" sz="3200" dirty="0">
                <a:latin typeface="Gill Sans MT" panose="020B0502020104020203" pitchFamily="34" charset="0"/>
              </a:rPr>
              <a:t>Online advertising </a:t>
            </a:r>
          </a:p>
          <a:p>
            <a:pPr marL="0" indent="0">
              <a:buNone/>
            </a:pPr>
            <a:r>
              <a:rPr lang="en-US" sz="2600" dirty="0">
                <a:latin typeface="Gill Sans MT" panose="020B0502020104020203" pitchFamily="34" charset="0"/>
              </a:rPr>
              <a:t>   Digital advertising revenue surges!</a:t>
            </a:r>
          </a:p>
          <a:p>
            <a:pPr marL="0" indent="0">
              <a:buNone/>
            </a:pPr>
            <a:r>
              <a:rPr lang="en-US" sz="2400" dirty="0">
                <a:latin typeface="Gill Sans MT" pitchFamily="34" charset="0"/>
              </a:rPr>
              <a:t>    </a:t>
            </a:r>
            <a:r>
              <a:rPr lang="en-US" sz="2400" i="1" dirty="0">
                <a:latin typeface="Gill Sans MT" pitchFamily="34" charset="0"/>
              </a:rPr>
              <a:t>Source: </a:t>
            </a:r>
            <a:r>
              <a:rPr lang="en-US" sz="2400" dirty="0">
                <a:latin typeface="Gill Sans MT" pitchFamily="34" charset="0"/>
              </a:rPr>
              <a:t>Interactive Advertising Bureau</a:t>
            </a:r>
          </a:p>
          <a:p>
            <a:pPr marL="0" indent="0">
              <a:buNone/>
            </a:pPr>
            <a:endParaRPr lang="en-US" sz="2400" dirty="0">
              <a:latin typeface="Gill Sans MT" pitchFamily="34" charset="0"/>
            </a:endParaRPr>
          </a:p>
          <a:p>
            <a:r>
              <a:rPr lang="en-US" sz="3200" dirty="0">
                <a:latin typeface="Gill Sans MT" panose="020B0502020104020203" pitchFamily="34" charset="0"/>
              </a:rPr>
              <a:t>Genome data </a:t>
            </a:r>
          </a:p>
          <a:p>
            <a:pPr marL="0" indent="0">
              <a:buNone/>
            </a:pPr>
            <a:r>
              <a:rPr lang="en-US" sz="2600" dirty="0">
                <a:latin typeface="Gill Sans MT" panose="020B0502020104020203" pitchFamily="34" charset="0"/>
              </a:rPr>
              <a:t>“The computing resources needed to handle genome data will soon </a:t>
            </a:r>
            <a:r>
              <a:rPr lang="en-US" sz="2600" b="1" dirty="0">
                <a:latin typeface="Gill Sans MT" panose="020B0502020104020203" pitchFamily="34" charset="0"/>
              </a:rPr>
              <a:t>exceed</a:t>
            </a:r>
            <a:r>
              <a:rPr lang="en-US" sz="2600" dirty="0">
                <a:latin typeface="Gill Sans MT" panose="020B0502020104020203" pitchFamily="34" charset="0"/>
              </a:rPr>
              <a:t> those of Twitter and YouTube”</a:t>
            </a:r>
          </a:p>
          <a:p>
            <a:pPr marL="457200" lvl="1" indent="0">
              <a:buNone/>
            </a:pPr>
            <a:r>
              <a:rPr lang="en-US" sz="2600" i="1" dirty="0">
                <a:latin typeface="Gill Sans MT" panose="020B0502020104020203" pitchFamily="34" charset="0"/>
              </a:rPr>
              <a:t>Source</a:t>
            </a:r>
            <a:r>
              <a:rPr lang="en-US" sz="2600" dirty="0">
                <a:latin typeface="Gill Sans MT" panose="020B0502020104020203" pitchFamily="34" charset="0"/>
              </a:rPr>
              <a:t>: </a:t>
            </a:r>
            <a:r>
              <a:rPr lang="en-US" sz="2600" dirty="0">
                <a:latin typeface="Gill Sans MT" panose="020B0502020104020203" pitchFamily="34" charset="0"/>
                <a:hlinkClick r:id="rId3"/>
              </a:rPr>
              <a:t>http://www.nature.com/</a:t>
            </a:r>
            <a:r>
              <a:rPr lang="en-US" sz="2600" dirty="0">
                <a:latin typeface="Gill Sans MT" panose="020B0502020104020203" pitchFamily="34" charset="0"/>
              </a:rPr>
              <a:t>  </a:t>
            </a:r>
          </a:p>
          <a:p>
            <a:pPr marL="457200" lvl="1" indent="0">
              <a:buNone/>
            </a:pPr>
            <a:endParaRPr lang="en-US" dirty="0">
              <a:latin typeface="Gill Sans MT" panose="020B0502020104020203" pitchFamily="34" charset="0"/>
            </a:endParaRPr>
          </a:p>
          <a:p>
            <a:r>
              <a:rPr lang="en-US" dirty="0">
                <a:latin typeface="Gill Sans MT" panose="020B0502020104020203" pitchFamily="34" charset="0"/>
              </a:rPr>
              <a:t>Telecommunications </a:t>
            </a:r>
          </a:p>
          <a:p>
            <a:pPr marL="0" indent="0">
              <a:buNone/>
            </a:pPr>
            <a:r>
              <a:rPr lang="en-US" sz="2600" dirty="0">
                <a:latin typeface="Gill Sans MT" panose="020B0502020104020203" pitchFamily="34" charset="0"/>
              </a:rPr>
              <a:t> “Telecom sector’s use of data analytics tools expected to grow at a rate of </a:t>
            </a:r>
            <a:r>
              <a:rPr lang="en-US" sz="2600" b="1" dirty="0">
                <a:latin typeface="Gill Sans MT" panose="020B0502020104020203" pitchFamily="34" charset="0"/>
              </a:rPr>
              <a:t>28.28% </a:t>
            </a:r>
            <a:r>
              <a:rPr lang="en-US" sz="2600" dirty="0">
                <a:latin typeface="Gill Sans MT" panose="020B0502020104020203" pitchFamily="34" charset="0"/>
              </a:rPr>
              <a:t>over the </a:t>
            </a:r>
            <a:r>
              <a:rPr lang="en-US" sz="2600" b="1" dirty="0">
                <a:latin typeface="Gill Sans MT" panose="020B0502020104020203" pitchFamily="34" charset="0"/>
              </a:rPr>
              <a:t>next four years”</a:t>
            </a:r>
          </a:p>
          <a:p>
            <a:pPr marL="0" indent="0">
              <a:buNone/>
            </a:pPr>
            <a:r>
              <a:rPr lang="en-US" sz="2600" b="1" dirty="0">
                <a:latin typeface="Gill Sans MT" panose="020B0502020104020203" pitchFamily="34" charset="0"/>
              </a:rPr>
              <a:t>   </a:t>
            </a:r>
            <a:r>
              <a:rPr lang="en-US" sz="2600" i="1" dirty="0">
                <a:latin typeface="Gill Sans MT" panose="020B0502020104020203" pitchFamily="34" charset="0"/>
              </a:rPr>
              <a:t>Source</a:t>
            </a:r>
            <a:r>
              <a:rPr lang="en-US" sz="2600" dirty="0">
                <a:latin typeface="Gill Sans MT" panose="020B0502020104020203" pitchFamily="34" charset="0"/>
              </a:rPr>
              <a:t>:</a:t>
            </a:r>
            <a:r>
              <a:rPr lang="en-US" sz="2600" b="1" dirty="0">
                <a:latin typeface="Gill Sans MT" panose="020B0502020104020203" pitchFamily="34" charset="0"/>
              </a:rPr>
              <a:t> </a:t>
            </a:r>
            <a:r>
              <a:rPr lang="en-US" sz="2600" dirty="0" err="1">
                <a:latin typeface="Gill Sans MT" panose="020B0502020104020203" pitchFamily="34" charset="0"/>
              </a:rPr>
              <a:t>Technavio</a:t>
            </a:r>
            <a:endParaRPr lang="en-US" sz="2600" dirty="0"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en-US" sz="2600" dirty="0">
                <a:latin typeface="Gill Sans MT" panose="020B0502020104020203" pitchFamily="34" charset="0"/>
              </a:rPr>
              <a:t>       Verizon using GPU start-up for database analytics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0690" y="1181008"/>
            <a:ext cx="1533630" cy="1371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3381" y="2919944"/>
            <a:ext cx="1536192" cy="15826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37" r="2235"/>
          <a:stretch/>
        </p:blipFill>
        <p:spPr>
          <a:xfrm>
            <a:off x="9546167" y="4706413"/>
            <a:ext cx="1536192" cy="117473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E457-A514-48C8-8161-90D30CB84E4E}" type="slidenum">
              <a:rPr lang="en-US" sz="1700" smtClean="0">
                <a:latin typeface="Gill Sans MT" panose="020B0502020104020203" pitchFamily="34" charset="0"/>
              </a:rPr>
              <a:pPr/>
              <a:t>3</a:t>
            </a:fld>
            <a:endParaRPr lang="en-US" sz="17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97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1219200" y="1905000"/>
            <a:ext cx="2267712" cy="101600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91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GPU LZ77 Decompression</a:t>
            </a:r>
            <a:endParaRPr lang="en-US" sz="4600" b="1" dirty="0">
              <a:latin typeface="Gill Sans MT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07328" y="3327400"/>
            <a:ext cx="3870065" cy="711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404983" y="3327402"/>
            <a:ext cx="4039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</a:rPr>
              <a:t>CCGA</a:t>
            </a: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(0,2)</a:t>
            </a:r>
            <a:r>
              <a:rPr lang="en-US" sz="2400" b="1" dirty="0">
                <a:solidFill>
                  <a:srgbClr val="FFC000"/>
                </a:solidFill>
              </a:rPr>
              <a:t>CGG</a:t>
            </a: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(4,3)</a:t>
            </a:r>
            <a:r>
              <a:rPr lang="en-US" sz="2400" b="1" dirty="0">
                <a:solidFill>
                  <a:srgbClr val="FFC000"/>
                </a:solidFill>
              </a:rPr>
              <a:t>AGTT</a:t>
            </a:r>
            <a:r>
              <a:rPr lang="el-GR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(</a:t>
            </a: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12,4)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5892801" y="3530601"/>
            <a:ext cx="1625600" cy="406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3" name="Rectangle 22"/>
          <p:cNvSpPr/>
          <p:nvPr/>
        </p:nvSpPr>
        <p:spPr>
          <a:xfrm>
            <a:off x="7909730" y="3327401"/>
            <a:ext cx="3444071" cy="7315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7908265" y="3327402"/>
            <a:ext cx="3593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4"/>
                </a:solidFill>
              </a:rPr>
              <a:t>CCGA   CGG    AGTT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12800" y="4169664"/>
            <a:ext cx="1988558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b="1" dirty="0"/>
              <a:t>Compressed input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431921" y="4169664"/>
            <a:ext cx="2399375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b="1" dirty="0"/>
              <a:t>Uncompressed output</a:t>
            </a:r>
          </a:p>
        </p:txBody>
      </p:sp>
      <p:grpSp>
        <p:nvGrpSpPr>
          <p:cNvPr id="4" name="Group 32"/>
          <p:cNvGrpSpPr/>
          <p:nvPr/>
        </p:nvGrpSpPr>
        <p:grpSpPr>
          <a:xfrm>
            <a:off x="1016001" y="1412558"/>
            <a:ext cx="4658904" cy="2145677"/>
            <a:chOff x="838200" y="1135618"/>
            <a:chExt cx="3494178" cy="1609258"/>
          </a:xfrm>
        </p:grpSpPr>
        <p:sp>
          <p:nvSpPr>
            <p:cNvPr id="20" name="TextBox 19"/>
            <p:cNvSpPr txBox="1"/>
            <p:nvPr/>
          </p:nvSpPr>
          <p:spPr>
            <a:xfrm>
              <a:off x="838200" y="1135618"/>
              <a:ext cx="3494178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2) Write literals (parallel prefix sum)</a:t>
              </a:r>
            </a:p>
          </p:txBody>
        </p:sp>
        <p:cxnSp>
          <p:nvCxnSpPr>
            <p:cNvPr id="31" name="Elbow Connector 30"/>
            <p:cNvCxnSpPr>
              <a:endCxn id="6" idx="1"/>
            </p:cNvCxnSpPr>
            <p:nvPr/>
          </p:nvCxnSpPr>
          <p:spPr>
            <a:xfrm rot="16200000" flipH="1">
              <a:off x="602304" y="2217244"/>
              <a:ext cx="902864" cy="152400"/>
            </a:xfrm>
            <a:prstGeom prst="bentConnector2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Straight Arrow Connector 43"/>
          <p:cNvCxnSpPr/>
          <p:nvPr/>
        </p:nvCxnSpPr>
        <p:spPr>
          <a:xfrm>
            <a:off x="1422400" y="2006600"/>
            <a:ext cx="0" cy="8534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1727200" y="2006600"/>
            <a:ext cx="0" cy="8534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2032000" y="2006600"/>
            <a:ext cx="0" cy="8534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2336800" y="2006600"/>
            <a:ext cx="0" cy="8534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2641600" y="2006600"/>
            <a:ext cx="0" cy="8534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2946400" y="2006600"/>
            <a:ext cx="0" cy="8534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3251200" y="2006600"/>
            <a:ext cx="0" cy="8534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06400" y="3530601"/>
            <a:ext cx="816570" cy="3590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33" b="1" dirty="0"/>
              <a:t>Tokens</a:t>
            </a:r>
          </a:p>
        </p:txBody>
      </p:sp>
      <p:sp>
        <p:nvSpPr>
          <p:cNvPr id="39" name="Slide Number Placeholder 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1AD9-45D1-4636-B3FD-D1C20DE8E6F3}" type="slidenum">
              <a:rPr lang="en-US" sz="1700" smtClean="0">
                <a:latin typeface="Gill Sans MT" pitchFamily="34" charset="0"/>
              </a:rPr>
              <a:pPr/>
              <a:t>30</a:t>
            </a:fld>
            <a:endParaRPr lang="en-US" sz="1700" dirty="0"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1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1219200" y="1905000"/>
            <a:ext cx="2267712" cy="101600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91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GPU LZ77 Decompression</a:t>
            </a:r>
            <a:endParaRPr lang="en-US" sz="4600" b="1" dirty="0">
              <a:latin typeface="Gill Sans MT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07328" y="3327400"/>
            <a:ext cx="3870065" cy="711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404983" y="3327402"/>
            <a:ext cx="4039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</a:rPr>
              <a:t>CCGA</a:t>
            </a: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(0,2)</a:t>
            </a:r>
            <a:r>
              <a:rPr lang="en-US" sz="2400" b="1" dirty="0">
                <a:solidFill>
                  <a:srgbClr val="FFC000"/>
                </a:solidFill>
              </a:rPr>
              <a:t>CGG</a:t>
            </a: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(4,3)</a:t>
            </a:r>
            <a:r>
              <a:rPr lang="en-US" sz="2400" b="1" dirty="0">
                <a:solidFill>
                  <a:srgbClr val="FFC000"/>
                </a:solidFill>
              </a:rPr>
              <a:t>AGTT</a:t>
            </a:r>
            <a:r>
              <a:rPr lang="el-GR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(</a:t>
            </a: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12,4)</a:t>
            </a:r>
          </a:p>
        </p:txBody>
      </p:sp>
      <p:grpSp>
        <p:nvGrpSpPr>
          <p:cNvPr id="3" name="Group 27"/>
          <p:cNvGrpSpPr/>
          <p:nvPr/>
        </p:nvGrpSpPr>
        <p:grpSpPr>
          <a:xfrm>
            <a:off x="4876801" y="2717801"/>
            <a:ext cx="6540136" cy="1341120"/>
            <a:chOff x="3657600" y="2038350"/>
            <a:chExt cx="4905102" cy="1005840"/>
          </a:xfrm>
        </p:grpSpPr>
        <p:sp>
          <p:nvSpPr>
            <p:cNvPr id="21" name="TextBox 20"/>
            <p:cNvSpPr txBox="1"/>
            <p:nvPr/>
          </p:nvSpPr>
          <p:spPr>
            <a:xfrm>
              <a:off x="3657600" y="2038350"/>
              <a:ext cx="3252525" cy="6232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3.2) Write uncompressed output:</a:t>
              </a:r>
            </a:p>
            <a:p>
              <a:endParaRPr lang="en-US" sz="2400" dirty="0"/>
            </a:p>
          </p:txBody>
        </p:sp>
        <p:sp>
          <p:nvSpPr>
            <p:cNvPr id="22" name="Right Arrow 21"/>
            <p:cNvSpPr/>
            <p:nvPr/>
          </p:nvSpPr>
          <p:spPr>
            <a:xfrm>
              <a:off x="4419600" y="2647950"/>
              <a:ext cx="1219200" cy="3048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932297" y="2495550"/>
              <a:ext cx="2583053" cy="5486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867400" y="2495551"/>
              <a:ext cx="269530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CCGACCCGGCCCAGTTCCGA</a:t>
              </a: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812800" y="4749800"/>
            <a:ext cx="1988558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b="1" dirty="0"/>
              <a:t>Compressed input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431921" y="4749800"/>
            <a:ext cx="2399375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b="1" dirty="0"/>
              <a:t>Uncompressed output</a:t>
            </a:r>
          </a:p>
        </p:txBody>
      </p:sp>
      <p:cxnSp>
        <p:nvCxnSpPr>
          <p:cNvPr id="31" name="Elbow Connector 30"/>
          <p:cNvCxnSpPr>
            <a:endCxn id="6" idx="1"/>
          </p:cNvCxnSpPr>
          <p:nvPr/>
        </p:nvCxnSpPr>
        <p:spPr>
          <a:xfrm rot="16200000" flipH="1">
            <a:off x="701473" y="2854728"/>
            <a:ext cx="1203819" cy="203200"/>
          </a:xfrm>
          <a:prstGeom prst="bentConnector2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34"/>
          <p:cNvGrpSpPr/>
          <p:nvPr/>
        </p:nvGrpSpPr>
        <p:grpSpPr>
          <a:xfrm>
            <a:off x="333375" y="3610016"/>
            <a:ext cx="11176000" cy="2957125"/>
            <a:chOff x="228600" y="2700368"/>
            <a:chExt cx="8382000" cy="2217844"/>
          </a:xfrm>
        </p:grpSpPr>
        <p:grpSp>
          <p:nvGrpSpPr>
            <p:cNvPr id="8" name="Group 36"/>
            <p:cNvGrpSpPr/>
            <p:nvPr/>
          </p:nvGrpSpPr>
          <p:grpSpPr>
            <a:xfrm>
              <a:off x="228600" y="2700368"/>
              <a:ext cx="8382000" cy="2217844"/>
              <a:chOff x="228600" y="2700368"/>
              <a:chExt cx="8382000" cy="2217844"/>
            </a:xfrm>
          </p:grpSpPr>
          <p:sp>
            <p:nvSpPr>
              <p:cNvPr id="34" name="Freeform 33"/>
              <p:cNvSpPr/>
              <p:nvPr/>
            </p:nvSpPr>
            <p:spPr>
              <a:xfrm>
                <a:off x="1731170" y="2700368"/>
                <a:ext cx="1015928" cy="376910"/>
              </a:xfrm>
              <a:custGeom>
                <a:avLst/>
                <a:gdLst>
                  <a:gd name="connsiteX0" fmla="*/ 598636 w 598636"/>
                  <a:gd name="connsiteY0" fmla="*/ 21123 h 330308"/>
                  <a:gd name="connsiteX1" fmla="*/ 592057 w 598636"/>
                  <a:gd name="connsiteY1" fmla="*/ 205318 h 330308"/>
                  <a:gd name="connsiteX2" fmla="*/ 585479 w 598636"/>
                  <a:gd name="connsiteY2" fmla="*/ 225054 h 330308"/>
                  <a:gd name="connsiteX3" fmla="*/ 578900 w 598636"/>
                  <a:gd name="connsiteY3" fmla="*/ 251367 h 330308"/>
                  <a:gd name="connsiteX4" fmla="*/ 546008 w 598636"/>
                  <a:gd name="connsiteY4" fmla="*/ 284259 h 330308"/>
                  <a:gd name="connsiteX5" fmla="*/ 506538 w 598636"/>
                  <a:gd name="connsiteY5" fmla="*/ 297416 h 330308"/>
                  <a:gd name="connsiteX6" fmla="*/ 486803 w 598636"/>
                  <a:gd name="connsiteY6" fmla="*/ 310573 h 330308"/>
                  <a:gd name="connsiteX7" fmla="*/ 467067 w 598636"/>
                  <a:gd name="connsiteY7" fmla="*/ 317151 h 330308"/>
                  <a:gd name="connsiteX8" fmla="*/ 368391 w 598636"/>
                  <a:gd name="connsiteY8" fmla="*/ 330308 h 330308"/>
                  <a:gd name="connsiteX9" fmla="*/ 269715 w 598636"/>
                  <a:gd name="connsiteY9" fmla="*/ 323730 h 330308"/>
                  <a:gd name="connsiteX10" fmla="*/ 230244 w 598636"/>
                  <a:gd name="connsiteY10" fmla="*/ 310573 h 330308"/>
                  <a:gd name="connsiteX11" fmla="*/ 197352 w 598636"/>
                  <a:gd name="connsiteY11" fmla="*/ 271103 h 330308"/>
                  <a:gd name="connsiteX12" fmla="*/ 177617 w 598636"/>
                  <a:gd name="connsiteY12" fmla="*/ 257946 h 330308"/>
                  <a:gd name="connsiteX13" fmla="*/ 157882 w 598636"/>
                  <a:gd name="connsiteY13" fmla="*/ 238210 h 330308"/>
                  <a:gd name="connsiteX14" fmla="*/ 138146 w 598636"/>
                  <a:gd name="connsiteY14" fmla="*/ 225054 h 330308"/>
                  <a:gd name="connsiteX15" fmla="*/ 92097 w 598636"/>
                  <a:gd name="connsiteY15" fmla="*/ 165848 h 330308"/>
                  <a:gd name="connsiteX16" fmla="*/ 72362 w 598636"/>
                  <a:gd name="connsiteY16" fmla="*/ 146113 h 330308"/>
                  <a:gd name="connsiteX17" fmla="*/ 65784 w 598636"/>
                  <a:gd name="connsiteY17" fmla="*/ 126377 h 330308"/>
                  <a:gd name="connsiteX18" fmla="*/ 46049 w 598636"/>
                  <a:gd name="connsiteY18" fmla="*/ 86907 h 330308"/>
                  <a:gd name="connsiteX19" fmla="*/ 39470 w 598636"/>
                  <a:gd name="connsiteY19" fmla="*/ 27701 h 330308"/>
                  <a:gd name="connsiteX20" fmla="*/ 32892 w 598636"/>
                  <a:gd name="connsiteY20" fmla="*/ 7966 h 330308"/>
                  <a:gd name="connsiteX21" fmla="*/ 0 w 598636"/>
                  <a:gd name="connsiteY21" fmla="*/ 1387 h 330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8636" h="330308">
                    <a:moveTo>
                      <a:pt x="598636" y="21123"/>
                    </a:moveTo>
                    <a:cubicBezTo>
                      <a:pt x="596443" y="82521"/>
                      <a:pt x="596013" y="144008"/>
                      <a:pt x="592057" y="205318"/>
                    </a:cubicBezTo>
                    <a:cubicBezTo>
                      <a:pt x="591611" y="212238"/>
                      <a:pt x="587384" y="218386"/>
                      <a:pt x="585479" y="225054"/>
                    </a:cubicBezTo>
                    <a:cubicBezTo>
                      <a:pt x="582995" y="233747"/>
                      <a:pt x="582461" y="243057"/>
                      <a:pt x="578900" y="251367"/>
                    </a:cubicBezTo>
                    <a:cubicBezTo>
                      <a:pt x="572191" y="267021"/>
                      <a:pt x="561490" y="277378"/>
                      <a:pt x="546008" y="284259"/>
                    </a:cubicBezTo>
                    <a:cubicBezTo>
                      <a:pt x="533335" y="289891"/>
                      <a:pt x="506538" y="297416"/>
                      <a:pt x="506538" y="297416"/>
                    </a:cubicBezTo>
                    <a:cubicBezTo>
                      <a:pt x="499960" y="301802"/>
                      <a:pt x="493875" y="307037"/>
                      <a:pt x="486803" y="310573"/>
                    </a:cubicBezTo>
                    <a:cubicBezTo>
                      <a:pt x="480601" y="313674"/>
                      <a:pt x="473735" y="315246"/>
                      <a:pt x="467067" y="317151"/>
                    </a:cubicBezTo>
                    <a:cubicBezTo>
                      <a:pt x="426382" y="328775"/>
                      <a:pt x="425313" y="325134"/>
                      <a:pt x="368391" y="330308"/>
                    </a:cubicBezTo>
                    <a:cubicBezTo>
                      <a:pt x="335499" y="328115"/>
                      <a:pt x="302349" y="328392"/>
                      <a:pt x="269715" y="323730"/>
                    </a:cubicBezTo>
                    <a:cubicBezTo>
                      <a:pt x="255986" y="321769"/>
                      <a:pt x="230244" y="310573"/>
                      <a:pt x="230244" y="310573"/>
                    </a:cubicBezTo>
                    <a:cubicBezTo>
                      <a:pt x="217307" y="291168"/>
                      <a:pt x="216346" y="286932"/>
                      <a:pt x="197352" y="271103"/>
                    </a:cubicBezTo>
                    <a:cubicBezTo>
                      <a:pt x="191278" y="266042"/>
                      <a:pt x="183691" y="263008"/>
                      <a:pt x="177617" y="257946"/>
                    </a:cubicBezTo>
                    <a:cubicBezTo>
                      <a:pt x="170470" y="251990"/>
                      <a:pt x="165029" y="244166"/>
                      <a:pt x="157882" y="238210"/>
                    </a:cubicBezTo>
                    <a:cubicBezTo>
                      <a:pt x="151808" y="233149"/>
                      <a:pt x="144220" y="230115"/>
                      <a:pt x="138146" y="225054"/>
                    </a:cubicBezTo>
                    <a:cubicBezTo>
                      <a:pt x="82609" y="178774"/>
                      <a:pt x="165420" y="239171"/>
                      <a:pt x="92097" y="165848"/>
                    </a:cubicBezTo>
                    <a:lnTo>
                      <a:pt x="72362" y="146113"/>
                    </a:lnTo>
                    <a:cubicBezTo>
                      <a:pt x="70169" y="139534"/>
                      <a:pt x="68885" y="132579"/>
                      <a:pt x="65784" y="126377"/>
                    </a:cubicBezTo>
                    <a:cubicBezTo>
                      <a:pt x="40278" y="75364"/>
                      <a:pt x="62584" y="136515"/>
                      <a:pt x="46049" y="86907"/>
                    </a:cubicBezTo>
                    <a:cubicBezTo>
                      <a:pt x="43856" y="67172"/>
                      <a:pt x="42734" y="47288"/>
                      <a:pt x="39470" y="27701"/>
                    </a:cubicBezTo>
                    <a:cubicBezTo>
                      <a:pt x="38330" y="20861"/>
                      <a:pt x="37795" y="12869"/>
                      <a:pt x="32892" y="7966"/>
                    </a:cubicBezTo>
                    <a:cubicBezTo>
                      <a:pt x="24926" y="0"/>
                      <a:pt x="10016" y="1387"/>
                      <a:pt x="0" y="1387"/>
                    </a:cubicBezTo>
                  </a:path>
                </a:pathLst>
              </a:custGeom>
              <a:ln w="41275">
                <a:solidFill>
                  <a:srgbClr val="FF0000"/>
                </a:solidFill>
                <a:prstDash val="sysDot"/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228600" y="4171950"/>
                <a:ext cx="8382000" cy="7462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933" b="1" dirty="0"/>
                  <a:t>Problem</a:t>
                </a:r>
                <a:r>
                  <a:rPr lang="en-US" sz="2933" dirty="0"/>
                  <a:t>: Back-references processed in parallel might be dependent! </a:t>
                </a:r>
                <a:r>
                  <a:rPr lang="en-US" sz="2933" dirty="0">
                    <a:sym typeface="Wingdings" pitchFamily="2" charset="2"/>
                  </a:rPr>
                  <a:t></a:t>
                </a:r>
                <a:endParaRPr lang="en-US" sz="2933" dirty="0"/>
              </a:p>
              <a:p>
                <a:r>
                  <a:rPr lang="en-US" sz="2933" dirty="0"/>
                  <a:t>	   Use voting function </a:t>
                </a:r>
                <a:r>
                  <a:rPr lang="en-US" sz="2933" i="1" dirty="0"/>
                  <a:t>__ballot</a:t>
                </a:r>
                <a:r>
                  <a:rPr lang="en-US" sz="2933" dirty="0"/>
                  <a:t> to detect dependencies</a:t>
                </a:r>
              </a:p>
            </p:txBody>
          </p:sp>
        </p:grpSp>
        <p:grpSp>
          <p:nvGrpSpPr>
            <p:cNvPr id="9" name="Group 29"/>
            <p:cNvGrpSpPr/>
            <p:nvPr/>
          </p:nvGrpSpPr>
          <p:grpSpPr>
            <a:xfrm>
              <a:off x="1219200" y="3181349"/>
              <a:ext cx="3811083" cy="422450"/>
              <a:chOff x="1066799" y="3181349"/>
              <a:chExt cx="3811083" cy="422450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1296373" y="3257550"/>
                <a:ext cx="3581509" cy="34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3.1 ) Compute uncompressed output</a:t>
                </a:r>
              </a:p>
            </p:txBody>
          </p:sp>
          <p:cxnSp>
            <p:nvCxnSpPr>
              <p:cNvPr id="29" name="Shape 28"/>
              <p:cNvCxnSpPr>
                <a:endCxn id="25" idx="1"/>
              </p:cNvCxnSpPr>
              <p:nvPr/>
            </p:nvCxnSpPr>
            <p:spPr>
              <a:xfrm rot="16200000" flipH="1">
                <a:off x="1056923" y="3191225"/>
                <a:ext cx="249325" cy="229573"/>
              </a:xfrm>
              <a:prstGeom prst="bentConnector2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44" name="Straight Arrow Connector 43"/>
          <p:cNvCxnSpPr/>
          <p:nvPr/>
        </p:nvCxnSpPr>
        <p:spPr>
          <a:xfrm>
            <a:off x="1422400" y="2006600"/>
            <a:ext cx="0" cy="8534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1727200" y="2006600"/>
            <a:ext cx="0" cy="8534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2032000" y="2006600"/>
            <a:ext cx="0" cy="8534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2336800" y="2006600"/>
            <a:ext cx="0" cy="8534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2641600" y="2006600"/>
            <a:ext cx="0" cy="8534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2946400" y="2006600"/>
            <a:ext cx="0" cy="8534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3251200" y="2006600"/>
            <a:ext cx="0" cy="8534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06400" y="3530601"/>
            <a:ext cx="816570" cy="3590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33" b="1" dirty="0"/>
              <a:t>Tokens</a:t>
            </a:r>
          </a:p>
        </p:txBody>
      </p:sp>
      <p:sp>
        <p:nvSpPr>
          <p:cNvPr id="39" name="Slide Number Placeholder 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1AD9-45D1-4636-B3FD-D1C20DE8E6F3}" type="slidenum">
              <a:rPr lang="en-US" sz="1700" smtClean="0">
                <a:latin typeface="Gill Sans MT" pitchFamily="34" charset="0"/>
              </a:rPr>
              <a:pPr/>
              <a:t>31</a:t>
            </a:fld>
            <a:endParaRPr lang="en-US" sz="1700" dirty="0">
              <a:latin typeface="Gill Sans MT" pitchFamily="34" charset="0"/>
            </a:endParaRPr>
          </a:p>
        </p:txBody>
      </p:sp>
      <p:sp>
        <p:nvSpPr>
          <p:cNvPr id="40" name="Freeform 39"/>
          <p:cNvSpPr/>
          <p:nvPr/>
        </p:nvSpPr>
        <p:spPr>
          <a:xfrm>
            <a:off x="2536371" y="3678537"/>
            <a:ext cx="2220686" cy="461665"/>
          </a:xfrm>
          <a:custGeom>
            <a:avLst/>
            <a:gdLst>
              <a:gd name="connsiteX0" fmla="*/ 598636 w 598636"/>
              <a:gd name="connsiteY0" fmla="*/ 21123 h 330308"/>
              <a:gd name="connsiteX1" fmla="*/ 592057 w 598636"/>
              <a:gd name="connsiteY1" fmla="*/ 205318 h 330308"/>
              <a:gd name="connsiteX2" fmla="*/ 585479 w 598636"/>
              <a:gd name="connsiteY2" fmla="*/ 225054 h 330308"/>
              <a:gd name="connsiteX3" fmla="*/ 578900 w 598636"/>
              <a:gd name="connsiteY3" fmla="*/ 251367 h 330308"/>
              <a:gd name="connsiteX4" fmla="*/ 546008 w 598636"/>
              <a:gd name="connsiteY4" fmla="*/ 284259 h 330308"/>
              <a:gd name="connsiteX5" fmla="*/ 506538 w 598636"/>
              <a:gd name="connsiteY5" fmla="*/ 297416 h 330308"/>
              <a:gd name="connsiteX6" fmla="*/ 486803 w 598636"/>
              <a:gd name="connsiteY6" fmla="*/ 310573 h 330308"/>
              <a:gd name="connsiteX7" fmla="*/ 467067 w 598636"/>
              <a:gd name="connsiteY7" fmla="*/ 317151 h 330308"/>
              <a:gd name="connsiteX8" fmla="*/ 368391 w 598636"/>
              <a:gd name="connsiteY8" fmla="*/ 330308 h 330308"/>
              <a:gd name="connsiteX9" fmla="*/ 269715 w 598636"/>
              <a:gd name="connsiteY9" fmla="*/ 323730 h 330308"/>
              <a:gd name="connsiteX10" fmla="*/ 230244 w 598636"/>
              <a:gd name="connsiteY10" fmla="*/ 310573 h 330308"/>
              <a:gd name="connsiteX11" fmla="*/ 197352 w 598636"/>
              <a:gd name="connsiteY11" fmla="*/ 271103 h 330308"/>
              <a:gd name="connsiteX12" fmla="*/ 177617 w 598636"/>
              <a:gd name="connsiteY12" fmla="*/ 257946 h 330308"/>
              <a:gd name="connsiteX13" fmla="*/ 157882 w 598636"/>
              <a:gd name="connsiteY13" fmla="*/ 238210 h 330308"/>
              <a:gd name="connsiteX14" fmla="*/ 138146 w 598636"/>
              <a:gd name="connsiteY14" fmla="*/ 225054 h 330308"/>
              <a:gd name="connsiteX15" fmla="*/ 92097 w 598636"/>
              <a:gd name="connsiteY15" fmla="*/ 165848 h 330308"/>
              <a:gd name="connsiteX16" fmla="*/ 72362 w 598636"/>
              <a:gd name="connsiteY16" fmla="*/ 146113 h 330308"/>
              <a:gd name="connsiteX17" fmla="*/ 65784 w 598636"/>
              <a:gd name="connsiteY17" fmla="*/ 126377 h 330308"/>
              <a:gd name="connsiteX18" fmla="*/ 46049 w 598636"/>
              <a:gd name="connsiteY18" fmla="*/ 86907 h 330308"/>
              <a:gd name="connsiteX19" fmla="*/ 39470 w 598636"/>
              <a:gd name="connsiteY19" fmla="*/ 27701 h 330308"/>
              <a:gd name="connsiteX20" fmla="*/ 32892 w 598636"/>
              <a:gd name="connsiteY20" fmla="*/ 7966 h 330308"/>
              <a:gd name="connsiteX21" fmla="*/ 0 w 598636"/>
              <a:gd name="connsiteY21" fmla="*/ 1387 h 330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98636" h="330308">
                <a:moveTo>
                  <a:pt x="598636" y="21123"/>
                </a:moveTo>
                <a:cubicBezTo>
                  <a:pt x="596443" y="82521"/>
                  <a:pt x="596013" y="144008"/>
                  <a:pt x="592057" y="205318"/>
                </a:cubicBezTo>
                <a:cubicBezTo>
                  <a:pt x="591611" y="212238"/>
                  <a:pt x="587384" y="218386"/>
                  <a:pt x="585479" y="225054"/>
                </a:cubicBezTo>
                <a:cubicBezTo>
                  <a:pt x="582995" y="233747"/>
                  <a:pt x="582461" y="243057"/>
                  <a:pt x="578900" y="251367"/>
                </a:cubicBezTo>
                <a:cubicBezTo>
                  <a:pt x="572191" y="267021"/>
                  <a:pt x="561490" y="277378"/>
                  <a:pt x="546008" y="284259"/>
                </a:cubicBezTo>
                <a:cubicBezTo>
                  <a:pt x="533335" y="289891"/>
                  <a:pt x="506538" y="297416"/>
                  <a:pt x="506538" y="297416"/>
                </a:cubicBezTo>
                <a:cubicBezTo>
                  <a:pt x="499960" y="301802"/>
                  <a:pt x="493875" y="307037"/>
                  <a:pt x="486803" y="310573"/>
                </a:cubicBezTo>
                <a:cubicBezTo>
                  <a:pt x="480601" y="313674"/>
                  <a:pt x="473735" y="315246"/>
                  <a:pt x="467067" y="317151"/>
                </a:cubicBezTo>
                <a:cubicBezTo>
                  <a:pt x="426382" y="328775"/>
                  <a:pt x="425313" y="325134"/>
                  <a:pt x="368391" y="330308"/>
                </a:cubicBezTo>
                <a:cubicBezTo>
                  <a:pt x="335499" y="328115"/>
                  <a:pt x="302349" y="328392"/>
                  <a:pt x="269715" y="323730"/>
                </a:cubicBezTo>
                <a:cubicBezTo>
                  <a:pt x="255986" y="321769"/>
                  <a:pt x="230244" y="310573"/>
                  <a:pt x="230244" y="310573"/>
                </a:cubicBezTo>
                <a:cubicBezTo>
                  <a:pt x="217307" y="291168"/>
                  <a:pt x="216346" y="286932"/>
                  <a:pt x="197352" y="271103"/>
                </a:cubicBezTo>
                <a:cubicBezTo>
                  <a:pt x="191278" y="266042"/>
                  <a:pt x="183691" y="263008"/>
                  <a:pt x="177617" y="257946"/>
                </a:cubicBezTo>
                <a:cubicBezTo>
                  <a:pt x="170470" y="251990"/>
                  <a:pt x="165029" y="244166"/>
                  <a:pt x="157882" y="238210"/>
                </a:cubicBezTo>
                <a:cubicBezTo>
                  <a:pt x="151808" y="233149"/>
                  <a:pt x="144220" y="230115"/>
                  <a:pt x="138146" y="225054"/>
                </a:cubicBezTo>
                <a:cubicBezTo>
                  <a:pt x="82609" y="178774"/>
                  <a:pt x="165420" y="239171"/>
                  <a:pt x="92097" y="165848"/>
                </a:cubicBezTo>
                <a:lnTo>
                  <a:pt x="72362" y="146113"/>
                </a:lnTo>
                <a:cubicBezTo>
                  <a:pt x="70169" y="139534"/>
                  <a:pt x="68885" y="132579"/>
                  <a:pt x="65784" y="126377"/>
                </a:cubicBezTo>
                <a:cubicBezTo>
                  <a:pt x="40278" y="75364"/>
                  <a:pt x="62584" y="136515"/>
                  <a:pt x="46049" y="86907"/>
                </a:cubicBezTo>
                <a:cubicBezTo>
                  <a:pt x="43856" y="67172"/>
                  <a:pt x="42734" y="47288"/>
                  <a:pt x="39470" y="27701"/>
                </a:cubicBezTo>
                <a:cubicBezTo>
                  <a:pt x="38330" y="20861"/>
                  <a:pt x="37795" y="12869"/>
                  <a:pt x="32892" y="7966"/>
                </a:cubicBezTo>
                <a:cubicBezTo>
                  <a:pt x="24926" y="0"/>
                  <a:pt x="10016" y="1387"/>
                  <a:pt x="0" y="1387"/>
                </a:cubicBezTo>
              </a:path>
            </a:pathLst>
          </a:custGeom>
          <a:ln w="41275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9781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27000"/>
            <a:ext cx="11399520" cy="1143000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How to Handle Thread Dependencies?</a:t>
            </a:r>
            <a:endParaRPr lang="en-US" sz="4600" b="1" dirty="0">
              <a:latin typeface="Gill Sans MT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1AD9-45D1-4636-B3FD-D1C20DE8E6F3}" type="slidenum">
              <a:rPr lang="en-US" sz="1800" smtClean="0">
                <a:latin typeface="Gill Sans MT" panose="020B0502020104020203" pitchFamily="34" charset="0"/>
              </a:rPr>
              <a:pPr/>
              <a:t>32</a:t>
            </a:fld>
            <a:endParaRPr lang="en-US" sz="1800" dirty="0">
              <a:latin typeface="Gill Sans MT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555019" y="1430499"/>
            <a:ext cx="69091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buAutoNum type="arabicParenR"/>
            </a:pPr>
            <a:r>
              <a:rPr lang="en-US" sz="2800" dirty="0">
                <a:latin typeface="Gill Sans MT" panose="020B0502020104020203" pitchFamily="34" charset="0"/>
              </a:rPr>
              <a:t>Write literals (parallel)</a:t>
            </a:r>
          </a:p>
          <a:p>
            <a:pPr marL="457189" indent="-457189">
              <a:buAutoNum type="arabicParenR"/>
            </a:pPr>
            <a:r>
              <a:rPr lang="en-US" sz="2800" dirty="0">
                <a:latin typeface="Gill Sans MT" panose="020B0502020104020203" pitchFamily="34" charset="0"/>
              </a:rPr>
              <a:t>While(!all </a:t>
            </a:r>
            <a:r>
              <a:rPr lang="en-US" sz="2800" dirty="0" err="1">
                <a:latin typeface="Gill Sans MT" panose="020B0502020104020203" pitchFamily="34" charset="0"/>
              </a:rPr>
              <a:t>backreferences</a:t>
            </a:r>
            <a:r>
              <a:rPr lang="en-US" sz="2800" dirty="0">
                <a:latin typeface="Gill Sans MT" panose="020B0502020104020203" pitchFamily="34" charset="0"/>
              </a:rPr>
              <a:t> written)</a:t>
            </a:r>
          </a:p>
          <a:p>
            <a:pPr marL="914389" lvl="1" indent="-457189">
              <a:buAutoNum type="alphaLcParenR"/>
            </a:pPr>
            <a:r>
              <a:rPr lang="en-US" sz="2400" dirty="0">
                <a:latin typeface="Gill Sans MT" panose="020B0502020104020203" pitchFamily="34" charset="0"/>
              </a:rPr>
              <a:t>Check dependencies satisfied (parallel)</a:t>
            </a:r>
          </a:p>
          <a:p>
            <a:pPr marL="914389" lvl="1" indent="-457189">
              <a:buAutoNum type="alphaLcParenR"/>
            </a:pPr>
            <a:r>
              <a:rPr lang="en-US" sz="2400" dirty="0">
                <a:latin typeface="Gill Sans MT" panose="020B0502020104020203" pitchFamily="34" charset="0"/>
              </a:rPr>
              <a:t>Copy back-references w/o pending dependencies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9063" y="1784760"/>
            <a:ext cx="929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Gill Sans MT" panose="020B0502020104020203" pitchFamily="34" charset="0"/>
              </a:rPr>
              <a:t>Tokens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63687" y="3540877"/>
            <a:ext cx="3048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Gill Sans MT" panose="020B0502020104020203" pitchFamily="34" charset="0"/>
              </a:rPr>
              <a:t>DE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349829" y="1709959"/>
            <a:ext cx="3017520" cy="4926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latin typeface="Gill Sans MT" panose="020B05020201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264763" y="761807"/>
            <a:ext cx="2364750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(5) Parallelism model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63016" y="2600761"/>
            <a:ext cx="41312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Gill Sans MT" panose="020B0502020104020203" pitchFamily="34" charset="0"/>
              </a:rPr>
              <a:t>Second loop: </a:t>
            </a:r>
            <a:r>
              <a:rPr lang="en-US" sz="2000" dirty="0">
                <a:latin typeface="Gill Sans MT" panose="020B0502020104020203" pitchFamily="34" charset="0"/>
              </a:rPr>
              <a:t>Dependencies satisfied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25820" y="6160279"/>
            <a:ext cx="6797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…CCGACGTTCCGT…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7600" y="6252613"/>
            <a:ext cx="3174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Gill Sans MT" panose="020B0502020104020203" pitchFamily="34" charset="0"/>
              </a:rPr>
              <a:t>Uncompressed input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63016" y="1679427"/>
            <a:ext cx="31245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Gill Sans MT" panose="020B0502020104020203" pitchFamily="34" charset="0"/>
              </a:rPr>
              <a:t>CCGA</a:t>
            </a:r>
            <a:r>
              <a:rPr lang="en-US" sz="3200" dirty="0">
                <a:solidFill>
                  <a:schemeClr val="accent2"/>
                </a:solidFill>
                <a:latin typeface="Gill Sans MT" panose="020B0502020104020203" pitchFamily="34" charset="0"/>
              </a:rPr>
              <a:t>(0,3)</a:t>
            </a:r>
            <a:r>
              <a:rPr lang="en-US" sz="3200" dirty="0">
                <a:solidFill>
                  <a:schemeClr val="accent1"/>
                </a:solidFill>
                <a:latin typeface="Gill Sans MT" panose="020B0502020104020203" pitchFamily="34" charset="0"/>
              </a:rPr>
              <a:t>T</a:t>
            </a:r>
            <a:r>
              <a:rPr lang="en-US" sz="3200" dirty="0">
                <a:solidFill>
                  <a:schemeClr val="accent2"/>
                </a:solidFill>
                <a:latin typeface="Gill Sans MT" panose="020B0502020104020203" pitchFamily="34" charset="0"/>
              </a:rPr>
              <a:t>(4,4)</a:t>
            </a:r>
          </a:p>
        </p:txBody>
      </p:sp>
      <p:cxnSp>
        <p:nvCxnSpPr>
          <p:cNvPr id="10" name="Curved Connector 9"/>
          <p:cNvCxnSpPr>
            <a:stCxn id="8" idx="3"/>
            <a:endCxn id="8" idx="2"/>
          </p:cNvCxnSpPr>
          <p:nvPr/>
        </p:nvCxnSpPr>
        <p:spPr>
          <a:xfrm flipH="1">
            <a:off x="2925303" y="1971815"/>
            <a:ext cx="1562286" cy="292387"/>
          </a:xfrm>
          <a:prstGeom prst="curvedConnector4">
            <a:avLst>
              <a:gd name="adj1" fmla="val -14632"/>
              <a:gd name="adj2" fmla="val 178184"/>
            </a:avLst>
          </a:prstGeom>
          <a:ln w="19050">
            <a:solidFill>
              <a:srgbClr val="FF0000"/>
            </a:solidFill>
            <a:prstDash val="sysDash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urved Connector 14"/>
          <p:cNvCxnSpPr>
            <a:stCxn id="8" idx="2"/>
          </p:cNvCxnSpPr>
          <p:nvPr/>
        </p:nvCxnSpPr>
        <p:spPr>
          <a:xfrm rot="5400000" flipH="1">
            <a:off x="2200259" y="1539159"/>
            <a:ext cx="156129" cy="1293958"/>
          </a:xfrm>
          <a:prstGeom prst="curvedConnector4">
            <a:avLst>
              <a:gd name="adj1" fmla="val -146417"/>
              <a:gd name="adj2" fmla="val 102200"/>
            </a:avLst>
          </a:prstGeom>
          <a:ln w="2222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244221" y="1716037"/>
            <a:ext cx="1344742" cy="591253"/>
          </a:xfrm>
          <a:prstGeom prst="rect">
            <a:avLst/>
          </a:prstGeom>
          <a:noFill/>
          <a:ln w="2222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Gill Sans MT" panose="020B05020201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3212" y="1212722"/>
            <a:ext cx="3048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Gill Sans MT" panose="020B0502020104020203" pitchFamily="34" charset="0"/>
              </a:rPr>
              <a:t>MRR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507" y="4167896"/>
            <a:ext cx="929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Gill Sans MT" panose="020B0502020104020203" pitchFamily="34" charset="0"/>
              </a:rPr>
              <a:t>Tokens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315389" y="4157884"/>
            <a:ext cx="3200400" cy="4057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latin typeface="Gill Sans MT" panose="020B0502020104020203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13123" y="4046555"/>
            <a:ext cx="3570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Gill Sans MT" panose="020B0502020104020203" pitchFamily="34" charset="0"/>
              </a:rPr>
              <a:t>CCGA</a:t>
            </a:r>
            <a:r>
              <a:rPr lang="en-US" sz="3200" dirty="0">
                <a:solidFill>
                  <a:schemeClr val="accent2"/>
                </a:solidFill>
                <a:latin typeface="Gill Sans MT" panose="020B0502020104020203" pitchFamily="34" charset="0"/>
              </a:rPr>
              <a:t>(0,3)</a:t>
            </a:r>
            <a:r>
              <a:rPr lang="en-US" sz="3200" dirty="0">
                <a:solidFill>
                  <a:schemeClr val="accent1"/>
                </a:solidFill>
                <a:latin typeface="Gill Sans MT" panose="020B0502020104020203" pitchFamily="34" charset="0"/>
              </a:rPr>
              <a:t>T</a:t>
            </a:r>
            <a:r>
              <a:rPr lang="en-US" sz="3200" dirty="0">
                <a:solidFill>
                  <a:schemeClr val="accent2"/>
                </a:solidFill>
                <a:latin typeface="Gill Sans MT" panose="020B0502020104020203" pitchFamily="34" charset="0"/>
              </a:rPr>
              <a:t>(0,3)</a:t>
            </a:r>
            <a:r>
              <a:rPr lang="en-US" sz="3200" dirty="0">
                <a:solidFill>
                  <a:schemeClr val="accent5"/>
                </a:solidFill>
                <a:latin typeface="Gill Sans MT" panose="020B0502020104020203" pitchFamily="34" charset="0"/>
              </a:rPr>
              <a:t>T</a:t>
            </a:r>
          </a:p>
        </p:txBody>
      </p:sp>
      <p:cxnSp>
        <p:nvCxnSpPr>
          <p:cNvPr id="23" name="Curved Connector 22"/>
          <p:cNvCxnSpPr>
            <a:stCxn id="20" idx="2"/>
          </p:cNvCxnSpPr>
          <p:nvPr/>
        </p:nvCxnSpPr>
        <p:spPr>
          <a:xfrm rot="5400000" flipH="1">
            <a:off x="2107582" y="3740396"/>
            <a:ext cx="83411" cy="1698458"/>
          </a:xfrm>
          <a:prstGeom prst="curvedConnector4">
            <a:avLst>
              <a:gd name="adj1" fmla="val -274065"/>
              <a:gd name="adj2" fmla="val 94207"/>
            </a:avLst>
          </a:prstGeom>
          <a:ln w="254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1234696" y="4067110"/>
            <a:ext cx="1354267" cy="555044"/>
          </a:xfrm>
          <a:prstGeom prst="rect">
            <a:avLst/>
          </a:prstGeom>
          <a:noFill/>
          <a:ln w="2222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Gill Sans MT" panose="020B0502020104020203" pitchFamily="34" charset="0"/>
            </a:endParaRPr>
          </a:p>
        </p:txBody>
      </p:sp>
      <p:sp>
        <p:nvSpPr>
          <p:cNvPr id="63" name="Freeform 62"/>
          <p:cNvSpPr/>
          <p:nvPr/>
        </p:nvSpPr>
        <p:spPr>
          <a:xfrm>
            <a:off x="1621818" y="4563606"/>
            <a:ext cx="2161664" cy="377581"/>
          </a:xfrm>
          <a:custGeom>
            <a:avLst/>
            <a:gdLst>
              <a:gd name="connsiteX0" fmla="*/ 2396390 w 2396390"/>
              <a:gd name="connsiteY0" fmla="*/ 38100 h 238403"/>
              <a:gd name="connsiteX1" fmla="*/ 281840 w 2396390"/>
              <a:gd name="connsiteY1" fmla="*/ 238125 h 238403"/>
              <a:gd name="connsiteX2" fmla="*/ 81815 w 2396390"/>
              <a:gd name="connsiteY2" fmla="*/ 0 h 238403"/>
              <a:gd name="connsiteX0" fmla="*/ 2324155 w 2324155"/>
              <a:gd name="connsiteY0" fmla="*/ 38100 h 281787"/>
              <a:gd name="connsiteX1" fmla="*/ 905992 w 2324155"/>
              <a:gd name="connsiteY1" fmla="*/ 281588 h 281787"/>
              <a:gd name="connsiteX2" fmla="*/ 9580 w 2324155"/>
              <a:gd name="connsiteY2" fmla="*/ 0 h 28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4155" h="281787">
                <a:moveTo>
                  <a:pt x="2324155" y="38100"/>
                </a:moveTo>
                <a:cubicBezTo>
                  <a:pt x="1459761" y="141287"/>
                  <a:pt x="1291754" y="287938"/>
                  <a:pt x="905992" y="281588"/>
                </a:cubicBezTo>
                <a:cubicBezTo>
                  <a:pt x="520230" y="275238"/>
                  <a:pt x="-83289" y="115887"/>
                  <a:pt x="9580" y="0"/>
                </a:cubicBezTo>
              </a:path>
            </a:pathLst>
          </a:custGeom>
          <a:noFill/>
          <a:ln w="254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accent1"/>
              </a:solidFill>
              <a:latin typeface="Gill Sans MT" panose="020B0502020104020203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784339" y="3981845"/>
            <a:ext cx="649479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Gill Sans MT" panose="020B0502020104020203" pitchFamily="34" charset="0"/>
              </a:rPr>
              <a:t>A) Compression</a:t>
            </a:r>
          </a:p>
          <a:p>
            <a:r>
              <a:rPr lang="en-US" sz="2800" dirty="0">
                <a:latin typeface="Gill Sans MT" panose="020B0502020104020203" pitchFamily="34" charset="0"/>
              </a:rPr>
              <a:t>	</a:t>
            </a:r>
            <a:r>
              <a:rPr lang="en-US" sz="2400" dirty="0">
                <a:latin typeface="Gill Sans MT" panose="020B0502020104020203" pitchFamily="34" charset="0"/>
              </a:rPr>
              <a:t>Only search for matches w/o dependencies</a:t>
            </a:r>
          </a:p>
          <a:p>
            <a:r>
              <a:rPr lang="en-US" sz="2800" dirty="0">
                <a:latin typeface="Gill Sans MT" panose="020B0502020104020203" pitchFamily="34" charset="0"/>
              </a:rPr>
              <a:t>B) Decompression</a:t>
            </a:r>
          </a:p>
          <a:p>
            <a:r>
              <a:rPr lang="en-US" sz="2800" dirty="0">
                <a:latin typeface="Gill Sans MT" panose="020B0502020104020203" pitchFamily="34" charset="0"/>
              </a:rPr>
              <a:t>	</a:t>
            </a:r>
            <a:r>
              <a:rPr lang="en-US" sz="2400" dirty="0">
                <a:latin typeface="Gill Sans MT" panose="020B0502020104020203" pitchFamily="34" charset="0"/>
              </a:rPr>
              <a:t>Copy back-references (fully parallel) </a:t>
            </a:r>
          </a:p>
        </p:txBody>
      </p:sp>
      <p:sp>
        <p:nvSpPr>
          <p:cNvPr id="9" name="TextBox 8"/>
          <p:cNvSpPr txBox="1"/>
          <p:nvPr/>
        </p:nvSpPr>
        <p:spPr>
          <a:xfrm flipH="1">
            <a:off x="3019481" y="3129651"/>
            <a:ext cx="37208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chemeClr val="accent4"/>
                </a:solidFill>
                <a:latin typeface="Gill Sans MT" panose="020B0502020104020203" pitchFamily="34" charset="0"/>
              </a:rPr>
              <a:t>Bandwidth: 7 GB/s</a:t>
            </a:r>
          </a:p>
        </p:txBody>
      </p:sp>
      <p:sp>
        <p:nvSpPr>
          <p:cNvPr id="27" name="TextBox 26"/>
          <p:cNvSpPr txBox="1"/>
          <p:nvPr/>
        </p:nvSpPr>
        <p:spPr>
          <a:xfrm flipH="1">
            <a:off x="2702650" y="5103549"/>
            <a:ext cx="37208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chemeClr val="accent4"/>
                </a:solidFill>
                <a:latin typeface="Gill Sans MT" panose="020B0502020104020203" pitchFamily="34" charset="0"/>
              </a:rPr>
              <a:t>Bandwidth: 16 GB/s</a:t>
            </a:r>
          </a:p>
        </p:txBody>
      </p:sp>
      <p:sp>
        <p:nvSpPr>
          <p:cNvPr id="5" name="Rectangle 4"/>
          <p:cNvSpPr/>
          <p:nvPr/>
        </p:nvSpPr>
        <p:spPr>
          <a:xfrm>
            <a:off x="5507577" y="5877997"/>
            <a:ext cx="348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C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6248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18" grpId="0"/>
      <p:bldP spid="19" grpId="0" animBg="1"/>
      <p:bldP spid="20" grpId="0"/>
      <p:bldP spid="24" grpId="0" animBg="1"/>
      <p:bldP spid="63" grpId="0" animBg="1"/>
      <p:bldP spid="65" grpId="0"/>
      <p:bldP spid="9" grpId="0"/>
      <p:bldP spid="2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6000"/>
                    </a14:imgEffect>
                    <a14:imgEffect>
                      <a14:brightnessContrast bright="-3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5" t="4075" r="2178" b="842"/>
          <a:stretch/>
        </p:blipFill>
        <p:spPr>
          <a:xfrm>
            <a:off x="2194560" y="1463040"/>
            <a:ext cx="9052560" cy="53035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320" y="-5343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Decompression Skyline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19129" y="6448443"/>
            <a:ext cx="2743200" cy="365125"/>
          </a:xfrm>
        </p:spPr>
        <p:txBody>
          <a:bodyPr/>
          <a:lstStyle/>
          <a:p>
            <a:fld id="{1D9F1AD9-45D1-4636-B3FD-D1C20DE8E6F3}" type="slidenum">
              <a:rPr lang="en-US" sz="1700" smtClean="0">
                <a:latin typeface="Gill Sans MT" panose="020B0502020104020203" pitchFamily="34" charset="0"/>
              </a:rPr>
              <a:pPr/>
              <a:t>33</a:t>
            </a:fld>
            <a:endParaRPr lang="en-US" sz="1700" dirty="0">
              <a:latin typeface="Gill Sans MT" panose="020B0502020104020203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308647" y="2123030"/>
            <a:ext cx="3509194" cy="2683450"/>
          </a:xfrm>
          <a:prstGeom prst="ellipse">
            <a:avLst/>
          </a:prstGeom>
          <a:noFill/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655651" y="2395035"/>
            <a:ext cx="2024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Byte-level encoding</a:t>
            </a:r>
          </a:p>
        </p:txBody>
      </p:sp>
      <p:sp>
        <p:nvSpPr>
          <p:cNvPr id="7" name="Oval 6"/>
          <p:cNvSpPr/>
          <p:nvPr/>
        </p:nvSpPr>
        <p:spPr>
          <a:xfrm>
            <a:off x="7276686" y="4374203"/>
            <a:ext cx="3569899" cy="1288062"/>
          </a:xfrm>
          <a:prstGeom prst="ellipse">
            <a:avLst/>
          </a:prstGeom>
          <a:noFill/>
          <a:ln w="254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8402083" y="4009078"/>
            <a:ext cx="1834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Bit-level encoding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7550" y="859530"/>
            <a:ext cx="59360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ill Sans MT" panose="020B0502020104020203" pitchFamily="34" charset="0"/>
              </a:rPr>
              <a:t>CPU: Dual-socket E5-2620 – Band. 102.4 GB/s</a:t>
            </a:r>
          </a:p>
          <a:p>
            <a:r>
              <a:rPr lang="en-US" sz="2400" dirty="0">
                <a:latin typeface="Gill Sans MT" panose="020B0502020104020203" pitchFamily="34" charset="0"/>
              </a:rPr>
              <a:t>GPU: Tesla K40 – Band. 288 GB/s </a:t>
            </a:r>
          </a:p>
        </p:txBody>
      </p:sp>
    </p:spTree>
    <p:extLst>
      <p:ext uri="{BB962C8B-B14F-4D97-AF65-F5344CB8AC3E}">
        <p14:creationId xmlns:p14="http://schemas.microsoft.com/office/powerpoint/2010/main" val="142468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29059" y="0"/>
            <a:ext cx="12784183" cy="1104181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Thesis Contribution 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1AD9-45D1-4636-B3FD-D1C20DE8E6F3}" type="slidenum">
              <a:rPr lang="en-US" sz="1700" smtClean="0">
                <a:solidFill>
                  <a:schemeClr val="bg1">
                    <a:lumMod val="50000"/>
                  </a:schemeClr>
                </a:solidFill>
                <a:latin typeface="Gill Sans MT" pitchFamily="34" charset="0"/>
              </a:rPr>
              <a:pPr/>
              <a:t>34</a:t>
            </a:fld>
            <a:endParaRPr lang="en-US" sz="1700" dirty="0">
              <a:solidFill>
                <a:schemeClr val="bg1">
                  <a:lumMod val="50000"/>
                </a:schemeClr>
              </a:solidFill>
              <a:latin typeface="Gill Sans MT" pitchFamily="34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85639" y="1025804"/>
            <a:ext cx="12372122" cy="58321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Gill Sans MT" panose="020B0502020104020203" pitchFamily="34" charset="0"/>
              </a:rPr>
              <a:t>Rethink for GPU data processing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Data layout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Query execution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Cost models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Algorithmic evaluation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Parallelism model</a:t>
            </a:r>
            <a:endParaRPr lang="en-US" dirty="0">
              <a:latin typeface="Gill Sans MT" panose="020B0502020104020203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Gill Sans MT" panose="020B0502020104020203" pitchFamily="34" charset="0"/>
              </a:rPr>
              <a:t>String matching (VLDB Journal &amp; </a:t>
            </a:r>
            <a:r>
              <a:rPr lang="en-US" sz="2400" dirty="0" err="1">
                <a:latin typeface="Gill Sans MT" panose="020B0502020104020203" pitchFamily="34" charset="0"/>
              </a:rPr>
              <a:t>DaMoN</a:t>
            </a:r>
            <a:r>
              <a:rPr lang="en-US" sz="2400" dirty="0">
                <a:latin typeface="Gill Sans MT" panose="020B0502020104020203" pitchFamily="34" charset="0"/>
              </a:rPr>
              <a:t> 2016)   </a:t>
            </a:r>
            <a:r>
              <a:rPr lang="en-US" sz="2400" b="1" dirty="0">
                <a:latin typeface="Gill Sans MT" panose="020B0502020104020203" pitchFamily="34" charset="0"/>
              </a:rPr>
              <a:t>(1)</a:t>
            </a:r>
            <a:r>
              <a:rPr lang="en-US" sz="2400" dirty="0">
                <a:latin typeface="Gill Sans MT" panose="020B0502020104020203" pitchFamily="34" charset="0"/>
              </a:rPr>
              <a:t>, </a:t>
            </a:r>
            <a:r>
              <a:rPr lang="en-US" sz="2400" b="1" dirty="0">
                <a:latin typeface="Gill Sans MT" panose="020B0502020104020203" pitchFamily="34" charset="0"/>
              </a:rPr>
              <a:t>(4)</a:t>
            </a:r>
            <a:r>
              <a:rPr lang="en-US" sz="2400" dirty="0">
                <a:latin typeface="Gill Sans MT" panose="020B0502020104020203" pitchFamily="34" charset="0"/>
              </a:rPr>
              <a:t>, </a:t>
            </a:r>
            <a:r>
              <a:rPr lang="en-US" sz="2400" b="1" dirty="0">
                <a:latin typeface="Gill Sans MT" panose="020B0502020104020203" pitchFamily="34" charset="0"/>
              </a:rPr>
              <a:t>(5)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Gill Sans MT" panose="020B0502020104020203" pitchFamily="34" charset="0"/>
              </a:rPr>
              <a:t>Sub-string matching: </a:t>
            </a:r>
            <a:r>
              <a:rPr lang="en-US" sz="2000" b="1" dirty="0">
                <a:latin typeface="Gill Sans MT" panose="020B0502020104020203" pitchFamily="34" charset="0"/>
              </a:rPr>
              <a:t>3X</a:t>
            </a:r>
            <a:r>
              <a:rPr lang="en-US" sz="2000" dirty="0">
                <a:latin typeface="Gill Sans MT" panose="020B0502020104020203" pitchFamily="34" charset="0"/>
              </a:rPr>
              <a:t> speed-up &amp; </a:t>
            </a:r>
            <a:r>
              <a:rPr lang="en-US" sz="2000" b="1" dirty="0">
                <a:latin typeface="Gill Sans MT" panose="020B0502020104020203" pitchFamily="34" charset="0"/>
              </a:rPr>
              <a:t>2X</a:t>
            </a:r>
            <a:r>
              <a:rPr lang="en-US" sz="2000" dirty="0">
                <a:latin typeface="Gill Sans MT" panose="020B0502020104020203" pitchFamily="34" charset="0"/>
              </a:rPr>
              <a:t> energy savings  against parallel state-of-the-art CPU libraries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Gill Sans MT" panose="020B0502020104020203" pitchFamily="34" charset="0"/>
              </a:rPr>
              <a:t>Regex matching:  </a:t>
            </a:r>
            <a:r>
              <a:rPr lang="en-US" sz="2000" b="1" dirty="0">
                <a:latin typeface="Gill Sans MT" panose="020B0502020104020203" pitchFamily="34" charset="0"/>
              </a:rPr>
              <a:t>2X</a:t>
            </a:r>
            <a:r>
              <a:rPr lang="en-US" sz="2000" dirty="0">
                <a:latin typeface="Gill Sans MT" panose="020B0502020104020203" pitchFamily="34" charset="0"/>
              </a:rPr>
              <a:t> speed-up  (Haswell) - </a:t>
            </a:r>
            <a:r>
              <a:rPr lang="en-US" sz="2000" b="1" dirty="0">
                <a:latin typeface="Gill Sans MT" panose="020B0502020104020203" pitchFamily="34" charset="0"/>
              </a:rPr>
              <a:t>5X</a:t>
            </a:r>
            <a:r>
              <a:rPr lang="en-US" sz="2000" dirty="0">
                <a:latin typeface="Gill Sans MT" panose="020B0502020104020203" pitchFamily="34" charset="0"/>
              </a:rPr>
              <a:t> (Intel Xeon Phi) against scalar code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Gill Sans MT" panose="020B0502020104020203" pitchFamily="34" charset="0"/>
              </a:rPr>
              <a:t>Massively parallel decompression (ICPP 2016) – </a:t>
            </a:r>
            <a:r>
              <a:rPr lang="en-US" sz="2400" i="1" dirty="0">
                <a:latin typeface="Gill Sans MT" panose="020B0502020104020203" pitchFamily="34" charset="0"/>
              </a:rPr>
              <a:t>In collaboration with IBM </a:t>
            </a:r>
            <a:r>
              <a:rPr lang="en-US" sz="2400" i="1" dirty="0" err="1">
                <a:latin typeface="Gill Sans MT" panose="020B0502020104020203" pitchFamily="34" charset="0"/>
              </a:rPr>
              <a:t>Almaden</a:t>
            </a:r>
            <a:r>
              <a:rPr lang="en-US" sz="2400" i="1" dirty="0">
                <a:latin typeface="Gill Sans MT" panose="020B0502020104020203" pitchFamily="34" charset="0"/>
              </a:rPr>
              <a:t> &amp; Watson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Gill Sans MT" panose="020B0502020104020203" pitchFamily="34" charset="0"/>
              </a:rPr>
              <a:t>2X</a:t>
            </a:r>
            <a:r>
              <a:rPr lang="en-US" sz="2000" dirty="0">
                <a:latin typeface="Gill Sans MT" panose="020B0502020104020203" pitchFamily="34" charset="0"/>
              </a:rPr>
              <a:t> speed-ups &amp; </a:t>
            </a:r>
            <a:r>
              <a:rPr lang="en-US" sz="2000" b="1" dirty="0">
                <a:latin typeface="Gill Sans MT" panose="020B0502020104020203" pitchFamily="34" charset="0"/>
              </a:rPr>
              <a:t>1.2X</a:t>
            </a:r>
            <a:r>
              <a:rPr lang="en-US" sz="2000" dirty="0">
                <a:latin typeface="Gill Sans MT" panose="020B0502020104020203" pitchFamily="34" charset="0"/>
              </a:rPr>
              <a:t> energy savings against multi-core state-of-the-art CPU libraries </a:t>
            </a:r>
            <a:r>
              <a:rPr lang="en-US" sz="2000" b="1" dirty="0">
                <a:latin typeface="Gill Sans MT" panose="020B0502020104020203" pitchFamily="34" charset="0"/>
              </a:rPr>
              <a:t>(4)</a:t>
            </a:r>
            <a:r>
              <a:rPr lang="en-US" sz="2000" dirty="0">
                <a:latin typeface="Gill Sans MT" panose="020B0502020104020203" pitchFamily="34" charset="0"/>
              </a:rPr>
              <a:t> ,</a:t>
            </a:r>
            <a:r>
              <a:rPr lang="en-US" sz="2000" b="1" dirty="0">
                <a:latin typeface="Gill Sans MT" panose="020B0502020104020203" pitchFamily="34" charset="0"/>
              </a:rPr>
              <a:t> (5)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b="1" dirty="0">
                <a:latin typeface="Gill Sans MT" panose="020B0502020104020203" pitchFamily="34" charset="0"/>
              </a:rPr>
              <a:t>Conjunctive selection predicate optimization </a:t>
            </a:r>
            <a:r>
              <a:rPr lang="en-US" sz="2400" dirty="0">
                <a:latin typeface="Gill Sans MT" panose="020B0502020104020203" pitchFamily="34" charset="0"/>
              </a:rPr>
              <a:t>(</a:t>
            </a:r>
            <a:r>
              <a:rPr lang="en-US" sz="2400" dirty="0" err="1">
                <a:latin typeface="Gill Sans MT" panose="020B0502020104020203" pitchFamily="34" charset="0"/>
              </a:rPr>
              <a:t>DaMoN</a:t>
            </a:r>
            <a:r>
              <a:rPr lang="en-US" sz="2400" dirty="0">
                <a:latin typeface="Gill Sans MT" panose="020B0502020104020203" pitchFamily="34" charset="0"/>
              </a:rPr>
              <a:t> 2013) </a:t>
            </a:r>
            <a:r>
              <a:rPr lang="en-US" sz="2400" b="1" dirty="0">
                <a:latin typeface="Gill Sans MT" panose="020B0502020104020203" pitchFamily="34" charset="0"/>
              </a:rPr>
              <a:t>(2), (3)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Gill Sans MT" panose="020B0502020104020203" pitchFamily="34" charset="0"/>
              </a:rPr>
              <a:t> </a:t>
            </a:r>
            <a:r>
              <a:rPr lang="en-US" sz="2000" b="1" dirty="0">
                <a:latin typeface="Gill Sans MT" panose="020B0502020104020203" pitchFamily="34" charset="0"/>
              </a:rPr>
              <a:t>5X</a:t>
            </a:r>
            <a:r>
              <a:rPr lang="en-US" sz="2000" dirty="0">
                <a:latin typeface="Gill Sans MT" panose="020B0502020104020203" pitchFamily="34" charset="0"/>
              </a:rPr>
              <a:t> speed-ups against multi-core CPU implementations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Gill Sans MT" panose="020B0502020104020203" pitchFamily="34" charset="0"/>
              </a:rPr>
              <a:t>Grouped aggregation in shared memory (</a:t>
            </a:r>
            <a:r>
              <a:rPr lang="en-US" sz="2400" dirty="0" err="1">
                <a:latin typeface="Gill Sans MT" panose="020B0502020104020203" pitchFamily="34" charset="0"/>
              </a:rPr>
              <a:t>DaMoN</a:t>
            </a:r>
            <a:r>
              <a:rPr lang="en-US" sz="2400" dirty="0">
                <a:latin typeface="Gill Sans MT" panose="020B0502020104020203" pitchFamily="34" charset="0"/>
              </a:rPr>
              <a:t> 2012) </a:t>
            </a:r>
            <a:r>
              <a:rPr lang="en-US" sz="2400" b="1" dirty="0">
                <a:latin typeface="Gill Sans MT" panose="020B0502020104020203" pitchFamily="34" charset="0"/>
              </a:rPr>
              <a:t>(1)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Gill Sans MT" panose="020B0502020104020203" pitchFamily="34" charset="0"/>
              </a:rPr>
              <a:t>10X </a:t>
            </a:r>
            <a:r>
              <a:rPr lang="en-US" sz="2000" dirty="0">
                <a:latin typeface="Gill Sans MT" panose="020B0502020104020203" pitchFamily="34" charset="0"/>
              </a:rPr>
              <a:t>speed-ups vs baseline layout</a:t>
            </a:r>
          </a:p>
          <a:p>
            <a:pPr marL="0" indent="0">
              <a:buNone/>
            </a:pPr>
            <a:r>
              <a:rPr lang="en-US" sz="3200" dirty="0">
                <a:latin typeface="Gill Sans MT" panose="020B0502020104020203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84058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77648" y="6356350"/>
            <a:ext cx="2743200" cy="365125"/>
          </a:xfrm>
        </p:spPr>
        <p:txBody>
          <a:bodyPr/>
          <a:lstStyle/>
          <a:p>
            <a:fld id="{E691E457-A514-48C8-8161-90D30CB84E4E}" type="slidenum">
              <a:rPr lang="en-US" sz="1700" smtClean="0">
                <a:latin typeface="Gill Sans MT" panose="020B0502020104020203" pitchFamily="34" charset="0"/>
              </a:rPr>
              <a:pPr/>
              <a:t>35</a:t>
            </a:fld>
            <a:endParaRPr lang="en-US" sz="1700" dirty="0">
              <a:latin typeface="Gill Sans MT" panose="020B0502020104020203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57948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Optimization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44717" y="1676016"/>
            <a:ext cx="88663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Playfair Display SC" panose="00000500000000000000" pitchFamily="2" charset="0"/>
              </a:rPr>
              <a:t>Optimal grouping of select predicates in kernels</a:t>
            </a:r>
          </a:p>
          <a:p>
            <a:endParaRPr lang="en-US" sz="4000" dirty="0">
              <a:solidFill>
                <a:schemeClr val="bg1"/>
              </a:solidFill>
              <a:latin typeface="Playfair Display SC" panose="000005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06" y="3795712"/>
            <a:ext cx="2103325" cy="27432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522020" y="5301868"/>
            <a:ext cx="40311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latin typeface="Gill Sans MT" panose="020B0502020104020203" pitchFamily="34" charset="0"/>
              </a:rPr>
              <a:t>Chapter 3</a:t>
            </a:r>
          </a:p>
          <a:p>
            <a:pPr algn="ctr"/>
            <a:r>
              <a:rPr lang="en-US" dirty="0">
                <a:latin typeface="Gill Sans MT" panose="020B0502020104020203" pitchFamily="34" charset="0"/>
              </a:rPr>
              <a:t>Optimizing select conditions on GPUs</a:t>
            </a:r>
            <a:endParaRPr lang="en-US" b="1" u="sng" dirty="0">
              <a:solidFill>
                <a:schemeClr val="accent5"/>
              </a:solidFill>
              <a:latin typeface="Gill Sans MT" panose="020B0502020104020203" pitchFamily="34" charset="0"/>
            </a:endParaRPr>
          </a:p>
          <a:p>
            <a:pPr algn="ctr"/>
            <a:r>
              <a:rPr lang="en-US" b="1" u="sng" dirty="0" err="1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DaMoN</a:t>
            </a:r>
            <a:r>
              <a:rPr lang="en-US" b="1" u="sng" dirty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</a:rPr>
              <a:t> 2013</a:t>
            </a:r>
          </a:p>
        </p:txBody>
      </p:sp>
    </p:spTree>
    <p:extLst>
      <p:ext uri="{BB962C8B-B14F-4D97-AF65-F5344CB8AC3E}">
        <p14:creationId xmlns:p14="http://schemas.microsoft.com/office/powerpoint/2010/main" val="15181703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Shape 705"/>
          <p:cNvSpPr/>
          <p:nvPr/>
        </p:nvSpPr>
        <p:spPr>
          <a:xfrm>
            <a:off x="685800" y="4989054"/>
            <a:ext cx="9296400" cy="1539008"/>
          </a:xfrm>
          <a:prstGeom prst="rect">
            <a:avLst/>
          </a:prstGeom>
          <a:solidFill>
            <a:schemeClr val="accent6">
              <a:alpha val="46000"/>
            </a:schemeClr>
          </a:solidFill>
          <a:ln>
            <a:noFill/>
          </a:ln>
        </p:spPr>
        <p:txBody>
          <a:bodyPr lIns="91431" tIns="45699" rIns="91431" bIns="45699" anchor="ctr" anchorCtr="0">
            <a:noAutofit/>
          </a:bodyPr>
          <a:lstStyle/>
          <a:p>
            <a:pPr>
              <a:buSzPct val="25000"/>
            </a:pPr>
            <a:r>
              <a:rPr lang="en" sz="3500" i="1" dirty="0">
                <a:solidFill>
                  <a:schemeClr val="dk1"/>
                </a:solidFill>
                <a:latin typeface="Gill Sans MT" pitchFamily="34" charset="0"/>
                <a:ea typeface="Lato"/>
                <a:cs typeface="Lato"/>
                <a:sym typeface="Lato"/>
              </a:rPr>
              <a:t>Wide variety of execution strategies</a:t>
            </a:r>
          </a:p>
          <a:p>
            <a:pPr marL="342891" lvl="1" indent="-342891">
              <a:buClr>
                <a:schemeClr val="dk1"/>
              </a:buClr>
              <a:buSzPct val="100000"/>
              <a:buFont typeface="Lato"/>
              <a:buChar char="•"/>
            </a:pPr>
            <a:r>
              <a:rPr lang="en" sz="2800" dirty="0">
                <a:solidFill>
                  <a:schemeClr val="dk1"/>
                </a:solidFill>
                <a:latin typeface="Gill Sans MT" pitchFamily="34" charset="0"/>
                <a:ea typeface="Lato"/>
                <a:cs typeface="Lato"/>
                <a:sym typeface="Lato"/>
              </a:rPr>
              <a:t>Single kernel or multiple kernels?</a:t>
            </a:r>
          </a:p>
          <a:p>
            <a:pPr marL="342891" lvl="1" indent="-342891">
              <a:buClr>
                <a:schemeClr val="dk1"/>
              </a:buClr>
              <a:buSzPct val="100000"/>
              <a:buFont typeface="Lato"/>
              <a:buChar char="•"/>
            </a:pPr>
            <a:r>
              <a:rPr lang="en" sz="2800" dirty="0">
                <a:solidFill>
                  <a:schemeClr val="dk1"/>
                </a:solidFill>
                <a:latin typeface="Gill Sans MT" pitchFamily="34" charset="0"/>
                <a:ea typeface="Lato"/>
                <a:cs typeface="Lato"/>
                <a:sym typeface="Lato"/>
              </a:rPr>
              <a:t>Remove branches from condition evaluation? </a:t>
            </a:r>
            <a:r>
              <a:rPr lang="en" sz="2800" dirty="0">
                <a:solidFill>
                  <a:schemeClr val="dk1"/>
                </a:solidFill>
                <a:latin typeface="Gill Sans MT" pitchFamily="34" charset="0"/>
                <a:ea typeface="Lato"/>
                <a:cs typeface="Lato"/>
                <a:sym typeface="Lato"/>
                <a:hlinkClick r:id="rId4"/>
              </a:rPr>
              <a:t>[Ross, 2004]</a:t>
            </a:r>
            <a:endParaRPr lang="en" sz="2800" dirty="0">
              <a:solidFill>
                <a:schemeClr val="dk1"/>
              </a:solidFill>
              <a:latin typeface="Gill Sans MT" pitchFamily="34" charset="0"/>
              <a:ea typeface="Lato"/>
              <a:cs typeface="Lato"/>
              <a:sym typeface="Lato"/>
            </a:endParaRPr>
          </a:p>
          <a:p>
            <a:pPr algn="ctr"/>
            <a:endParaRPr sz="24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06" name="Shape 706"/>
          <p:cNvSpPr txBox="1">
            <a:spLocks noGrp="1"/>
          </p:cNvSpPr>
          <p:nvPr>
            <p:ph type="title"/>
          </p:nvPr>
        </p:nvSpPr>
        <p:spPr>
          <a:xfrm>
            <a:off x="-152400" y="125787"/>
            <a:ext cx="12344400" cy="1325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algn="ctr">
              <a:spcBef>
                <a:spcPts val="0"/>
              </a:spcBef>
              <a:buSzPct val="25000"/>
            </a:pPr>
            <a:r>
              <a:rPr lang="en" sz="4600" b="1" dirty="0">
                <a:latin typeface="Playfair Display" panose="00000500000000000000" pitchFamily="50" charset="0"/>
                <a:ea typeface="Lato"/>
                <a:cs typeface="Lato"/>
                <a:sym typeface="Lato"/>
              </a:rPr>
              <a:t>Conjunctive Select Conditions (on the GPU)</a:t>
            </a:r>
            <a:endParaRPr lang="en" sz="4600" b="1" dirty="0">
              <a:latin typeface="Gill Sans MT" pitchFamily="34" charset="0"/>
              <a:ea typeface="Lato"/>
              <a:cs typeface="Lato"/>
              <a:sym typeface="Lato"/>
            </a:endParaRPr>
          </a:p>
        </p:txBody>
      </p:sp>
      <p:sp>
        <p:nvSpPr>
          <p:cNvPr id="707" name="Shape 707"/>
          <p:cNvSpPr txBox="1">
            <a:spLocks noGrp="1"/>
          </p:cNvSpPr>
          <p:nvPr>
            <p:ph type="body" idx="1"/>
          </p:nvPr>
        </p:nvSpPr>
        <p:spPr>
          <a:xfrm>
            <a:off x="304800" y="3013005"/>
            <a:ext cx="8572400" cy="1583999"/>
          </a:xfrm>
          <a:prstGeom prst="rect">
            <a:avLst/>
          </a:prstGeom>
          <a:noFill/>
          <a:ln>
            <a:noFill/>
          </a:ln>
        </p:spPr>
        <p:txBody>
          <a:bodyPr lIns="91431" tIns="45699" rIns="91431" bIns="45699" anchor="t" anchorCtr="0">
            <a:noAutofit/>
          </a:bodyPr>
          <a:lstStyle/>
          <a:p>
            <a:pPr marL="0" lvl="1" indent="0">
              <a:spcBef>
                <a:spcPts val="0"/>
              </a:spcBef>
              <a:buSzPct val="25000"/>
              <a:buNone/>
            </a:pPr>
            <a:r>
              <a:rPr lang="en" dirty="0">
                <a:latin typeface="Gill Sans MT" pitchFamily="34" charset="0"/>
                <a:ea typeface="Lato"/>
                <a:cs typeface="Lato"/>
                <a:sym typeface="Lato"/>
              </a:rPr>
              <a:t>SELECT  CNT(*)</a:t>
            </a:r>
          </a:p>
          <a:p>
            <a:pPr marL="0" lvl="1" indent="0">
              <a:spcBef>
                <a:spcPts val="0"/>
              </a:spcBef>
              <a:buSzPct val="25000"/>
              <a:buNone/>
            </a:pPr>
            <a:r>
              <a:rPr lang="en" dirty="0">
                <a:latin typeface="Gill Sans MT" pitchFamily="34" charset="0"/>
                <a:ea typeface="Lato"/>
                <a:cs typeface="Lato"/>
                <a:sym typeface="Lato"/>
              </a:rPr>
              <a:t>FROM  R</a:t>
            </a:r>
          </a:p>
          <a:p>
            <a:pPr marL="0" lvl="1" indent="0">
              <a:spcBef>
                <a:spcPts val="0"/>
              </a:spcBef>
              <a:buSzPct val="25000"/>
              <a:buNone/>
            </a:pPr>
            <a:r>
              <a:rPr lang="en" dirty="0">
                <a:latin typeface="Gill Sans MT" pitchFamily="34" charset="0"/>
                <a:ea typeface="Lato"/>
                <a:cs typeface="Lato"/>
                <a:sym typeface="Lato"/>
              </a:rPr>
              <a:t>WHERE  col</a:t>
            </a:r>
            <a:r>
              <a:rPr lang="en" sz="2000" dirty="0">
                <a:latin typeface="Gill Sans MT" pitchFamily="34" charset="0"/>
                <a:ea typeface="Lato"/>
                <a:cs typeface="Lato"/>
                <a:sym typeface="Lato"/>
              </a:rPr>
              <a:t>1</a:t>
            </a:r>
            <a:r>
              <a:rPr lang="en" dirty="0">
                <a:latin typeface="Gill Sans MT" pitchFamily="34" charset="0"/>
                <a:ea typeface="Lato"/>
                <a:cs typeface="Lato"/>
                <a:sym typeface="Lato"/>
              </a:rPr>
              <a:t>&lt;v</a:t>
            </a:r>
            <a:r>
              <a:rPr lang="en" sz="2000" dirty="0">
                <a:latin typeface="Gill Sans MT" pitchFamily="34" charset="0"/>
                <a:ea typeface="Lato"/>
                <a:cs typeface="Lato"/>
                <a:sym typeface="Lato"/>
              </a:rPr>
              <a:t>1</a:t>
            </a:r>
            <a:r>
              <a:rPr lang="en" dirty="0">
                <a:latin typeface="Gill Sans MT" pitchFamily="34" charset="0"/>
                <a:ea typeface="Lato"/>
                <a:cs typeface="Lato"/>
                <a:sym typeface="Lato"/>
              </a:rPr>
              <a:t> AND col</a:t>
            </a:r>
            <a:r>
              <a:rPr lang="en" sz="1900" dirty="0">
                <a:latin typeface="Gill Sans MT" pitchFamily="34" charset="0"/>
                <a:ea typeface="Lato"/>
                <a:cs typeface="Lato"/>
                <a:sym typeface="Lato"/>
              </a:rPr>
              <a:t>2</a:t>
            </a:r>
            <a:r>
              <a:rPr lang="en" dirty="0">
                <a:latin typeface="Gill Sans MT" pitchFamily="34" charset="0"/>
                <a:ea typeface="Lato"/>
                <a:cs typeface="Lato"/>
                <a:sym typeface="Lato"/>
              </a:rPr>
              <a:t>&lt;v</a:t>
            </a:r>
            <a:r>
              <a:rPr lang="en" sz="2000" dirty="0">
                <a:latin typeface="Gill Sans MT" pitchFamily="34" charset="0"/>
                <a:ea typeface="Lato"/>
                <a:cs typeface="Lato"/>
                <a:sym typeface="Lato"/>
              </a:rPr>
              <a:t>2</a:t>
            </a:r>
            <a:r>
              <a:rPr lang="en" dirty="0">
                <a:latin typeface="Gill Sans MT" pitchFamily="34" charset="0"/>
                <a:ea typeface="Lato"/>
                <a:cs typeface="Lato"/>
                <a:sym typeface="Lato"/>
              </a:rPr>
              <a:t> AND ... AND col</a:t>
            </a:r>
            <a:r>
              <a:rPr lang="en" sz="2000" dirty="0">
                <a:latin typeface="Gill Sans MT" pitchFamily="34" charset="0"/>
                <a:ea typeface="Lato"/>
                <a:cs typeface="Lato"/>
                <a:sym typeface="Lato"/>
              </a:rPr>
              <a:t>n</a:t>
            </a:r>
            <a:r>
              <a:rPr lang="en" dirty="0">
                <a:latin typeface="Gill Sans MT" pitchFamily="34" charset="0"/>
                <a:ea typeface="Lato"/>
                <a:cs typeface="Lato"/>
                <a:sym typeface="Lato"/>
              </a:rPr>
              <a:t>=string</a:t>
            </a:r>
            <a:r>
              <a:rPr lang="en" sz="2000" dirty="0">
                <a:latin typeface="Gill Sans MT" pitchFamily="34" charset="0"/>
                <a:ea typeface="Lato"/>
                <a:cs typeface="Lato"/>
                <a:sym typeface="Lato"/>
              </a:rPr>
              <a:t>n</a:t>
            </a:r>
          </a:p>
        </p:txBody>
      </p:sp>
      <p:sp>
        <p:nvSpPr>
          <p:cNvPr id="708" name="Shape 708"/>
          <p:cNvSpPr/>
          <p:nvPr/>
        </p:nvSpPr>
        <p:spPr>
          <a:xfrm>
            <a:off x="304800" y="2963157"/>
            <a:ext cx="7543799" cy="1311649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395E8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31" tIns="45699" rIns="91431" bIns="45699" anchor="ctr" anchorCtr="0">
            <a:noAutofit/>
          </a:bodyPr>
          <a:lstStyle/>
          <a:p>
            <a:pPr algn="ctr"/>
            <a:endParaRPr sz="2400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09" name="Shape 709"/>
          <p:cNvSpPr txBox="1"/>
          <p:nvPr/>
        </p:nvSpPr>
        <p:spPr>
          <a:xfrm>
            <a:off x="365760" y="1498601"/>
            <a:ext cx="10988040" cy="1311649"/>
          </a:xfrm>
          <a:prstGeom prst="rect">
            <a:avLst/>
          </a:prstGeom>
          <a:noFill/>
          <a:ln>
            <a:noFill/>
          </a:ln>
        </p:spPr>
        <p:txBody>
          <a:bodyPr lIns="91431" tIns="45699" rIns="91431" bIns="45699" anchor="t" anchorCtr="0">
            <a:noAutofit/>
          </a:bodyPr>
          <a:lstStyle/>
          <a:p>
            <a:pPr marL="304792" indent="-287859">
              <a:lnSpc>
                <a:spcPct val="90000"/>
              </a:lnSpc>
              <a:buClr>
                <a:schemeClr val="dk1"/>
              </a:buClr>
              <a:buSzPct val="100000"/>
              <a:buFont typeface="Lato"/>
              <a:buChar char="•"/>
            </a:pPr>
            <a:r>
              <a:rPr lang="en" sz="2900" dirty="0">
                <a:solidFill>
                  <a:schemeClr val="dk1"/>
                </a:solidFill>
                <a:latin typeface="Gill Sans MT" pitchFamily="34" charset="0"/>
                <a:ea typeface="Lato"/>
                <a:cs typeface="Lato"/>
                <a:sym typeface="Lato"/>
              </a:rPr>
              <a:t>Scans initial operators in a query plans → Access more data</a:t>
            </a:r>
          </a:p>
          <a:p>
            <a:pPr marL="304792" indent="-287859">
              <a:lnSpc>
                <a:spcPct val="90000"/>
              </a:lnSpc>
              <a:spcBef>
                <a:spcPts val="1333"/>
              </a:spcBef>
              <a:buClr>
                <a:schemeClr val="dk1"/>
              </a:buClr>
              <a:buSzPct val="100000"/>
              <a:buFont typeface="Lato"/>
              <a:buChar char="•"/>
            </a:pPr>
            <a:r>
              <a:rPr lang="en" sz="2900" dirty="0">
                <a:solidFill>
                  <a:schemeClr val="dk1"/>
                </a:solidFill>
                <a:latin typeface="Gill Sans MT" pitchFamily="34" charset="0"/>
                <a:ea typeface="Lato"/>
                <a:cs typeface="Lato"/>
                <a:sym typeface="Lato"/>
              </a:rPr>
              <a:t>Space might be limited for indexes → Full scan required</a:t>
            </a:r>
          </a:p>
          <a:p>
            <a:pPr marL="304792" indent="-101597">
              <a:lnSpc>
                <a:spcPct val="90000"/>
              </a:lnSpc>
              <a:spcBef>
                <a:spcPts val="1333"/>
              </a:spcBef>
              <a:buClr>
                <a:schemeClr val="dk1"/>
              </a:buClr>
            </a:pPr>
            <a:endParaRPr sz="29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10" name="Shape 710"/>
          <p:cNvSpPr/>
          <p:nvPr/>
        </p:nvSpPr>
        <p:spPr>
          <a:xfrm>
            <a:off x="1981201" y="3436608"/>
            <a:ext cx="990599" cy="533399"/>
          </a:xfrm>
          <a:prstGeom prst="ellipse">
            <a:avLst/>
          </a:prstGeom>
          <a:noFill/>
          <a:ln>
            <a:noFill/>
          </a:ln>
        </p:spPr>
        <p:txBody>
          <a:bodyPr lIns="91431" tIns="45699" rIns="91431" bIns="45699" anchor="ctr" anchorCtr="0">
            <a:noAutofit/>
          </a:bodyPr>
          <a:lstStyle/>
          <a:p>
            <a:pPr algn="ctr"/>
            <a:endParaRPr sz="24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15" name="Shape 715"/>
          <p:cNvSpPr txBox="1"/>
          <p:nvPr/>
        </p:nvSpPr>
        <p:spPr>
          <a:xfrm>
            <a:off x="7781633" y="2921000"/>
            <a:ext cx="4541200" cy="1777600"/>
          </a:xfrm>
          <a:prstGeom prst="rect">
            <a:avLst/>
          </a:prstGeom>
          <a:noFill/>
          <a:ln>
            <a:noFill/>
          </a:ln>
        </p:spPr>
        <p:txBody>
          <a:bodyPr lIns="91431" tIns="45699" rIns="91431" bIns="45699" anchor="t" anchorCtr="0">
            <a:noAutofit/>
          </a:bodyPr>
          <a:lstStyle/>
          <a:p>
            <a:pPr marL="304792" indent="-296326">
              <a:lnSpc>
                <a:spcPct val="90000"/>
              </a:lnSpc>
              <a:buClr>
                <a:schemeClr val="dk1"/>
              </a:buClr>
              <a:buSzPct val="100000"/>
              <a:buFont typeface="Lato"/>
              <a:buChar char="•"/>
            </a:pPr>
            <a:r>
              <a:rPr lang="en" sz="2300" dirty="0">
                <a:solidFill>
                  <a:schemeClr val="dk1"/>
                </a:solidFill>
                <a:latin typeface="Gill Sans MT" pitchFamily="34" charset="0"/>
                <a:ea typeface="Lato"/>
                <a:cs typeface="Lato"/>
                <a:sym typeface="Lato"/>
              </a:rPr>
              <a:t>Columnar storage, data stored in GPU device memory</a:t>
            </a:r>
          </a:p>
          <a:p>
            <a:pPr marL="304792" indent="-296326">
              <a:lnSpc>
                <a:spcPct val="90000"/>
              </a:lnSpc>
              <a:spcBef>
                <a:spcPts val="1333"/>
              </a:spcBef>
              <a:buClr>
                <a:schemeClr val="dk1"/>
              </a:buClr>
              <a:buSzPct val="100000"/>
              <a:buFont typeface="Lato"/>
              <a:buChar char="•"/>
            </a:pPr>
            <a:r>
              <a:rPr lang="en" sz="2300" dirty="0">
                <a:solidFill>
                  <a:schemeClr val="dk1"/>
                </a:solidFill>
                <a:latin typeface="Gill Sans MT" pitchFamily="34" charset="0"/>
                <a:ea typeface="Lato"/>
                <a:cs typeface="Lato"/>
                <a:sym typeface="Lato"/>
              </a:rPr>
              <a:t>Each condition applied on one column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1AD9-45D1-4636-B3FD-D1C20DE8E6F3}" type="slidenum">
              <a:rPr lang="en-US" sz="1700" smtClean="0">
                <a:latin typeface="Gill Sans MT" pitchFamily="34" charset="0"/>
              </a:rPr>
              <a:pPr/>
              <a:t>36</a:t>
            </a:fld>
            <a:endParaRPr lang="en-US" sz="1700" dirty="0">
              <a:latin typeface="Gill Sans MT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610600" y="4432960"/>
            <a:ext cx="3194159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(2) Query Execution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0078797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966"/>
          <p:cNvSpPr txBox="1"/>
          <p:nvPr/>
        </p:nvSpPr>
        <p:spPr>
          <a:xfrm>
            <a:off x="948642" y="-51764"/>
            <a:ext cx="10138052" cy="993899"/>
          </a:xfrm>
          <a:prstGeom prst="rect">
            <a:avLst/>
          </a:prstGeom>
          <a:noFill/>
          <a:ln>
            <a:noFill/>
          </a:ln>
        </p:spPr>
        <p:txBody>
          <a:bodyPr lIns="68400" tIns="34200" rIns="68400" bIns="342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buSzPct val="25000"/>
              <a:buNone/>
            </a:pPr>
            <a:r>
              <a:rPr lang="en" sz="4600" b="1" dirty="0">
                <a:solidFill>
                  <a:srgbClr val="000000"/>
                </a:solidFill>
                <a:latin typeface="Playfair Display" panose="00000500000000000000" pitchFamily="50" charset="0"/>
                <a:ea typeface="Calibri"/>
                <a:cs typeface="Calibri"/>
                <a:sym typeface="Calibri"/>
              </a:rPr>
              <a:t>Use </a:t>
            </a:r>
            <a:r>
              <a:rPr lang="en" sz="4600" b="1" i="0" u="none" strike="noStrike" cap="none" baseline="0" dirty="0">
                <a:solidFill>
                  <a:srgbClr val="000000"/>
                </a:solidFill>
                <a:latin typeface="Playfair Display" panose="00000500000000000000" pitchFamily="50" charset="0"/>
                <a:ea typeface="Calibri"/>
                <a:cs typeface="Calibri"/>
                <a:sym typeface="Calibri"/>
              </a:rPr>
              <a:t>Cost Model to Optimize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44000" y="6340475"/>
            <a:ext cx="2743200" cy="365125"/>
          </a:xfrm>
        </p:spPr>
        <p:txBody>
          <a:bodyPr/>
          <a:lstStyle/>
          <a:p>
            <a:fld id="{1D9F1AD9-45D1-4636-B3FD-D1C20DE8E6F3}" type="slidenum">
              <a:rPr lang="en-US" sz="1700" smtClean="0">
                <a:solidFill>
                  <a:schemeClr val="bg1">
                    <a:lumMod val="50000"/>
                  </a:schemeClr>
                </a:solidFill>
                <a:latin typeface="Gill Sans MT" pitchFamily="34" charset="0"/>
              </a:rPr>
              <a:pPr/>
              <a:t>37</a:t>
            </a:fld>
            <a:endParaRPr lang="en-US" sz="1700" dirty="0">
              <a:solidFill>
                <a:schemeClr val="bg1">
                  <a:lumMod val="50000"/>
                </a:schemeClr>
              </a:solidFill>
              <a:latin typeface="Gill Sans MT" pitchFamily="34" charset="0"/>
            </a:endParaRPr>
          </a:p>
        </p:txBody>
      </p:sp>
      <p:sp>
        <p:nvSpPr>
          <p:cNvPr id="7" name="Shape 857"/>
          <p:cNvSpPr/>
          <p:nvPr/>
        </p:nvSpPr>
        <p:spPr>
          <a:xfrm>
            <a:off x="651416" y="5738688"/>
            <a:ext cx="10732503" cy="10213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lIns="91198" tIns="45599" rIns="91198" bIns="45599" anchor="t" anchorCtr="0">
            <a:noAutofit/>
          </a:bodyPr>
          <a:lstStyle/>
          <a:p>
            <a:pPr algn="ctr">
              <a:buSzPct val="25000"/>
            </a:pPr>
            <a:r>
              <a:rPr lang="en" sz="3200" i="1" dirty="0">
                <a:solidFill>
                  <a:srgbClr val="44546A"/>
                </a:solidFill>
                <a:latin typeface="Gill Sans MT" pitchFamily="34" charset="0"/>
                <a:ea typeface="Lato"/>
                <a:cs typeface="Lato"/>
                <a:sym typeface="Lato"/>
              </a:rPr>
              <a:t>Predict device memory performance by calculating:</a:t>
            </a:r>
          </a:p>
          <a:p>
            <a:pPr algn="ctr">
              <a:buSzPct val="25000"/>
            </a:pPr>
            <a:r>
              <a:rPr lang="en" sz="3200" b="1" i="1" dirty="0">
                <a:solidFill>
                  <a:srgbClr val="44546A"/>
                </a:solidFill>
                <a:latin typeface="Gill Sans MT" pitchFamily="34" charset="0"/>
                <a:ea typeface="Lato"/>
                <a:cs typeface="Lato"/>
                <a:sym typeface="Lato"/>
              </a:rPr>
              <a:t>(a) # mem xcts (b) mem overlap &amp; (c) intermediate results</a:t>
            </a: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6151628"/>
              </p:ext>
            </p:extLst>
          </p:nvPr>
        </p:nvGraphicFramePr>
        <p:xfrm>
          <a:off x="-1" y="787079"/>
          <a:ext cx="5741043" cy="48613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8818818"/>
              </p:ext>
            </p:extLst>
          </p:nvPr>
        </p:nvGraphicFramePr>
        <p:xfrm>
          <a:off x="5602148" y="568053"/>
          <a:ext cx="5855824" cy="5116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Rectangle 9"/>
          <p:cNvSpPr/>
          <p:nvPr/>
        </p:nvSpPr>
        <p:spPr>
          <a:xfrm>
            <a:off x="9982200" y="337220"/>
            <a:ext cx="2098651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(3) Cost Model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4321019" y="1515035"/>
            <a:ext cx="0" cy="699247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headEnd type="triangle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779839" y="2223265"/>
            <a:ext cx="0" cy="1645920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headEnd type="triangle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219199" y="3325906"/>
            <a:ext cx="3339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Gill Sans MT" pitchFamily="34" charset="0"/>
              </a:rPr>
              <a:t>Choice of the plan matters!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24757" y="5083008"/>
            <a:ext cx="51074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P0</a:t>
            </a:r>
            <a:r>
              <a:rPr lang="en-US" dirty="0"/>
              <a:t>:c1&amp;c2&amp;c3&amp;c4 		</a:t>
            </a:r>
            <a:r>
              <a:rPr lang="en-US" b="1" dirty="0"/>
              <a:t>P1</a:t>
            </a:r>
            <a:r>
              <a:rPr lang="en-US" dirty="0"/>
              <a:t>: c1&amp;c2&amp;(c3&amp;&amp;c4)</a:t>
            </a:r>
          </a:p>
          <a:p>
            <a:r>
              <a:rPr lang="en-US" b="1" dirty="0"/>
              <a:t>P2</a:t>
            </a:r>
            <a:r>
              <a:rPr lang="en-US" dirty="0"/>
              <a:t>: c1&amp;(c2&amp;&amp;(c3&amp;&amp;c4))   	</a:t>
            </a:r>
            <a:r>
              <a:rPr lang="en-US" b="1" dirty="0"/>
              <a:t>P3</a:t>
            </a:r>
            <a:r>
              <a:rPr lang="en-US" dirty="0"/>
              <a:t>: c1&amp;&amp;c2&amp;&amp;c3&amp;&amp;c4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3705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29059" y="0"/>
            <a:ext cx="12784183" cy="1104181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Thesis Contribution 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1AD9-45D1-4636-B3FD-D1C20DE8E6F3}" type="slidenum">
              <a:rPr lang="en-US" sz="1700" smtClean="0">
                <a:solidFill>
                  <a:schemeClr val="bg1">
                    <a:lumMod val="50000"/>
                  </a:schemeClr>
                </a:solidFill>
                <a:latin typeface="Gill Sans MT" pitchFamily="34" charset="0"/>
              </a:rPr>
              <a:pPr/>
              <a:t>38</a:t>
            </a:fld>
            <a:endParaRPr lang="en-US" sz="1700" dirty="0">
              <a:solidFill>
                <a:schemeClr val="bg1">
                  <a:lumMod val="50000"/>
                </a:schemeClr>
              </a:solidFill>
              <a:latin typeface="Gill Sans MT" pitchFamily="34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85639" y="1025804"/>
            <a:ext cx="12372122" cy="58321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Gill Sans MT" panose="020B0502020104020203" pitchFamily="34" charset="0"/>
              </a:rPr>
              <a:t>Rethink for GPU data processing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Data layout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Query execution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Cost models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Algorithmic evaluation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Parallelism model</a:t>
            </a:r>
            <a:endParaRPr lang="en-US" dirty="0">
              <a:latin typeface="Gill Sans MT" panose="020B0502020104020203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Gill Sans MT" panose="020B0502020104020203" pitchFamily="34" charset="0"/>
              </a:rPr>
              <a:t>String matching (VLDB Journal &amp; </a:t>
            </a:r>
            <a:r>
              <a:rPr lang="en-US" sz="2400" dirty="0" err="1">
                <a:latin typeface="Gill Sans MT" panose="020B0502020104020203" pitchFamily="34" charset="0"/>
              </a:rPr>
              <a:t>DaMoN</a:t>
            </a:r>
            <a:r>
              <a:rPr lang="en-US" sz="2400" dirty="0">
                <a:latin typeface="Gill Sans MT" panose="020B0502020104020203" pitchFamily="34" charset="0"/>
              </a:rPr>
              <a:t> 2016)   </a:t>
            </a:r>
            <a:r>
              <a:rPr lang="en-US" sz="2400" b="1" dirty="0">
                <a:latin typeface="Gill Sans MT" panose="020B0502020104020203" pitchFamily="34" charset="0"/>
              </a:rPr>
              <a:t>(1)</a:t>
            </a:r>
            <a:r>
              <a:rPr lang="en-US" sz="2400" dirty="0">
                <a:latin typeface="Gill Sans MT" panose="020B0502020104020203" pitchFamily="34" charset="0"/>
              </a:rPr>
              <a:t>, </a:t>
            </a:r>
            <a:r>
              <a:rPr lang="en-US" sz="2400" b="1" dirty="0">
                <a:latin typeface="Gill Sans MT" panose="020B0502020104020203" pitchFamily="34" charset="0"/>
              </a:rPr>
              <a:t>(4)</a:t>
            </a:r>
            <a:r>
              <a:rPr lang="en-US" sz="2400" dirty="0">
                <a:latin typeface="Gill Sans MT" panose="020B0502020104020203" pitchFamily="34" charset="0"/>
              </a:rPr>
              <a:t>, </a:t>
            </a:r>
            <a:r>
              <a:rPr lang="en-US" sz="2400" b="1" dirty="0">
                <a:latin typeface="Gill Sans MT" panose="020B0502020104020203" pitchFamily="34" charset="0"/>
              </a:rPr>
              <a:t>(5)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Gill Sans MT" panose="020B0502020104020203" pitchFamily="34" charset="0"/>
              </a:rPr>
              <a:t>Sub-string matching: </a:t>
            </a:r>
            <a:r>
              <a:rPr lang="en-US" sz="2000" b="1" dirty="0">
                <a:latin typeface="Gill Sans MT" panose="020B0502020104020203" pitchFamily="34" charset="0"/>
              </a:rPr>
              <a:t>3X</a:t>
            </a:r>
            <a:r>
              <a:rPr lang="en-US" sz="2000" dirty="0">
                <a:latin typeface="Gill Sans MT" panose="020B0502020104020203" pitchFamily="34" charset="0"/>
              </a:rPr>
              <a:t> speed-up &amp; </a:t>
            </a:r>
            <a:r>
              <a:rPr lang="en-US" sz="2000" b="1" dirty="0">
                <a:latin typeface="Gill Sans MT" panose="020B0502020104020203" pitchFamily="34" charset="0"/>
              </a:rPr>
              <a:t>2X</a:t>
            </a:r>
            <a:r>
              <a:rPr lang="en-US" sz="2000" dirty="0">
                <a:latin typeface="Gill Sans MT" panose="020B0502020104020203" pitchFamily="34" charset="0"/>
              </a:rPr>
              <a:t> energy savings  against parallel state-of-the-art CPU libraries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Gill Sans MT" panose="020B0502020104020203" pitchFamily="34" charset="0"/>
              </a:rPr>
              <a:t>Regex matching:  </a:t>
            </a:r>
            <a:r>
              <a:rPr lang="en-US" sz="2000" b="1" dirty="0">
                <a:latin typeface="Gill Sans MT" panose="020B0502020104020203" pitchFamily="34" charset="0"/>
              </a:rPr>
              <a:t>2X</a:t>
            </a:r>
            <a:r>
              <a:rPr lang="en-US" sz="2000" dirty="0">
                <a:latin typeface="Gill Sans MT" panose="020B0502020104020203" pitchFamily="34" charset="0"/>
              </a:rPr>
              <a:t> speed-up  (Haswell) - </a:t>
            </a:r>
            <a:r>
              <a:rPr lang="en-US" sz="2000" b="1" dirty="0">
                <a:latin typeface="Gill Sans MT" panose="020B0502020104020203" pitchFamily="34" charset="0"/>
              </a:rPr>
              <a:t>5X</a:t>
            </a:r>
            <a:r>
              <a:rPr lang="en-US" sz="2000" dirty="0">
                <a:latin typeface="Gill Sans MT" panose="020B0502020104020203" pitchFamily="34" charset="0"/>
              </a:rPr>
              <a:t> (Intel Xeon Phi) against scalar code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Gill Sans MT" panose="020B0502020104020203" pitchFamily="34" charset="0"/>
              </a:rPr>
              <a:t>Massively parallel decompression (ICPP 2016) – </a:t>
            </a:r>
            <a:r>
              <a:rPr lang="en-US" sz="2400" i="1" dirty="0">
                <a:latin typeface="Gill Sans MT" panose="020B0502020104020203" pitchFamily="34" charset="0"/>
              </a:rPr>
              <a:t>In collaboration with IBM </a:t>
            </a:r>
            <a:r>
              <a:rPr lang="en-US" sz="2400" i="1" dirty="0" err="1">
                <a:latin typeface="Gill Sans MT" panose="020B0502020104020203" pitchFamily="34" charset="0"/>
              </a:rPr>
              <a:t>Almaden</a:t>
            </a:r>
            <a:r>
              <a:rPr lang="en-US" sz="2400" i="1" dirty="0">
                <a:latin typeface="Gill Sans MT" panose="020B0502020104020203" pitchFamily="34" charset="0"/>
              </a:rPr>
              <a:t> &amp; Watson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Gill Sans MT" panose="020B0502020104020203" pitchFamily="34" charset="0"/>
              </a:rPr>
              <a:t>2X</a:t>
            </a:r>
            <a:r>
              <a:rPr lang="en-US" sz="2000" dirty="0">
                <a:latin typeface="Gill Sans MT" panose="020B0502020104020203" pitchFamily="34" charset="0"/>
              </a:rPr>
              <a:t> speed-ups &amp; </a:t>
            </a:r>
            <a:r>
              <a:rPr lang="en-US" sz="2000" b="1" dirty="0">
                <a:latin typeface="Gill Sans MT" panose="020B0502020104020203" pitchFamily="34" charset="0"/>
              </a:rPr>
              <a:t>1.2X</a:t>
            </a:r>
            <a:r>
              <a:rPr lang="en-US" sz="2000" dirty="0">
                <a:latin typeface="Gill Sans MT" panose="020B0502020104020203" pitchFamily="34" charset="0"/>
              </a:rPr>
              <a:t> energy savings against multi-core state-of-the-art CPU libraries </a:t>
            </a:r>
            <a:r>
              <a:rPr lang="en-US" sz="2000" b="1" dirty="0">
                <a:latin typeface="Gill Sans MT" panose="020B0502020104020203" pitchFamily="34" charset="0"/>
              </a:rPr>
              <a:t>(4)</a:t>
            </a:r>
            <a:r>
              <a:rPr lang="en-US" sz="2000" dirty="0">
                <a:latin typeface="Gill Sans MT" panose="020B0502020104020203" pitchFamily="34" charset="0"/>
              </a:rPr>
              <a:t> ,</a:t>
            </a:r>
            <a:r>
              <a:rPr lang="en-US" sz="2000" b="1" dirty="0">
                <a:latin typeface="Gill Sans MT" panose="020B0502020104020203" pitchFamily="34" charset="0"/>
              </a:rPr>
              <a:t> (5)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Gill Sans MT" panose="020B0502020104020203" pitchFamily="34" charset="0"/>
              </a:rPr>
              <a:t>Conjunctive selection predicate optimization (</a:t>
            </a:r>
            <a:r>
              <a:rPr lang="en-US" sz="2400" dirty="0" err="1">
                <a:latin typeface="Gill Sans MT" panose="020B0502020104020203" pitchFamily="34" charset="0"/>
              </a:rPr>
              <a:t>DaMoN</a:t>
            </a:r>
            <a:r>
              <a:rPr lang="en-US" sz="2400" dirty="0">
                <a:latin typeface="Gill Sans MT" panose="020B0502020104020203" pitchFamily="34" charset="0"/>
              </a:rPr>
              <a:t> 2013) </a:t>
            </a:r>
            <a:r>
              <a:rPr lang="en-US" sz="2400" b="1" dirty="0">
                <a:latin typeface="Gill Sans MT" panose="020B0502020104020203" pitchFamily="34" charset="0"/>
              </a:rPr>
              <a:t>(2), (3)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Gill Sans MT" panose="020B0502020104020203" pitchFamily="34" charset="0"/>
              </a:rPr>
              <a:t> </a:t>
            </a:r>
            <a:r>
              <a:rPr lang="en-US" sz="2000" b="1" dirty="0">
                <a:latin typeface="Gill Sans MT" panose="020B0502020104020203" pitchFamily="34" charset="0"/>
              </a:rPr>
              <a:t>5X</a:t>
            </a:r>
            <a:r>
              <a:rPr lang="en-US" sz="2000" dirty="0">
                <a:latin typeface="Gill Sans MT" panose="020B0502020104020203" pitchFamily="34" charset="0"/>
              </a:rPr>
              <a:t> speed-ups against multi-core CPU implementations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b="1" dirty="0">
                <a:latin typeface="Gill Sans MT" panose="020B0502020104020203" pitchFamily="34" charset="0"/>
              </a:rPr>
              <a:t>Grouped aggregation in shared memory </a:t>
            </a:r>
            <a:r>
              <a:rPr lang="en-US" sz="2400" dirty="0">
                <a:latin typeface="Gill Sans MT" panose="020B0502020104020203" pitchFamily="34" charset="0"/>
              </a:rPr>
              <a:t>(</a:t>
            </a:r>
            <a:r>
              <a:rPr lang="en-US" sz="2400" dirty="0" err="1">
                <a:latin typeface="Gill Sans MT" panose="020B0502020104020203" pitchFamily="34" charset="0"/>
              </a:rPr>
              <a:t>DaMoN</a:t>
            </a:r>
            <a:r>
              <a:rPr lang="en-US" sz="2400" dirty="0">
                <a:latin typeface="Gill Sans MT" panose="020B0502020104020203" pitchFamily="34" charset="0"/>
              </a:rPr>
              <a:t> 2012) </a:t>
            </a:r>
            <a:r>
              <a:rPr lang="en-US" sz="2400" b="1" dirty="0">
                <a:latin typeface="Gill Sans MT" panose="020B0502020104020203" pitchFamily="34" charset="0"/>
              </a:rPr>
              <a:t>(1)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Gill Sans MT" panose="020B0502020104020203" pitchFamily="34" charset="0"/>
              </a:rPr>
              <a:t>10X </a:t>
            </a:r>
            <a:r>
              <a:rPr lang="en-US" sz="2000" dirty="0">
                <a:latin typeface="Gill Sans MT" panose="020B0502020104020203" pitchFamily="34" charset="0"/>
              </a:rPr>
              <a:t>speed-ups vs baseline layout</a:t>
            </a:r>
          </a:p>
          <a:p>
            <a:pPr marL="0" indent="0">
              <a:buNone/>
            </a:pPr>
            <a:r>
              <a:rPr lang="en-US" sz="3200" dirty="0">
                <a:latin typeface="Gill Sans MT" panose="020B0502020104020203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8405852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2571" y="1571624"/>
            <a:ext cx="111152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Playfair Display SC" panose="00000500000000000000" pitchFamily="2" charset="0"/>
              </a:rPr>
              <a:t>Use software controlled cache for aggregation</a:t>
            </a:r>
          </a:p>
          <a:p>
            <a:endParaRPr lang="en-US" sz="4000" dirty="0">
              <a:solidFill>
                <a:schemeClr val="bg1"/>
              </a:solidFill>
              <a:latin typeface="Playfair Display SC" panose="00000500000000000000" pitchFamily="2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57948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Pacifico" panose="02000000000000000000" pitchFamily="2" charset="0"/>
                <a:ea typeface="Pacifico" panose="02000000000000000000" pitchFamily="2" charset="0"/>
              </a:rPr>
              <a:t>Optimization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34" y="3711575"/>
            <a:ext cx="2173678" cy="2743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98682" y="5083175"/>
            <a:ext cx="3780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latin typeface="Gill Sans MT" panose="020B0502020104020203" pitchFamily="34" charset="0"/>
              </a:rPr>
              <a:t>Chapter 2</a:t>
            </a:r>
          </a:p>
          <a:p>
            <a:pPr algn="ctr"/>
            <a:r>
              <a:rPr lang="en-US" dirty="0">
                <a:latin typeface="Gill Sans MT" panose="020B0502020104020203" pitchFamily="34" charset="0"/>
              </a:rPr>
              <a:t>Ameliorating memory contention of OLAP operators on GPU processors</a:t>
            </a:r>
            <a:endParaRPr lang="en-US" b="1" u="sng" dirty="0">
              <a:solidFill>
                <a:srgbClr val="0070C0"/>
              </a:solidFill>
              <a:latin typeface="Gill Sans MT" panose="020B0502020104020203" pitchFamily="34" charset="0"/>
            </a:endParaRPr>
          </a:p>
          <a:p>
            <a:pPr algn="ctr"/>
            <a:r>
              <a:rPr lang="en-US" b="1" u="sng" dirty="0" err="1">
                <a:solidFill>
                  <a:srgbClr val="0070C0"/>
                </a:solidFill>
                <a:latin typeface="Gill Sans MT" panose="020B0502020104020203" pitchFamily="34" charset="0"/>
              </a:rPr>
              <a:t>DaMoN</a:t>
            </a:r>
            <a:r>
              <a:rPr lang="en-US" b="1" u="sng" dirty="0">
                <a:solidFill>
                  <a:srgbClr val="0070C0"/>
                </a:solidFill>
                <a:latin typeface="Gill Sans MT" panose="020B0502020104020203" pitchFamily="34" charset="0"/>
              </a:rPr>
              <a:t> 2012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D9F1AD9-45D1-4636-B3FD-D1C20DE8E6F3}" type="slidenum">
              <a:rPr lang="en-US" sz="1700" smtClean="0">
                <a:solidFill>
                  <a:schemeClr val="bg1">
                    <a:lumMod val="50000"/>
                  </a:schemeClr>
                </a:solidFill>
                <a:latin typeface="Gill Sans MT" pitchFamily="34" charset="0"/>
              </a:rPr>
              <a:pPr/>
              <a:t>39</a:t>
            </a:fld>
            <a:endParaRPr lang="en-US" sz="1700" dirty="0">
              <a:solidFill>
                <a:schemeClr val="bg1">
                  <a:lumMod val="50000"/>
                </a:schemeClr>
              </a:solidFill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817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050" y="0"/>
            <a:ext cx="10515600" cy="1076325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itchFamily="50" charset="0"/>
              </a:rPr>
              <a:t>Interesting GPU Facts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66775"/>
            <a:ext cx="11449049" cy="5310188"/>
          </a:xfrm>
        </p:spPr>
        <p:txBody>
          <a:bodyPr>
            <a:noAutofit/>
          </a:bodyPr>
          <a:lstStyle/>
          <a:p>
            <a:r>
              <a:rPr lang="en-US" sz="3600" dirty="0">
                <a:latin typeface="Gill Sans MT" pitchFamily="34" charset="0"/>
              </a:rPr>
              <a:t>Super-computer with accelerators (Source: Top500)</a:t>
            </a:r>
          </a:p>
          <a:p>
            <a:pPr>
              <a:buNone/>
            </a:pPr>
            <a:r>
              <a:rPr lang="en-US" dirty="0">
                <a:latin typeface="Gill Sans MT" pitchFamily="34" charset="0"/>
              </a:rPr>
              <a:t>  June 2014: </a:t>
            </a:r>
            <a:r>
              <a:rPr lang="en-US" b="1" dirty="0">
                <a:latin typeface="Gill Sans MT" pitchFamily="34" charset="0"/>
              </a:rPr>
              <a:t>62</a:t>
            </a:r>
            <a:r>
              <a:rPr lang="en-US" dirty="0">
                <a:latin typeface="Gill Sans MT" pitchFamily="34" charset="0"/>
              </a:rPr>
              <a:t> </a:t>
            </a:r>
            <a:r>
              <a:rPr lang="en-US" dirty="0">
                <a:latin typeface="Gill Sans MT" pitchFamily="34" charset="0"/>
                <a:sym typeface="Wingdings" panose="05000000000000000000" pitchFamily="2" charset="2"/>
              </a:rPr>
              <a:t></a:t>
            </a:r>
            <a:r>
              <a:rPr lang="en-US" dirty="0">
                <a:latin typeface="Gill Sans MT" pitchFamily="34" charset="0"/>
              </a:rPr>
              <a:t>June 2015: </a:t>
            </a:r>
            <a:r>
              <a:rPr lang="en-US" b="1" dirty="0">
                <a:latin typeface="Gill Sans MT" pitchFamily="34" charset="0"/>
              </a:rPr>
              <a:t>90</a:t>
            </a:r>
          </a:p>
          <a:p>
            <a:pPr marL="228600" lvl="1">
              <a:spcBef>
                <a:spcPts val="1000"/>
              </a:spcBef>
            </a:pPr>
            <a:r>
              <a:rPr lang="en-US" sz="3200" b="1" dirty="0">
                <a:latin typeface="Gill Sans MT" pitchFamily="34" charset="0"/>
              </a:rPr>
              <a:t>Top</a:t>
            </a:r>
            <a:r>
              <a:rPr lang="en-US" sz="3200" dirty="0">
                <a:latin typeface="Gill Sans MT" pitchFamily="34" charset="0"/>
              </a:rPr>
              <a:t> super-computer with accelerators </a:t>
            </a:r>
            <a:r>
              <a:rPr lang="en-US" sz="3600" dirty="0">
                <a:latin typeface="Gill Sans MT" pitchFamily="34" charset="0"/>
              </a:rPr>
              <a:t>(Source: Green500)</a:t>
            </a:r>
          </a:p>
          <a:p>
            <a:pPr lvl="1"/>
            <a:r>
              <a:rPr lang="en-US" sz="2800" dirty="0">
                <a:latin typeface="Gill Sans MT" pitchFamily="34" charset="0"/>
              </a:rPr>
              <a:t>June 2015: </a:t>
            </a:r>
            <a:r>
              <a:rPr lang="en-US" sz="2800" b="1" dirty="0">
                <a:latin typeface="Gill Sans MT" pitchFamily="34" charset="0"/>
              </a:rPr>
              <a:t>32</a:t>
            </a:r>
            <a:r>
              <a:rPr lang="en-US" sz="2800" dirty="0">
                <a:latin typeface="Gill Sans MT" pitchFamily="34" charset="0"/>
              </a:rPr>
              <a:t> top positions</a:t>
            </a:r>
          </a:p>
          <a:p>
            <a:pPr lvl="1"/>
            <a:r>
              <a:rPr lang="en-US" sz="2800" dirty="0">
                <a:latin typeface="Gill Sans MT" pitchFamily="34" charset="0"/>
              </a:rPr>
              <a:t>November 2015: </a:t>
            </a:r>
            <a:r>
              <a:rPr lang="en-US" sz="2800" b="1" dirty="0">
                <a:latin typeface="Gill Sans MT" pitchFamily="34" charset="0"/>
              </a:rPr>
              <a:t>40</a:t>
            </a:r>
            <a:r>
              <a:rPr lang="en-US" sz="2800" dirty="0">
                <a:latin typeface="Gill Sans MT" pitchFamily="34" charset="0"/>
              </a:rPr>
              <a:t> top positions</a:t>
            </a:r>
          </a:p>
          <a:p>
            <a:pPr lvl="1"/>
            <a:endParaRPr lang="en-US" sz="3200" dirty="0">
              <a:latin typeface="Gill Sans MT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79146" y="2667086"/>
            <a:ext cx="2342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Gill Sans MT" pitchFamily="34" charset="0"/>
              </a:rPr>
              <a:t>25% increase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E457-A514-48C8-8161-90D30CB84E4E}" type="slidenum">
              <a:rPr lang="en-US" sz="1700" smtClean="0">
                <a:latin typeface="Gill Sans MT" panose="020B0502020104020203" pitchFamily="34" charset="0"/>
              </a:rPr>
              <a:pPr/>
              <a:t>4</a:t>
            </a:fld>
            <a:endParaRPr lang="en-US" sz="1700" dirty="0">
              <a:latin typeface="Gill Sans MT" panose="020B0502020104020203" pitchFamily="34" charset="0"/>
            </a:endParaRPr>
          </a:p>
        </p:txBody>
      </p:sp>
      <p:sp>
        <p:nvSpPr>
          <p:cNvPr id="7" name="Right Brace 6"/>
          <p:cNvSpPr/>
          <p:nvPr/>
        </p:nvSpPr>
        <p:spPr>
          <a:xfrm>
            <a:off x="6367943" y="2542478"/>
            <a:ext cx="438150" cy="907534"/>
          </a:xfrm>
          <a:prstGeom prst="rightBrace">
            <a:avLst>
              <a:gd name="adj1" fmla="val 46509"/>
              <a:gd name="adj2" fmla="val 50000"/>
            </a:avLst>
          </a:prstGeom>
          <a:ln w="349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512" y="0"/>
            <a:ext cx="10515600" cy="1075765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itchFamily="50" charset="0"/>
              </a:rPr>
              <a:t>Example: Shared memory access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E457-A514-48C8-8161-90D30CB84E4E}" type="slidenum">
              <a:rPr lang="en-US" sz="1700" smtClean="0">
                <a:latin typeface="Gill Sans MT" pitchFamily="34" charset="0"/>
              </a:rPr>
              <a:pPr/>
              <a:t>40</a:t>
            </a:fld>
            <a:endParaRPr lang="en-US" sz="1700" dirty="0">
              <a:latin typeface="Gill Sans MT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1871" y="1461243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88014" y="1461243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35728" y="1461243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309585" y="1461243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683442" y="1461243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057299" y="1461243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431156" y="1461243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805013" y="1461243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178870" y="1461238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552727" y="1461238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926584" y="1461238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300441" y="1461238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674298" y="1461238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048155" y="1461238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422012" y="1461238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795869" y="1461238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169726" y="1461238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6543583" y="1461238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6917440" y="1461238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7291297" y="1461238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7665154" y="1461238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8039011" y="1461238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8412868" y="1461238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8786725" y="1461238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9160582" y="1461233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9534439" y="1461233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9908296" y="1461233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0282153" y="1461233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10656010" y="1461233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11029867" y="1461233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11403724" y="1461233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11777568" y="1461233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567967" y="2153139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194110" y="2153139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941824" y="2153139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1315681" y="2153139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1689538" y="2153139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2063395" y="2153139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2437252" y="2153139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2811109" y="2153139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3184966" y="2153134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3558823" y="2153134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3932680" y="2153134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4306537" y="2153134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4680394" y="2153134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5054251" y="2153134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5428108" y="2153134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5801965" y="2153134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6175822" y="2153134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6549679" y="2153134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6923536" y="2153134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7297393" y="2153134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7671250" y="2153134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8045107" y="2153134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8418964" y="2153134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8792821" y="2153134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9166678" y="2153129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9540535" y="2153129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9914392" y="2153129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10288249" y="2153129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10662106" y="2153129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11035963" y="2153129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11409820" y="2153129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11783664" y="2153129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567967" y="2754137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194110" y="2754137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941824" y="2754137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1315681" y="2754137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1689538" y="2754137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2063395" y="2754137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2437252" y="2754137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2811109" y="2754137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3184966" y="2754132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3558823" y="2754132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3932680" y="2754132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4306537" y="2754132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4680394" y="2754132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5054251" y="2754132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/>
          <p:cNvSpPr/>
          <p:nvPr/>
        </p:nvSpPr>
        <p:spPr>
          <a:xfrm>
            <a:off x="5428108" y="2754132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/>
          <p:cNvSpPr/>
          <p:nvPr/>
        </p:nvSpPr>
        <p:spPr>
          <a:xfrm>
            <a:off x="5801965" y="2754132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/>
          <p:cNvSpPr/>
          <p:nvPr/>
        </p:nvSpPr>
        <p:spPr>
          <a:xfrm>
            <a:off x="6175822" y="2754132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/>
          <p:cNvSpPr/>
          <p:nvPr/>
        </p:nvSpPr>
        <p:spPr>
          <a:xfrm>
            <a:off x="6549679" y="2754132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/>
          <p:cNvSpPr/>
          <p:nvPr/>
        </p:nvSpPr>
        <p:spPr>
          <a:xfrm>
            <a:off x="6923536" y="2754132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/>
          <p:cNvSpPr/>
          <p:nvPr/>
        </p:nvSpPr>
        <p:spPr>
          <a:xfrm>
            <a:off x="7297393" y="2754132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7671250" y="2754132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ectangle 89"/>
          <p:cNvSpPr/>
          <p:nvPr/>
        </p:nvSpPr>
        <p:spPr>
          <a:xfrm>
            <a:off x="8045107" y="2754132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/>
        </p:nvSpPr>
        <p:spPr>
          <a:xfrm>
            <a:off x="8418964" y="2754132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/>
          <p:cNvSpPr/>
          <p:nvPr/>
        </p:nvSpPr>
        <p:spPr>
          <a:xfrm>
            <a:off x="8792821" y="2754132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/>
          <p:cNvSpPr/>
          <p:nvPr/>
        </p:nvSpPr>
        <p:spPr>
          <a:xfrm>
            <a:off x="9166678" y="2754127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/>
          <p:cNvSpPr/>
          <p:nvPr/>
        </p:nvSpPr>
        <p:spPr>
          <a:xfrm>
            <a:off x="9540535" y="2754127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9914392" y="2754127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/>
          <p:cNvSpPr/>
          <p:nvPr/>
        </p:nvSpPr>
        <p:spPr>
          <a:xfrm>
            <a:off x="10288249" y="2754127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10662106" y="2754127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11035963" y="2754127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/>
          <p:cNvSpPr/>
          <p:nvPr/>
        </p:nvSpPr>
        <p:spPr>
          <a:xfrm>
            <a:off x="11409820" y="2754127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/>
          <p:cNvSpPr/>
          <p:nvPr/>
        </p:nvSpPr>
        <p:spPr>
          <a:xfrm>
            <a:off x="11783664" y="2736197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567967" y="3247913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194110" y="3247913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/>
          <p:cNvSpPr/>
          <p:nvPr/>
        </p:nvSpPr>
        <p:spPr>
          <a:xfrm>
            <a:off x="941824" y="3247913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/>
          <p:cNvSpPr/>
          <p:nvPr/>
        </p:nvSpPr>
        <p:spPr>
          <a:xfrm>
            <a:off x="1315681" y="3247913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1689538" y="3247913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/>
        </p:nvSpPr>
        <p:spPr>
          <a:xfrm>
            <a:off x="2063395" y="3247913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>
          <a:xfrm>
            <a:off x="2437252" y="3247913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/>
          <p:cNvSpPr/>
          <p:nvPr/>
        </p:nvSpPr>
        <p:spPr>
          <a:xfrm>
            <a:off x="2811109" y="3247913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/>
          <p:cNvSpPr/>
          <p:nvPr/>
        </p:nvSpPr>
        <p:spPr>
          <a:xfrm>
            <a:off x="3184966" y="3247908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/>
          <p:cNvSpPr/>
          <p:nvPr/>
        </p:nvSpPr>
        <p:spPr>
          <a:xfrm>
            <a:off x="3558823" y="3247908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/>
          <p:cNvSpPr/>
          <p:nvPr/>
        </p:nvSpPr>
        <p:spPr>
          <a:xfrm>
            <a:off x="3932680" y="3247908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/>
          <p:cNvSpPr/>
          <p:nvPr/>
        </p:nvSpPr>
        <p:spPr>
          <a:xfrm>
            <a:off x="4306537" y="3247908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4680394" y="3247908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/>
          <p:cNvSpPr/>
          <p:nvPr/>
        </p:nvSpPr>
        <p:spPr>
          <a:xfrm>
            <a:off x="5054251" y="3247908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/>
          <p:cNvSpPr/>
          <p:nvPr/>
        </p:nvSpPr>
        <p:spPr>
          <a:xfrm>
            <a:off x="5428108" y="3247908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/>
          <p:cNvSpPr/>
          <p:nvPr/>
        </p:nvSpPr>
        <p:spPr>
          <a:xfrm>
            <a:off x="5801965" y="3247908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/>
          <p:cNvSpPr/>
          <p:nvPr/>
        </p:nvSpPr>
        <p:spPr>
          <a:xfrm>
            <a:off x="6175822" y="3247908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/>
          <p:cNvSpPr/>
          <p:nvPr/>
        </p:nvSpPr>
        <p:spPr>
          <a:xfrm>
            <a:off x="6549679" y="3247908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/>
          <p:cNvSpPr/>
          <p:nvPr/>
        </p:nvSpPr>
        <p:spPr>
          <a:xfrm>
            <a:off x="6923536" y="3247908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Rectangle 119"/>
          <p:cNvSpPr/>
          <p:nvPr/>
        </p:nvSpPr>
        <p:spPr>
          <a:xfrm>
            <a:off x="7297393" y="3247908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 120"/>
          <p:cNvSpPr/>
          <p:nvPr/>
        </p:nvSpPr>
        <p:spPr>
          <a:xfrm>
            <a:off x="7671250" y="3247908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21"/>
          <p:cNvSpPr/>
          <p:nvPr/>
        </p:nvSpPr>
        <p:spPr>
          <a:xfrm>
            <a:off x="8045107" y="3247908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ectangle 122"/>
          <p:cNvSpPr/>
          <p:nvPr/>
        </p:nvSpPr>
        <p:spPr>
          <a:xfrm>
            <a:off x="8418964" y="3247908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Rectangle 123"/>
          <p:cNvSpPr/>
          <p:nvPr/>
        </p:nvSpPr>
        <p:spPr>
          <a:xfrm>
            <a:off x="8792821" y="3247908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Rectangle 124"/>
          <p:cNvSpPr/>
          <p:nvPr/>
        </p:nvSpPr>
        <p:spPr>
          <a:xfrm>
            <a:off x="9166678" y="3247903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Rectangle 125"/>
          <p:cNvSpPr/>
          <p:nvPr/>
        </p:nvSpPr>
        <p:spPr>
          <a:xfrm>
            <a:off x="9540535" y="3247903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Rectangle 126"/>
          <p:cNvSpPr/>
          <p:nvPr/>
        </p:nvSpPr>
        <p:spPr>
          <a:xfrm>
            <a:off x="9914392" y="3247903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27"/>
          <p:cNvSpPr/>
          <p:nvPr/>
        </p:nvSpPr>
        <p:spPr>
          <a:xfrm>
            <a:off x="10288249" y="3247903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le 128"/>
          <p:cNvSpPr/>
          <p:nvPr/>
        </p:nvSpPr>
        <p:spPr>
          <a:xfrm>
            <a:off x="10662106" y="3247903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11035963" y="3247903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/>
          <p:cNvSpPr/>
          <p:nvPr/>
        </p:nvSpPr>
        <p:spPr>
          <a:xfrm>
            <a:off x="11409820" y="3247903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11783664" y="3229973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Rectangle 163"/>
          <p:cNvSpPr/>
          <p:nvPr/>
        </p:nvSpPr>
        <p:spPr>
          <a:xfrm>
            <a:off x="558997" y="3947178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Rectangle 164"/>
          <p:cNvSpPr/>
          <p:nvPr/>
        </p:nvSpPr>
        <p:spPr>
          <a:xfrm>
            <a:off x="185140" y="3947178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Rectangle 165"/>
          <p:cNvSpPr/>
          <p:nvPr/>
        </p:nvSpPr>
        <p:spPr>
          <a:xfrm>
            <a:off x="932854" y="3947178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ectangle 166"/>
          <p:cNvSpPr/>
          <p:nvPr/>
        </p:nvSpPr>
        <p:spPr>
          <a:xfrm>
            <a:off x="1306711" y="3947178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Rectangle 167"/>
          <p:cNvSpPr/>
          <p:nvPr/>
        </p:nvSpPr>
        <p:spPr>
          <a:xfrm>
            <a:off x="1680568" y="3947178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ectangle 168"/>
          <p:cNvSpPr/>
          <p:nvPr/>
        </p:nvSpPr>
        <p:spPr>
          <a:xfrm>
            <a:off x="2054425" y="3947178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Rectangle 169"/>
          <p:cNvSpPr/>
          <p:nvPr/>
        </p:nvSpPr>
        <p:spPr>
          <a:xfrm>
            <a:off x="2428282" y="3947178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Rectangle 170"/>
          <p:cNvSpPr/>
          <p:nvPr/>
        </p:nvSpPr>
        <p:spPr>
          <a:xfrm>
            <a:off x="2802139" y="3947178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Rectangle 171"/>
          <p:cNvSpPr/>
          <p:nvPr/>
        </p:nvSpPr>
        <p:spPr>
          <a:xfrm>
            <a:off x="3175996" y="3947173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Rectangle 172"/>
          <p:cNvSpPr/>
          <p:nvPr/>
        </p:nvSpPr>
        <p:spPr>
          <a:xfrm>
            <a:off x="3549853" y="3947173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ectangle 173"/>
          <p:cNvSpPr/>
          <p:nvPr/>
        </p:nvSpPr>
        <p:spPr>
          <a:xfrm>
            <a:off x="3923710" y="3947173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Rectangle 174"/>
          <p:cNvSpPr/>
          <p:nvPr/>
        </p:nvSpPr>
        <p:spPr>
          <a:xfrm>
            <a:off x="4297567" y="3947173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Rectangle 175"/>
          <p:cNvSpPr/>
          <p:nvPr/>
        </p:nvSpPr>
        <p:spPr>
          <a:xfrm>
            <a:off x="4671424" y="3947173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Rectangle 176"/>
          <p:cNvSpPr/>
          <p:nvPr/>
        </p:nvSpPr>
        <p:spPr>
          <a:xfrm>
            <a:off x="5045281" y="3947173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Rectangle 177"/>
          <p:cNvSpPr/>
          <p:nvPr/>
        </p:nvSpPr>
        <p:spPr>
          <a:xfrm>
            <a:off x="5419138" y="3947173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Rectangle 178"/>
          <p:cNvSpPr/>
          <p:nvPr/>
        </p:nvSpPr>
        <p:spPr>
          <a:xfrm>
            <a:off x="5792995" y="3947173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Rectangle 179"/>
          <p:cNvSpPr/>
          <p:nvPr/>
        </p:nvSpPr>
        <p:spPr>
          <a:xfrm>
            <a:off x="6166852" y="3947173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Rectangle 180"/>
          <p:cNvSpPr/>
          <p:nvPr/>
        </p:nvSpPr>
        <p:spPr>
          <a:xfrm>
            <a:off x="6540709" y="3947173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Rectangle 181"/>
          <p:cNvSpPr/>
          <p:nvPr/>
        </p:nvSpPr>
        <p:spPr>
          <a:xfrm>
            <a:off x="6914566" y="3947173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Rectangle 182"/>
          <p:cNvSpPr/>
          <p:nvPr/>
        </p:nvSpPr>
        <p:spPr>
          <a:xfrm>
            <a:off x="7288423" y="3947173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Rectangle 183"/>
          <p:cNvSpPr/>
          <p:nvPr/>
        </p:nvSpPr>
        <p:spPr>
          <a:xfrm>
            <a:off x="7662280" y="3947173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Rectangle 184"/>
          <p:cNvSpPr/>
          <p:nvPr/>
        </p:nvSpPr>
        <p:spPr>
          <a:xfrm>
            <a:off x="8036137" y="3947173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Rectangle 185"/>
          <p:cNvSpPr/>
          <p:nvPr/>
        </p:nvSpPr>
        <p:spPr>
          <a:xfrm>
            <a:off x="8409994" y="3947173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Rectangle 186"/>
          <p:cNvSpPr/>
          <p:nvPr/>
        </p:nvSpPr>
        <p:spPr>
          <a:xfrm>
            <a:off x="8783851" y="3947173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Rectangle 187"/>
          <p:cNvSpPr/>
          <p:nvPr/>
        </p:nvSpPr>
        <p:spPr>
          <a:xfrm>
            <a:off x="9157708" y="3947168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Rectangle 188"/>
          <p:cNvSpPr/>
          <p:nvPr/>
        </p:nvSpPr>
        <p:spPr>
          <a:xfrm>
            <a:off x="9531565" y="3947168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189"/>
          <p:cNvSpPr/>
          <p:nvPr/>
        </p:nvSpPr>
        <p:spPr>
          <a:xfrm>
            <a:off x="9905422" y="3947168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Rectangle 190"/>
          <p:cNvSpPr/>
          <p:nvPr/>
        </p:nvSpPr>
        <p:spPr>
          <a:xfrm>
            <a:off x="10279279" y="3947168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Rectangle 191"/>
          <p:cNvSpPr/>
          <p:nvPr/>
        </p:nvSpPr>
        <p:spPr>
          <a:xfrm>
            <a:off x="10653136" y="3947168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Rectangle 192"/>
          <p:cNvSpPr/>
          <p:nvPr/>
        </p:nvSpPr>
        <p:spPr>
          <a:xfrm>
            <a:off x="11026993" y="3947168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Rectangle 193"/>
          <p:cNvSpPr/>
          <p:nvPr/>
        </p:nvSpPr>
        <p:spPr>
          <a:xfrm>
            <a:off x="11400850" y="3947168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Rectangle 194"/>
          <p:cNvSpPr/>
          <p:nvPr/>
        </p:nvSpPr>
        <p:spPr>
          <a:xfrm>
            <a:off x="11774694" y="3947168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3" name="Straight Arrow Connector 202"/>
          <p:cNvCxnSpPr>
            <a:endCxn id="37" idx="2"/>
          </p:cNvCxnSpPr>
          <p:nvPr/>
        </p:nvCxnSpPr>
        <p:spPr>
          <a:xfrm>
            <a:off x="304800" y="1613647"/>
            <a:ext cx="414043" cy="841244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Arrow Connector 204"/>
          <p:cNvCxnSpPr>
            <a:endCxn id="70" idx="2"/>
          </p:cNvCxnSpPr>
          <p:nvPr/>
        </p:nvCxnSpPr>
        <p:spPr>
          <a:xfrm flipH="1">
            <a:off x="344986" y="1730193"/>
            <a:ext cx="345296" cy="1325696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Arrow Connector 206"/>
          <p:cNvCxnSpPr>
            <a:endCxn id="103" idx="2"/>
          </p:cNvCxnSpPr>
          <p:nvPr/>
        </p:nvCxnSpPr>
        <p:spPr>
          <a:xfrm flipH="1">
            <a:off x="1092700" y="1622608"/>
            <a:ext cx="9967" cy="182880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Arrow Connector 207"/>
          <p:cNvCxnSpPr/>
          <p:nvPr/>
        </p:nvCxnSpPr>
        <p:spPr>
          <a:xfrm>
            <a:off x="1371612" y="1622603"/>
            <a:ext cx="19596" cy="137160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" name="TextBox 208"/>
          <p:cNvSpPr txBox="1"/>
          <p:nvPr/>
        </p:nvSpPr>
        <p:spPr>
          <a:xfrm>
            <a:off x="233082" y="112505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</a:t>
            </a:r>
          </a:p>
        </p:txBody>
      </p:sp>
      <p:sp>
        <p:nvSpPr>
          <p:cNvPr id="210" name="TextBox 209"/>
          <p:cNvSpPr txBox="1"/>
          <p:nvPr/>
        </p:nvSpPr>
        <p:spPr>
          <a:xfrm>
            <a:off x="555817" y="112505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2</a:t>
            </a:r>
          </a:p>
        </p:txBody>
      </p:sp>
      <p:sp>
        <p:nvSpPr>
          <p:cNvPr id="211" name="TextBox 210"/>
          <p:cNvSpPr txBox="1"/>
          <p:nvPr/>
        </p:nvSpPr>
        <p:spPr>
          <a:xfrm>
            <a:off x="932342" y="112505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3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1308867" y="112505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4</a:t>
            </a:r>
          </a:p>
        </p:txBody>
      </p:sp>
      <p:sp>
        <p:nvSpPr>
          <p:cNvPr id="213" name="TextBox 212"/>
          <p:cNvSpPr txBox="1"/>
          <p:nvPr/>
        </p:nvSpPr>
        <p:spPr>
          <a:xfrm>
            <a:off x="1685392" y="112505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5</a:t>
            </a:r>
          </a:p>
        </p:txBody>
      </p:sp>
      <p:sp>
        <p:nvSpPr>
          <p:cNvPr id="214" name="TextBox 213"/>
          <p:cNvSpPr txBox="1"/>
          <p:nvPr/>
        </p:nvSpPr>
        <p:spPr>
          <a:xfrm>
            <a:off x="2035022" y="112505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6</a:t>
            </a:r>
          </a:p>
        </p:txBody>
      </p:sp>
      <p:cxnSp>
        <p:nvCxnSpPr>
          <p:cNvPr id="216" name="Straight Arrow Connector 215"/>
          <p:cNvCxnSpPr/>
          <p:nvPr/>
        </p:nvCxnSpPr>
        <p:spPr>
          <a:xfrm>
            <a:off x="1748147" y="1613643"/>
            <a:ext cx="19596" cy="73152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Straight Arrow Connector 216"/>
          <p:cNvCxnSpPr/>
          <p:nvPr/>
        </p:nvCxnSpPr>
        <p:spPr>
          <a:xfrm>
            <a:off x="2277077" y="1613638"/>
            <a:ext cx="19596" cy="182880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8" name="TextBox 217"/>
          <p:cNvSpPr txBox="1"/>
          <p:nvPr/>
        </p:nvSpPr>
        <p:spPr>
          <a:xfrm>
            <a:off x="2438467" y="112505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7</a:t>
            </a:r>
          </a:p>
        </p:txBody>
      </p:sp>
      <p:sp>
        <p:nvSpPr>
          <p:cNvPr id="219" name="TextBox 218"/>
          <p:cNvSpPr txBox="1"/>
          <p:nvPr/>
        </p:nvSpPr>
        <p:spPr>
          <a:xfrm>
            <a:off x="2761202" y="112505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8</a:t>
            </a:r>
          </a:p>
        </p:txBody>
      </p:sp>
      <p:sp>
        <p:nvSpPr>
          <p:cNvPr id="220" name="TextBox 219"/>
          <p:cNvSpPr txBox="1"/>
          <p:nvPr/>
        </p:nvSpPr>
        <p:spPr>
          <a:xfrm>
            <a:off x="3137727" y="112505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9</a:t>
            </a:r>
          </a:p>
        </p:txBody>
      </p:sp>
      <p:sp>
        <p:nvSpPr>
          <p:cNvPr id="221" name="TextBox 220"/>
          <p:cNvSpPr txBox="1"/>
          <p:nvPr/>
        </p:nvSpPr>
        <p:spPr>
          <a:xfrm>
            <a:off x="3514252" y="112505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10</a:t>
            </a:r>
          </a:p>
        </p:txBody>
      </p:sp>
      <p:sp>
        <p:nvSpPr>
          <p:cNvPr id="222" name="TextBox 221"/>
          <p:cNvSpPr txBox="1"/>
          <p:nvPr/>
        </p:nvSpPr>
        <p:spPr>
          <a:xfrm>
            <a:off x="3890777" y="112505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11</a:t>
            </a:r>
          </a:p>
        </p:txBody>
      </p:sp>
      <p:sp>
        <p:nvSpPr>
          <p:cNvPr id="223" name="TextBox 222"/>
          <p:cNvSpPr txBox="1"/>
          <p:nvPr/>
        </p:nvSpPr>
        <p:spPr>
          <a:xfrm>
            <a:off x="4240407" y="112505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12</a:t>
            </a:r>
          </a:p>
        </p:txBody>
      </p:sp>
      <p:sp>
        <p:nvSpPr>
          <p:cNvPr id="224" name="TextBox 223"/>
          <p:cNvSpPr txBox="1"/>
          <p:nvPr/>
        </p:nvSpPr>
        <p:spPr>
          <a:xfrm>
            <a:off x="4670752" y="112505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13</a:t>
            </a:r>
          </a:p>
        </p:txBody>
      </p:sp>
      <p:sp>
        <p:nvSpPr>
          <p:cNvPr id="225" name="TextBox 224"/>
          <p:cNvSpPr txBox="1"/>
          <p:nvPr/>
        </p:nvSpPr>
        <p:spPr>
          <a:xfrm>
            <a:off x="5029347" y="112505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14</a:t>
            </a:r>
          </a:p>
        </p:txBody>
      </p:sp>
      <p:sp>
        <p:nvSpPr>
          <p:cNvPr id="226" name="TextBox 225"/>
          <p:cNvSpPr txBox="1"/>
          <p:nvPr/>
        </p:nvSpPr>
        <p:spPr>
          <a:xfrm>
            <a:off x="5405872" y="112505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15</a:t>
            </a:r>
          </a:p>
        </p:txBody>
      </p:sp>
      <p:sp>
        <p:nvSpPr>
          <p:cNvPr id="227" name="TextBox 226"/>
          <p:cNvSpPr txBox="1"/>
          <p:nvPr/>
        </p:nvSpPr>
        <p:spPr>
          <a:xfrm>
            <a:off x="5782397" y="112505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16</a:t>
            </a:r>
          </a:p>
        </p:txBody>
      </p:sp>
      <p:sp>
        <p:nvSpPr>
          <p:cNvPr id="228" name="TextBox 227"/>
          <p:cNvSpPr txBox="1"/>
          <p:nvPr/>
        </p:nvSpPr>
        <p:spPr>
          <a:xfrm>
            <a:off x="6158922" y="112505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17</a:t>
            </a:r>
          </a:p>
        </p:txBody>
      </p:sp>
      <p:sp>
        <p:nvSpPr>
          <p:cNvPr id="229" name="TextBox 228"/>
          <p:cNvSpPr txBox="1"/>
          <p:nvPr/>
        </p:nvSpPr>
        <p:spPr>
          <a:xfrm>
            <a:off x="6508552" y="112505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18</a:t>
            </a:r>
          </a:p>
        </p:txBody>
      </p:sp>
      <p:sp>
        <p:nvSpPr>
          <p:cNvPr id="230" name="TextBox 229"/>
          <p:cNvSpPr txBox="1"/>
          <p:nvPr/>
        </p:nvSpPr>
        <p:spPr>
          <a:xfrm>
            <a:off x="6911997" y="112505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19</a:t>
            </a:r>
          </a:p>
        </p:txBody>
      </p:sp>
      <p:sp>
        <p:nvSpPr>
          <p:cNvPr id="231" name="TextBox 230"/>
          <p:cNvSpPr txBox="1"/>
          <p:nvPr/>
        </p:nvSpPr>
        <p:spPr>
          <a:xfrm>
            <a:off x="7261627" y="112505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20</a:t>
            </a:r>
          </a:p>
        </p:txBody>
      </p:sp>
      <p:sp>
        <p:nvSpPr>
          <p:cNvPr id="232" name="TextBox 231"/>
          <p:cNvSpPr txBox="1"/>
          <p:nvPr/>
        </p:nvSpPr>
        <p:spPr>
          <a:xfrm>
            <a:off x="7611257" y="112505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21</a:t>
            </a:r>
          </a:p>
        </p:txBody>
      </p:sp>
      <p:sp>
        <p:nvSpPr>
          <p:cNvPr id="233" name="TextBox 232"/>
          <p:cNvSpPr txBox="1"/>
          <p:nvPr/>
        </p:nvSpPr>
        <p:spPr>
          <a:xfrm>
            <a:off x="7987782" y="112505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22</a:t>
            </a:r>
          </a:p>
        </p:txBody>
      </p:sp>
      <p:sp>
        <p:nvSpPr>
          <p:cNvPr id="234" name="TextBox 233"/>
          <p:cNvSpPr txBox="1"/>
          <p:nvPr/>
        </p:nvSpPr>
        <p:spPr>
          <a:xfrm>
            <a:off x="8364307" y="112505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23</a:t>
            </a:r>
          </a:p>
        </p:txBody>
      </p:sp>
      <p:sp>
        <p:nvSpPr>
          <p:cNvPr id="235" name="TextBox 234"/>
          <p:cNvSpPr txBox="1"/>
          <p:nvPr/>
        </p:nvSpPr>
        <p:spPr>
          <a:xfrm>
            <a:off x="8713937" y="112505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24</a:t>
            </a:r>
          </a:p>
        </p:txBody>
      </p:sp>
      <p:sp>
        <p:nvSpPr>
          <p:cNvPr id="236" name="TextBox 235"/>
          <p:cNvSpPr txBox="1"/>
          <p:nvPr/>
        </p:nvSpPr>
        <p:spPr>
          <a:xfrm>
            <a:off x="9111450" y="112505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25</a:t>
            </a:r>
          </a:p>
        </p:txBody>
      </p:sp>
      <p:sp>
        <p:nvSpPr>
          <p:cNvPr id="237" name="TextBox 236"/>
          <p:cNvSpPr txBox="1"/>
          <p:nvPr/>
        </p:nvSpPr>
        <p:spPr>
          <a:xfrm>
            <a:off x="9487975" y="112505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26</a:t>
            </a:r>
          </a:p>
        </p:txBody>
      </p:sp>
      <p:sp>
        <p:nvSpPr>
          <p:cNvPr id="238" name="TextBox 237"/>
          <p:cNvSpPr txBox="1"/>
          <p:nvPr/>
        </p:nvSpPr>
        <p:spPr>
          <a:xfrm>
            <a:off x="9837605" y="112505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27</a:t>
            </a:r>
          </a:p>
        </p:txBody>
      </p:sp>
      <p:sp>
        <p:nvSpPr>
          <p:cNvPr id="239" name="TextBox 238"/>
          <p:cNvSpPr txBox="1"/>
          <p:nvPr/>
        </p:nvSpPr>
        <p:spPr>
          <a:xfrm>
            <a:off x="10241050" y="112505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28</a:t>
            </a:r>
          </a:p>
        </p:txBody>
      </p:sp>
      <p:sp>
        <p:nvSpPr>
          <p:cNvPr id="240" name="TextBox 239"/>
          <p:cNvSpPr txBox="1"/>
          <p:nvPr/>
        </p:nvSpPr>
        <p:spPr>
          <a:xfrm>
            <a:off x="10590680" y="112505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29</a:t>
            </a:r>
          </a:p>
        </p:txBody>
      </p:sp>
      <p:sp>
        <p:nvSpPr>
          <p:cNvPr id="241" name="TextBox 240"/>
          <p:cNvSpPr txBox="1"/>
          <p:nvPr/>
        </p:nvSpPr>
        <p:spPr>
          <a:xfrm>
            <a:off x="10940310" y="112505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30</a:t>
            </a:r>
          </a:p>
        </p:txBody>
      </p:sp>
      <p:sp>
        <p:nvSpPr>
          <p:cNvPr id="242" name="TextBox 241"/>
          <p:cNvSpPr txBox="1"/>
          <p:nvPr/>
        </p:nvSpPr>
        <p:spPr>
          <a:xfrm>
            <a:off x="11316835" y="112505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31</a:t>
            </a:r>
          </a:p>
        </p:txBody>
      </p:sp>
      <p:sp>
        <p:nvSpPr>
          <p:cNvPr id="243" name="TextBox 242"/>
          <p:cNvSpPr txBox="1"/>
          <p:nvPr/>
        </p:nvSpPr>
        <p:spPr>
          <a:xfrm>
            <a:off x="11693360" y="112505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32</a:t>
            </a:r>
          </a:p>
        </p:txBody>
      </p:sp>
      <p:sp>
        <p:nvSpPr>
          <p:cNvPr id="245" name="Rectangle 244"/>
          <p:cNvSpPr/>
          <p:nvPr/>
        </p:nvSpPr>
        <p:spPr>
          <a:xfrm>
            <a:off x="166678" y="5316963"/>
            <a:ext cx="301752" cy="301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TextBox 245"/>
          <p:cNvSpPr txBox="1"/>
          <p:nvPr/>
        </p:nvSpPr>
        <p:spPr>
          <a:xfrm>
            <a:off x="557784" y="5276088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Threads</a:t>
            </a:r>
          </a:p>
        </p:txBody>
      </p:sp>
      <p:sp>
        <p:nvSpPr>
          <p:cNvPr id="247" name="Rectangle 246"/>
          <p:cNvSpPr/>
          <p:nvPr/>
        </p:nvSpPr>
        <p:spPr>
          <a:xfrm>
            <a:off x="154486" y="5716251"/>
            <a:ext cx="301752" cy="3017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TextBox 247"/>
          <p:cNvSpPr txBox="1"/>
          <p:nvPr/>
        </p:nvSpPr>
        <p:spPr>
          <a:xfrm>
            <a:off x="545592" y="5693664"/>
            <a:ext cx="1953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Memory addresses</a:t>
            </a:r>
          </a:p>
        </p:txBody>
      </p:sp>
      <p:sp>
        <p:nvSpPr>
          <p:cNvPr id="249" name="Rectangle 248"/>
          <p:cNvSpPr/>
          <p:nvPr/>
        </p:nvSpPr>
        <p:spPr>
          <a:xfrm>
            <a:off x="145516" y="6166122"/>
            <a:ext cx="301752" cy="3017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TextBox 249"/>
          <p:cNvSpPr txBox="1"/>
          <p:nvPr/>
        </p:nvSpPr>
        <p:spPr>
          <a:xfrm>
            <a:off x="579120" y="6120384"/>
            <a:ext cx="738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Banks</a:t>
            </a:r>
          </a:p>
        </p:txBody>
      </p:sp>
      <p:cxnSp>
        <p:nvCxnSpPr>
          <p:cNvPr id="251" name="Straight Arrow Connector 250"/>
          <p:cNvCxnSpPr/>
          <p:nvPr/>
        </p:nvCxnSpPr>
        <p:spPr>
          <a:xfrm>
            <a:off x="4130977" y="1619734"/>
            <a:ext cx="19596" cy="173736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Straight Arrow Connector 251"/>
          <p:cNvCxnSpPr/>
          <p:nvPr/>
        </p:nvCxnSpPr>
        <p:spPr>
          <a:xfrm>
            <a:off x="2523027" y="1573664"/>
            <a:ext cx="412197" cy="137160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Straight Arrow Connector 257"/>
          <p:cNvCxnSpPr/>
          <p:nvPr/>
        </p:nvCxnSpPr>
        <p:spPr>
          <a:xfrm flipH="1">
            <a:off x="2560320" y="1555914"/>
            <a:ext cx="394626" cy="137160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Arrow Connector 260"/>
          <p:cNvCxnSpPr/>
          <p:nvPr/>
        </p:nvCxnSpPr>
        <p:spPr>
          <a:xfrm>
            <a:off x="3315507" y="1543184"/>
            <a:ext cx="412197" cy="146304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Arrow Connector 261"/>
          <p:cNvCxnSpPr/>
          <p:nvPr/>
        </p:nvCxnSpPr>
        <p:spPr>
          <a:xfrm>
            <a:off x="3683418" y="1607730"/>
            <a:ext cx="422238" cy="137160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Arrow Connector 264"/>
          <p:cNvCxnSpPr/>
          <p:nvPr/>
        </p:nvCxnSpPr>
        <p:spPr>
          <a:xfrm>
            <a:off x="4443984" y="1600200"/>
            <a:ext cx="1545336" cy="128016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Straight Arrow Connector 266"/>
          <p:cNvCxnSpPr/>
          <p:nvPr/>
        </p:nvCxnSpPr>
        <p:spPr>
          <a:xfrm>
            <a:off x="4743083" y="1543534"/>
            <a:ext cx="3906" cy="146304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Straight Arrow Connector 269"/>
          <p:cNvCxnSpPr/>
          <p:nvPr/>
        </p:nvCxnSpPr>
        <p:spPr>
          <a:xfrm>
            <a:off x="5106153" y="1558774"/>
            <a:ext cx="3906" cy="146304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Straight Arrow Connector 270"/>
          <p:cNvCxnSpPr/>
          <p:nvPr/>
        </p:nvCxnSpPr>
        <p:spPr>
          <a:xfrm>
            <a:off x="5490022" y="1586206"/>
            <a:ext cx="3906" cy="137160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Straight Arrow Connector 272"/>
          <p:cNvCxnSpPr>
            <a:endCxn id="89" idx="3"/>
          </p:cNvCxnSpPr>
          <p:nvPr/>
        </p:nvCxnSpPr>
        <p:spPr>
          <a:xfrm>
            <a:off x="6329082" y="1622612"/>
            <a:ext cx="1643920" cy="1282396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Straight Arrow Connector 275"/>
          <p:cNvCxnSpPr/>
          <p:nvPr/>
        </p:nvCxnSpPr>
        <p:spPr>
          <a:xfrm>
            <a:off x="6759069" y="1567918"/>
            <a:ext cx="3906" cy="137160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Straight Arrow Connector 278"/>
          <p:cNvCxnSpPr>
            <a:endCxn id="89" idx="3"/>
          </p:cNvCxnSpPr>
          <p:nvPr/>
        </p:nvCxnSpPr>
        <p:spPr>
          <a:xfrm>
            <a:off x="6961632" y="1728758"/>
            <a:ext cx="1011370" cy="117625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Straight Arrow Connector 280"/>
          <p:cNvCxnSpPr>
            <a:endCxn id="89" idx="2"/>
          </p:cNvCxnSpPr>
          <p:nvPr/>
        </p:nvCxnSpPr>
        <p:spPr>
          <a:xfrm>
            <a:off x="7437120" y="1539240"/>
            <a:ext cx="385006" cy="1516644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Straight Arrow Connector 283"/>
          <p:cNvCxnSpPr/>
          <p:nvPr/>
        </p:nvCxnSpPr>
        <p:spPr>
          <a:xfrm>
            <a:off x="5851292" y="1601451"/>
            <a:ext cx="19596" cy="73152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" name="Straight Arrow Connector 284"/>
          <p:cNvCxnSpPr/>
          <p:nvPr/>
        </p:nvCxnSpPr>
        <p:spPr>
          <a:xfrm>
            <a:off x="8159496" y="1584960"/>
            <a:ext cx="1167384" cy="137160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Arrow Connector 287"/>
          <p:cNvCxnSpPr/>
          <p:nvPr/>
        </p:nvCxnSpPr>
        <p:spPr>
          <a:xfrm flipH="1">
            <a:off x="8211312" y="1557528"/>
            <a:ext cx="633984" cy="137160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Straight Arrow Connector 289"/>
          <p:cNvCxnSpPr>
            <a:endCxn id="60" idx="2"/>
          </p:cNvCxnSpPr>
          <p:nvPr/>
        </p:nvCxnSpPr>
        <p:spPr>
          <a:xfrm>
            <a:off x="8435606" y="1728758"/>
            <a:ext cx="508091" cy="726128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Straight Arrow Connector 295"/>
          <p:cNvCxnSpPr/>
          <p:nvPr/>
        </p:nvCxnSpPr>
        <p:spPr>
          <a:xfrm>
            <a:off x="7839642" y="1592128"/>
            <a:ext cx="19596" cy="173736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Arrow Connector 296"/>
          <p:cNvCxnSpPr>
            <a:endCxn id="95" idx="2"/>
          </p:cNvCxnSpPr>
          <p:nvPr/>
        </p:nvCxnSpPr>
        <p:spPr>
          <a:xfrm>
            <a:off x="9686730" y="1592128"/>
            <a:ext cx="378538" cy="1463751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Straight Arrow Connector 297"/>
          <p:cNvCxnSpPr/>
          <p:nvPr/>
        </p:nvCxnSpPr>
        <p:spPr>
          <a:xfrm flipH="1">
            <a:off x="9371344" y="1556269"/>
            <a:ext cx="10588" cy="82296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Straight Arrow Connector 300"/>
          <p:cNvCxnSpPr>
            <a:endCxn id="94" idx="2"/>
          </p:cNvCxnSpPr>
          <p:nvPr/>
        </p:nvCxnSpPr>
        <p:spPr>
          <a:xfrm flipH="1">
            <a:off x="9691411" y="1565234"/>
            <a:ext cx="371836" cy="1490645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Straight Arrow Connector 301"/>
          <p:cNvCxnSpPr>
            <a:endCxn id="131" idx="2"/>
          </p:cNvCxnSpPr>
          <p:nvPr/>
        </p:nvCxnSpPr>
        <p:spPr>
          <a:xfrm>
            <a:off x="10457695" y="1699708"/>
            <a:ext cx="1103001" cy="1849947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Straight Arrow Connector 303"/>
          <p:cNvCxnSpPr>
            <a:endCxn id="97" idx="1"/>
          </p:cNvCxnSpPr>
          <p:nvPr/>
        </p:nvCxnSpPr>
        <p:spPr>
          <a:xfrm flipH="1">
            <a:off x="10662106" y="1672814"/>
            <a:ext cx="1256837" cy="1232189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" name="Straight Arrow Connector 306"/>
          <p:cNvCxnSpPr>
            <a:endCxn id="66" idx="2"/>
          </p:cNvCxnSpPr>
          <p:nvPr/>
        </p:nvCxnSpPr>
        <p:spPr>
          <a:xfrm>
            <a:off x="10798354" y="1574199"/>
            <a:ext cx="388485" cy="880682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Straight Arrow Connector 307"/>
          <p:cNvCxnSpPr>
            <a:stCxn id="35" idx="3"/>
            <a:endCxn id="96" idx="2"/>
          </p:cNvCxnSpPr>
          <p:nvPr/>
        </p:nvCxnSpPr>
        <p:spPr>
          <a:xfrm flipH="1">
            <a:off x="10439125" y="1612109"/>
            <a:ext cx="1266351" cy="144377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2" name="Straight Arrow Connector 311"/>
          <p:cNvCxnSpPr/>
          <p:nvPr/>
        </p:nvCxnSpPr>
        <p:spPr>
          <a:xfrm>
            <a:off x="11165907" y="1636950"/>
            <a:ext cx="775081" cy="128016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" name="TextBox 316"/>
          <p:cNvSpPr txBox="1"/>
          <p:nvPr/>
        </p:nvSpPr>
        <p:spPr>
          <a:xfrm>
            <a:off x="215147" y="186914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0</a:t>
            </a:r>
          </a:p>
        </p:txBody>
      </p:sp>
      <p:sp>
        <p:nvSpPr>
          <p:cNvPr id="318" name="TextBox 317"/>
          <p:cNvSpPr txBox="1"/>
          <p:nvPr/>
        </p:nvSpPr>
        <p:spPr>
          <a:xfrm>
            <a:off x="537882" y="186914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4</a:t>
            </a:r>
          </a:p>
        </p:txBody>
      </p:sp>
      <p:sp>
        <p:nvSpPr>
          <p:cNvPr id="319" name="TextBox 318"/>
          <p:cNvSpPr txBox="1"/>
          <p:nvPr/>
        </p:nvSpPr>
        <p:spPr>
          <a:xfrm>
            <a:off x="914407" y="186914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8</a:t>
            </a:r>
          </a:p>
        </p:txBody>
      </p:sp>
      <p:sp>
        <p:nvSpPr>
          <p:cNvPr id="320" name="TextBox 319"/>
          <p:cNvSpPr txBox="1"/>
          <p:nvPr/>
        </p:nvSpPr>
        <p:spPr>
          <a:xfrm>
            <a:off x="1290932" y="186914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12</a:t>
            </a:r>
          </a:p>
        </p:txBody>
      </p:sp>
      <p:sp>
        <p:nvSpPr>
          <p:cNvPr id="321" name="TextBox 320"/>
          <p:cNvSpPr txBox="1"/>
          <p:nvPr/>
        </p:nvSpPr>
        <p:spPr>
          <a:xfrm>
            <a:off x="1667457" y="186914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16</a:t>
            </a:r>
          </a:p>
        </p:txBody>
      </p:sp>
      <p:sp>
        <p:nvSpPr>
          <p:cNvPr id="322" name="TextBox 321"/>
          <p:cNvSpPr txBox="1"/>
          <p:nvPr/>
        </p:nvSpPr>
        <p:spPr>
          <a:xfrm>
            <a:off x="2017087" y="186914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20</a:t>
            </a:r>
          </a:p>
        </p:txBody>
      </p:sp>
      <p:sp>
        <p:nvSpPr>
          <p:cNvPr id="323" name="TextBox 322"/>
          <p:cNvSpPr txBox="1"/>
          <p:nvPr/>
        </p:nvSpPr>
        <p:spPr>
          <a:xfrm>
            <a:off x="2393637" y="186914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24</a:t>
            </a:r>
          </a:p>
        </p:txBody>
      </p:sp>
      <p:sp>
        <p:nvSpPr>
          <p:cNvPr id="324" name="TextBox 323"/>
          <p:cNvSpPr txBox="1"/>
          <p:nvPr/>
        </p:nvSpPr>
        <p:spPr>
          <a:xfrm>
            <a:off x="2770162" y="186914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28</a:t>
            </a:r>
          </a:p>
        </p:txBody>
      </p:sp>
      <p:sp>
        <p:nvSpPr>
          <p:cNvPr id="325" name="TextBox 324"/>
          <p:cNvSpPr txBox="1"/>
          <p:nvPr/>
        </p:nvSpPr>
        <p:spPr>
          <a:xfrm>
            <a:off x="3119792" y="186914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32</a:t>
            </a:r>
          </a:p>
        </p:txBody>
      </p:sp>
      <p:sp>
        <p:nvSpPr>
          <p:cNvPr id="326" name="TextBox 325"/>
          <p:cNvSpPr txBox="1"/>
          <p:nvPr/>
        </p:nvSpPr>
        <p:spPr>
          <a:xfrm>
            <a:off x="3496317" y="186914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36</a:t>
            </a:r>
          </a:p>
        </p:txBody>
      </p:sp>
      <p:sp>
        <p:nvSpPr>
          <p:cNvPr id="327" name="TextBox 326"/>
          <p:cNvSpPr txBox="1"/>
          <p:nvPr/>
        </p:nvSpPr>
        <p:spPr>
          <a:xfrm>
            <a:off x="3872842" y="186914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40</a:t>
            </a:r>
          </a:p>
        </p:txBody>
      </p:sp>
      <p:sp>
        <p:nvSpPr>
          <p:cNvPr id="328" name="TextBox 327"/>
          <p:cNvSpPr txBox="1"/>
          <p:nvPr/>
        </p:nvSpPr>
        <p:spPr>
          <a:xfrm>
            <a:off x="4222472" y="186914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44</a:t>
            </a:r>
          </a:p>
        </p:txBody>
      </p:sp>
      <p:sp>
        <p:nvSpPr>
          <p:cNvPr id="329" name="TextBox 328"/>
          <p:cNvSpPr txBox="1"/>
          <p:nvPr/>
        </p:nvSpPr>
        <p:spPr>
          <a:xfrm>
            <a:off x="4652817" y="186914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48</a:t>
            </a:r>
          </a:p>
        </p:txBody>
      </p:sp>
      <p:sp>
        <p:nvSpPr>
          <p:cNvPr id="330" name="TextBox 329"/>
          <p:cNvSpPr txBox="1"/>
          <p:nvPr/>
        </p:nvSpPr>
        <p:spPr>
          <a:xfrm>
            <a:off x="5038307" y="186914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52</a:t>
            </a:r>
          </a:p>
        </p:txBody>
      </p:sp>
      <p:sp>
        <p:nvSpPr>
          <p:cNvPr id="331" name="TextBox 330"/>
          <p:cNvSpPr txBox="1"/>
          <p:nvPr/>
        </p:nvSpPr>
        <p:spPr>
          <a:xfrm>
            <a:off x="5387937" y="186914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56</a:t>
            </a:r>
          </a:p>
        </p:txBody>
      </p:sp>
      <p:sp>
        <p:nvSpPr>
          <p:cNvPr id="332" name="TextBox 331"/>
          <p:cNvSpPr txBox="1"/>
          <p:nvPr/>
        </p:nvSpPr>
        <p:spPr>
          <a:xfrm>
            <a:off x="5764462" y="186914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60</a:t>
            </a:r>
          </a:p>
        </p:txBody>
      </p:sp>
      <p:sp>
        <p:nvSpPr>
          <p:cNvPr id="333" name="TextBox 332"/>
          <p:cNvSpPr txBox="1"/>
          <p:nvPr/>
        </p:nvSpPr>
        <p:spPr>
          <a:xfrm>
            <a:off x="6140987" y="186914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64</a:t>
            </a:r>
          </a:p>
        </p:txBody>
      </p:sp>
      <p:sp>
        <p:nvSpPr>
          <p:cNvPr id="334" name="TextBox 333"/>
          <p:cNvSpPr txBox="1"/>
          <p:nvPr/>
        </p:nvSpPr>
        <p:spPr>
          <a:xfrm>
            <a:off x="6490617" y="186914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68</a:t>
            </a:r>
          </a:p>
        </p:txBody>
      </p:sp>
      <p:sp>
        <p:nvSpPr>
          <p:cNvPr id="335" name="TextBox 334"/>
          <p:cNvSpPr txBox="1"/>
          <p:nvPr/>
        </p:nvSpPr>
        <p:spPr>
          <a:xfrm>
            <a:off x="6894062" y="186914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72</a:t>
            </a:r>
          </a:p>
        </p:txBody>
      </p:sp>
      <p:sp>
        <p:nvSpPr>
          <p:cNvPr id="336" name="TextBox 335"/>
          <p:cNvSpPr txBox="1"/>
          <p:nvPr/>
        </p:nvSpPr>
        <p:spPr>
          <a:xfrm>
            <a:off x="7243692" y="186914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76</a:t>
            </a:r>
          </a:p>
        </p:txBody>
      </p:sp>
      <p:sp>
        <p:nvSpPr>
          <p:cNvPr id="337" name="TextBox 336"/>
          <p:cNvSpPr txBox="1"/>
          <p:nvPr/>
        </p:nvSpPr>
        <p:spPr>
          <a:xfrm>
            <a:off x="7593322" y="186914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80</a:t>
            </a:r>
          </a:p>
        </p:txBody>
      </p:sp>
      <p:sp>
        <p:nvSpPr>
          <p:cNvPr id="338" name="TextBox 337"/>
          <p:cNvSpPr txBox="1"/>
          <p:nvPr/>
        </p:nvSpPr>
        <p:spPr>
          <a:xfrm>
            <a:off x="7969847" y="186914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84</a:t>
            </a:r>
          </a:p>
        </p:txBody>
      </p:sp>
      <p:sp>
        <p:nvSpPr>
          <p:cNvPr id="340" name="TextBox 339"/>
          <p:cNvSpPr txBox="1"/>
          <p:nvPr/>
        </p:nvSpPr>
        <p:spPr>
          <a:xfrm>
            <a:off x="8696002" y="186914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92</a:t>
            </a:r>
          </a:p>
        </p:txBody>
      </p:sp>
      <p:sp>
        <p:nvSpPr>
          <p:cNvPr id="341" name="TextBox 340"/>
          <p:cNvSpPr txBox="1"/>
          <p:nvPr/>
        </p:nvSpPr>
        <p:spPr>
          <a:xfrm>
            <a:off x="9093515" y="186914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96</a:t>
            </a:r>
          </a:p>
        </p:txBody>
      </p:sp>
      <p:sp>
        <p:nvSpPr>
          <p:cNvPr id="342" name="TextBox 341"/>
          <p:cNvSpPr txBox="1"/>
          <p:nvPr/>
        </p:nvSpPr>
        <p:spPr>
          <a:xfrm>
            <a:off x="9470040" y="1869142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100</a:t>
            </a:r>
          </a:p>
        </p:txBody>
      </p:sp>
      <p:sp>
        <p:nvSpPr>
          <p:cNvPr id="343" name="TextBox 342"/>
          <p:cNvSpPr txBox="1"/>
          <p:nvPr/>
        </p:nvSpPr>
        <p:spPr>
          <a:xfrm>
            <a:off x="9878285" y="1869142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104</a:t>
            </a:r>
          </a:p>
        </p:txBody>
      </p:sp>
      <p:sp>
        <p:nvSpPr>
          <p:cNvPr id="344" name="TextBox 343"/>
          <p:cNvSpPr txBox="1"/>
          <p:nvPr/>
        </p:nvSpPr>
        <p:spPr>
          <a:xfrm>
            <a:off x="10223115" y="1869142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108</a:t>
            </a:r>
          </a:p>
        </p:txBody>
      </p:sp>
      <p:sp>
        <p:nvSpPr>
          <p:cNvPr id="345" name="TextBox 344"/>
          <p:cNvSpPr txBox="1"/>
          <p:nvPr/>
        </p:nvSpPr>
        <p:spPr>
          <a:xfrm>
            <a:off x="10572745" y="1869142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112</a:t>
            </a:r>
          </a:p>
        </p:txBody>
      </p:sp>
      <p:sp>
        <p:nvSpPr>
          <p:cNvPr id="346" name="TextBox 345"/>
          <p:cNvSpPr txBox="1"/>
          <p:nvPr/>
        </p:nvSpPr>
        <p:spPr>
          <a:xfrm>
            <a:off x="10922375" y="1869142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116</a:t>
            </a:r>
          </a:p>
        </p:txBody>
      </p:sp>
      <p:sp>
        <p:nvSpPr>
          <p:cNvPr id="347" name="TextBox 346"/>
          <p:cNvSpPr txBox="1"/>
          <p:nvPr/>
        </p:nvSpPr>
        <p:spPr>
          <a:xfrm>
            <a:off x="11298900" y="1869142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120</a:t>
            </a:r>
          </a:p>
        </p:txBody>
      </p:sp>
      <p:sp>
        <p:nvSpPr>
          <p:cNvPr id="348" name="TextBox 347"/>
          <p:cNvSpPr txBox="1"/>
          <p:nvPr/>
        </p:nvSpPr>
        <p:spPr>
          <a:xfrm>
            <a:off x="11675425" y="1869142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124</a:t>
            </a:r>
          </a:p>
        </p:txBody>
      </p:sp>
      <p:sp>
        <p:nvSpPr>
          <p:cNvPr id="339" name="TextBox 338"/>
          <p:cNvSpPr txBox="1"/>
          <p:nvPr/>
        </p:nvSpPr>
        <p:spPr>
          <a:xfrm>
            <a:off x="8346372" y="186914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88</a:t>
            </a:r>
          </a:p>
        </p:txBody>
      </p:sp>
      <p:sp>
        <p:nvSpPr>
          <p:cNvPr id="352" name="TextBox 351"/>
          <p:cNvSpPr txBox="1"/>
          <p:nvPr/>
        </p:nvSpPr>
        <p:spPr>
          <a:xfrm>
            <a:off x="209567" y="2442883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128</a:t>
            </a:r>
          </a:p>
        </p:txBody>
      </p:sp>
      <p:sp>
        <p:nvSpPr>
          <p:cNvPr id="357" name="TextBox 356"/>
          <p:cNvSpPr txBox="1"/>
          <p:nvPr/>
        </p:nvSpPr>
        <p:spPr>
          <a:xfrm>
            <a:off x="505407" y="2442878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132</a:t>
            </a:r>
          </a:p>
        </p:txBody>
      </p:sp>
      <p:sp>
        <p:nvSpPr>
          <p:cNvPr id="358" name="TextBox 357"/>
          <p:cNvSpPr txBox="1"/>
          <p:nvPr/>
        </p:nvSpPr>
        <p:spPr>
          <a:xfrm>
            <a:off x="908827" y="2433908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136</a:t>
            </a:r>
          </a:p>
        </p:txBody>
      </p:sp>
      <p:sp>
        <p:nvSpPr>
          <p:cNvPr id="359" name="TextBox 358"/>
          <p:cNvSpPr txBox="1"/>
          <p:nvPr/>
        </p:nvSpPr>
        <p:spPr>
          <a:xfrm>
            <a:off x="1374983" y="2442878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…</a:t>
            </a:r>
          </a:p>
        </p:txBody>
      </p:sp>
      <p:sp>
        <p:nvSpPr>
          <p:cNvPr id="360" name="Oval 359"/>
          <p:cNvSpPr/>
          <p:nvPr/>
        </p:nvSpPr>
        <p:spPr>
          <a:xfrm>
            <a:off x="3917576" y="2590800"/>
            <a:ext cx="403412" cy="99508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2" name="Oval 361"/>
          <p:cNvSpPr/>
          <p:nvPr/>
        </p:nvSpPr>
        <p:spPr>
          <a:xfrm>
            <a:off x="5701606" y="2097720"/>
            <a:ext cx="403412" cy="99508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3" name="Oval 362"/>
          <p:cNvSpPr/>
          <p:nvPr/>
        </p:nvSpPr>
        <p:spPr>
          <a:xfrm>
            <a:off x="7629081" y="2259090"/>
            <a:ext cx="403412" cy="118872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4" name="TextBox 363"/>
          <p:cNvSpPr txBox="1"/>
          <p:nvPr/>
        </p:nvSpPr>
        <p:spPr>
          <a:xfrm>
            <a:off x="224112" y="362628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</a:t>
            </a:r>
          </a:p>
        </p:txBody>
      </p:sp>
      <p:sp>
        <p:nvSpPr>
          <p:cNvPr id="365" name="TextBox 364"/>
          <p:cNvSpPr txBox="1"/>
          <p:nvPr/>
        </p:nvSpPr>
        <p:spPr>
          <a:xfrm>
            <a:off x="546847" y="362628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2</a:t>
            </a:r>
          </a:p>
        </p:txBody>
      </p:sp>
      <p:sp>
        <p:nvSpPr>
          <p:cNvPr id="366" name="TextBox 365"/>
          <p:cNvSpPr txBox="1"/>
          <p:nvPr/>
        </p:nvSpPr>
        <p:spPr>
          <a:xfrm>
            <a:off x="923372" y="362628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3</a:t>
            </a:r>
          </a:p>
        </p:txBody>
      </p:sp>
      <p:sp>
        <p:nvSpPr>
          <p:cNvPr id="367" name="TextBox 366"/>
          <p:cNvSpPr txBox="1"/>
          <p:nvPr/>
        </p:nvSpPr>
        <p:spPr>
          <a:xfrm>
            <a:off x="1299897" y="362628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4</a:t>
            </a:r>
          </a:p>
        </p:txBody>
      </p:sp>
      <p:sp>
        <p:nvSpPr>
          <p:cNvPr id="368" name="TextBox 367"/>
          <p:cNvSpPr txBox="1"/>
          <p:nvPr/>
        </p:nvSpPr>
        <p:spPr>
          <a:xfrm>
            <a:off x="1676422" y="362628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5</a:t>
            </a:r>
          </a:p>
        </p:txBody>
      </p:sp>
      <p:sp>
        <p:nvSpPr>
          <p:cNvPr id="369" name="TextBox 368"/>
          <p:cNvSpPr txBox="1"/>
          <p:nvPr/>
        </p:nvSpPr>
        <p:spPr>
          <a:xfrm>
            <a:off x="2026052" y="362628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6</a:t>
            </a:r>
          </a:p>
        </p:txBody>
      </p:sp>
      <p:sp>
        <p:nvSpPr>
          <p:cNvPr id="370" name="TextBox 369"/>
          <p:cNvSpPr txBox="1"/>
          <p:nvPr/>
        </p:nvSpPr>
        <p:spPr>
          <a:xfrm>
            <a:off x="2429497" y="362628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7</a:t>
            </a:r>
          </a:p>
        </p:txBody>
      </p:sp>
      <p:sp>
        <p:nvSpPr>
          <p:cNvPr id="371" name="TextBox 370"/>
          <p:cNvSpPr txBox="1"/>
          <p:nvPr/>
        </p:nvSpPr>
        <p:spPr>
          <a:xfrm>
            <a:off x="2752232" y="362628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8</a:t>
            </a:r>
          </a:p>
        </p:txBody>
      </p:sp>
      <p:sp>
        <p:nvSpPr>
          <p:cNvPr id="372" name="TextBox 371"/>
          <p:cNvSpPr txBox="1"/>
          <p:nvPr/>
        </p:nvSpPr>
        <p:spPr>
          <a:xfrm>
            <a:off x="3128757" y="362628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9</a:t>
            </a:r>
          </a:p>
        </p:txBody>
      </p:sp>
      <p:sp>
        <p:nvSpPr>
          <p:cNvPr id="373" name="TextBox 372"/>
          <p:cNvSpPr txBox="1"/>
          <p:nvPr/>
        </p:nvSpPr>
        <p:spPr>
          <a:xfrm>
            <a:off x="3505282" y="362628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10</a:t>
            </a:r>
          </a:p>
        </p:txBody>
      </p:sp>
      <p:sp>
        <p:nvSpPr>
          <p:cNvPr id="374" name="TextBox 373"/>
          <p:cNvSpPr txBox="1"/>
          <p:nvPr/>
        </p:nvSpPr>
        <p:spPr>
          <a:xfrm>
            <a:off x="3881807" y="362628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11</a:t>
            </a:r>
          </a:p>
        </p:txBody>
      </p:sp>
      <p:sp>
        <p:nvSpPr>
          <p:cNvPr id="375" name="TextBox 374"/>
          <p:cNvSpPr txBox="1"/>
          <p:nvPr/>
        </p:nvSpPr>
        <p:spPr>
          <a:xfrm>
            <a:off x="4231437" y="362628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12</a:t>
            </a:r>
          </a:p>
        </p:txBody>
      </p:sp>
      <p:sp>
        <p:nvSpPr>
          <p:cNvPr id="376" name="TextBox 375"/>
          <p:cNvSpPr txBox="1"/>
          <p:nvPr/>
        </p:nvSpPr>
        <p:spPr>
          <a:xfrm>
            <a:off x="4661782" y="362628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13</a:t>
            </a:r>
          </a:p>
        </p:txBody>
      </p:sp>
      <p:sp>
        <p:nvSpPr>
          <p:cNvPr id="377" name="TextBox 376"/>
          <p:cNvSpPr txBox="1"/>
          <p:nvPr/>
        </p:nvSpPr>
        <p:spPr>
          <a:xfrm>
            <a:off x="5020377" y="362628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14</a:t>
            </a:r>
          </a:p>
        </p:txBody>
      </p:sp>
      <p:sp>
        <p:nvSpPr>
          <p:cNvPr id="378" name="TextBox 377"/>
          <p:cNvSpPr txBox="1"/>
          <p:nvPr/>
        </p:nvSpPr>
        <p:spPr>
          <a:xfrm>
            <a:off x="5396902" y="362628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15</a:t>
            </a:r>
          </a:p>
        </p:txBody>
      </p:sp>
      <p:sp>
        <p:nvSpPr>
          <p:cNvPr id="379" name="TextBox 378"/>
          <p:cNvSpPr txBox="1"/>
          <p:nvPr/>
        </p:nvSpPr>
        <p:spPr>
          <a:xfrm>
            <a:off x="5773427" y="362628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16</a:t>
            </a:r>
          </a:p>
        </p:txBody>
      </p:sp>
      <p:sp>
        <p:nvSpPr>
          <p:cNvPr id="380" name="TextBox 379"/>
          <p:cNvSpPr txBox="1"/>
          <p:nvPr/>
        </p:nvSpPr>
        <p:spPr>
          <a:xfrm>
            <a:off x="6149952" y="362628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17</a:t>
            </a:r>
          </a:p>
        </p:txBody>
      </p:sp>
      <p:sp>
        <p:nvSpPr>
          <p:cNvPr id="381" name="TextBox 380"/>
          <p:cNvSpPr txBox="1"/>
          <p:nvPr/>
        </p:nvSpPr>
        <p:spPr>
          <a:xfrm>
            <a:off x="6499582" y="362628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18</a:t>
            </a:r>
          </a:p>
        </p:txBody>
      </p:sp>
      <p:sp>
        <p:nvSpPr>
          <p:cNvPr id="382" name="TextBox 381"/>
          <p:cNvSpPr txBox="1"/>
          <p:nvPr/>
        </p:nvSpPr>
        <p:spPr>
          <a:xfrm>
            <a:off x="6903027" y="362628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19</a:t>
            </a:r>
          </a:p>
        </p:txBody>
      </p:sp>
      <p:sp>
        <p:nvSpPr>
          <p:cNvPr id="383" name="TextBox 382"/>
          <p:cNvSpPr txBox="1"/>
          <p:nvPr/>
        </p:nvSpPr>
        <p:spPr>
          <a:xfrm>
            <a:off x="7252657" y="362628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20</a:t>
            </a:r>
          </a:p>
        </p:txBody>
      </p:sp>
      <p:sp>
        <p:nvSpPr>
          <p:cNvPr id="384" name="TextBox 383"/>
          <p:cNvSpPr txBox="1"/>
          <p:nvPr/>
        </p:nvSpPr>
        <p:spPr>
          <a:xfrm>
            <a:off x="7602287" y="362628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21</a:t>
            </a:r>
          </a:p>
        </p:txBody>
      </p:sp>
      <p:sp>
        <p:nvSpPr>
          <p:cNvPr id="385" name="TextBox 384"/>
          <p:cNvSpPr txBox="1"/>
          <p:nvPr/>
        </p:nvSpPr>
        <p:spPr>
          <a:xfrm>
            <a:off x="7978812" y="362628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22</a:t>
            </a:r>
          </a:p>
        </p:txBody>
      </p:sp>
      <p:sp>
        <p:nvSpPr>
          <p:cNvPr id="386" name="TextBox 385"/>
          <p:cNvSpPr txBox="1"/>
          <p:nvPr/>
        </p:nvSpPr>
        <p:spPr>
          <a:xfrm>
            <a:off x="8355337" y="362628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23</a:t>
            </a:r>
          </a:p>
        </p:txBody>
      </p:sp>
      <p:sp>
        <p:nvSpPr>
          <p:cNvPr id="387" name="TextBox 386"/>
          <p:cNvSpPr txBox="1"/>
          <p:nvPr/>
        </p:nvSpPr>
        <p:spPr>
          <a:xfrm>
            <a:off x="8704967" y="362628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24</a:t>
            </a:r>
          </a:p>
        </p:txBody>
      </p:sp>
      <p:sp>
        <p:nvSpPr>
          <p:cNvPr id="388" name="TextBox 387"/>
          <p:cNvSpPr txBox="1"/>
          <p:nvPr/>
        </p:nvSpPr>
        <p:spPr>
          <a:xfrm>
            <a:off x="9102480" y="362628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25</a:t>
            </a:r>
          </a:p>
        </p:txBody>
      </p:sp>
      <p:sp>
        <p:nvSpPr>
          <p:cNvPr id="389" name="TextBox 388"/>
          <p:cNvSpPr txBox="1"/>
          <p:nvPr/>
        </p:nvSpPr>
        <p:spPr>
          <a:xfrm>
            <a:off x="9479005" y="362628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26</a:t>
            </a:r>
          </a:p>
        </p:txBody>
      </p:sp>
      <p:sp>
        <p:nvSpPr>
          <p:cNvPr id="390" name="TextBox 389"/>
          <p:cNvSpPr txBox="1"/>
          <p:nvPr/>
        </p:nvSpPr>
        <p:spPr>
          <a:xfrm>
            <a:off x="9828635" y="362628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27</a:t>
            </a:r>
          </a:p>
        </p:txBody>
      </p:sp>
      <p:sp>
        <p:nvSpPr>
          <p:cNvPr id="391" name="TextBox 390"/>
          <p:cNvSpPr txBox="1"/>
          <p:nvPr/>
        </p:nvSpPr>
        <p:spPr>
          <a:xfrm>
            <a:off x="10232080" y="362628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28</a:t>
            </a:r>
          </a:p>
        </p:txBody>
      </p:sp>
      <p:sp>
        <p:nvSpPr>
          <p:cNvPr id="392" name="TextBox 391"/>
          <p:cNvSpPr txBox="1"/>
          <p:nvPr/>
        </p:nvSpPr>
        <p:spPr>
          <a:xfrm>
            <a:off x="10581710" y="362628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29</a:t>
            </a:r>
          </a:p>
        </p:txBody>
      </p:sp>
      <p:sp>
        <p:nvSpPr>
          <p:cNvPr id="393" name="TextBox 392"/>
          <p:cNvSpPr txBox="1"/>
          <p:nvPr/>
        </p:nvSpPr>
        <p:spPr>
          <a:xfrm>
            <a:off x="10931340" y="362628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30</a:t>
            </a:r>
          </a:p>
        </p:txBody>
      </p:sp>
      <p:sp>
        <p:nvSpPr>
          <p:cNvPr id="394" name="TextBox 393"/>
          <p:cNvSpPr txBox="1"/>
          <p:nvPr/>
        </p:nvSpPr>
        <p:spPr>
          <a:xfrm>
            <a:off x="11307865" y="362628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31</a:t>
            </a:r>
          </a:p>
        </p:txBody>
      </p:sp>
      <p:sp>
        <p:nvSpPr>
          <p:cNvPr id="395" name="TextBox 394"/>
          <p:cNvSpPr txBox="1"/>
          <p:nvPr/>
        </p:nvSpPr>
        <p:spPr>
          <a:xfrm>
            <a:off x="11684390" y="362628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ill Sans MT" pitchFamily="34" charset="0"/>
              </a:rPr>
              <a:t>32</a:t>
            </a:r>
          </a:p>
        </p:txBody>
      </p:sp>
      <p:sp>
        <p:nvSpPr>
          <p:cNvPr id="396" name="TextBox 395"/>
          <p:cNvSpPr txBox="1"/>
          <p:nvPr/>
        </p:nvSpPr>
        <p:spPr>
          <a:xfrm>
            <a:off x="3004410" y="5136777"/>
            <a:ext cx="61558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Gill Sans MT" pitchFamily="34" charset="0"/>
              </a:rPr>
              <a:t>Read conflicts</a:t>
            </a:r>
            <a:r>
              <a:rPr lang="en-US" sz="2800" dirty="0">
                <a:latin typeface="Gill Sans MT" pitchFamily="34" charset="0"/>
              </a:rPr>
              <a:t>: 2 rounds of serialization</a:t>
            </a:r>
          </a:p>
        </p:txBody>
      </p:sp>
      <p:sp>
        <p:nvSpPr>
          <p:cNvPr id="399" name="TextBox 398"/>
          <p:cNvSpPr txBox="1"/>
          <p:nvPr/>
        </p:nvSpPr>
        <p:spPr>
          <a:xfrm>
            <a:off x="3004410" y="5585905"/>
            <a:ext cx="63337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Gill Sans MT" pitchFamily="34" charset="0"/>
              </a:rPr>
              <a:t>Write conflicts</a:t>
            </a:r>
            <a:r>
              <a:rPr lang="en-US" sz="2800" dirty="0">
                <a:latin typeface="Gill Sans MT" pitchFamily="34" charset="0"/>
              </a:rPr>
              <a:t>: 3 rounds of serialization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0" grpId="0" animBg="1"/>
      <p:bldP spid="362" grpId="0" animBg="1"/>
      <p:bldP spid="363" grpId="0" animBg="1"/>
      <p:bldP spid="396" grpId="0" build="allAtOnce"/>
      <p:bldP spid="399" grpId="0" build="allAtOnce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73654" y="0"/>
            <a:ext cx="13433617" cy="1325563"/>
          </a:xfrm>
        </p:spPr>
        <p:txBody>
          <a:bodyPr>
            <a:no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How Can We Use Shared Memory?</a:t>
            </a:r>
          </a:p>
        </p:txBody>
      </p:sp>
      <p:graphicFrame>
        <p:nvGraphicFramePr>
          <p:cNvPr id="50" name="Content Placeholder 49"/>
          <p:cNvGraphicFramePr>
            <a:graphicFrameLocks noGrp="1"/>
          </p:cNvGraphicFramePr>
          <p:nvPr>
            <p:ph idx="1"/>
          </p:nvPr>
        </p:nvGraphicFramePr>
        <p:xfrm>
          <a:off x="405870" y="2091267"/>
          <a:ext cx="4521730" cy="331154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93216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385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5571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9487">
                <a:tc>
                  <a:txBody>
                    <a:bodyPr/>
                    <a:lstStyle/>
                    <a:p>
                      <a:r>
                        <a:rPr lang="en-US" dirty="0"/>
                        <a:t>Full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Name</a:t>
                      </a:r>
                      <a:endParaRPr lang="en-US" dirty="0">
                        <a:latin typeface="Gill Sans M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Age</a:t>
                      </a:r>
                      <a:endParaRPr lang="en-US" dirty="0">
                        <a:latin typeface="Gill Sans M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City</a:t>
                      </a:r>
                      <a:endParaRPr lang="en-US" dirty="0">
                        <a:latin typeface="Gill Sans MT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5615">
                <a:tc gridSpan="3">
                  <a:txBody>
                    <a:bodyPr/>
                    <a:lstStyle/>
                    <a:p>
                      <a:endParaRPr lang="en-US" dirty="0">
                        <a:latin typeface="Gill Sans MT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Gill Sans MT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Gill Sans MT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8827">
                <a:tc>
                  <a:txBody>
                    <a:bodyPr/>
                    <a:lstStyle/>
                    <a:p>
                      <a:r>
                        <a:rPr lang="en-US" dirty="0"/>
                        <a:t>“Jason</a:t>
                      </a:r>
                      <a:r>
                        <a:rPr lang="en-US" baseline="0" dirty="0"/>
                        <a:t> Becker”</a:t>
                      </a:r>
                      <a:endParaRPr lang="en-US" dirty="0">
                        <a:latin typeface="Gill Sans M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36</a:t>
                      </a:r>
                      <a:endParaRPr lang="en-US" dirty="0">
                        <a:latin typeface="Gill Sans M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“New York”</a:t>
                      </a:r>
                      <a:endParaRPr lang="en-US" dirty="0">
                        <a:latin typeface="Gill Sans MT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87831398"/>
                  </a:ext>
                </a:extLst>
              </a:tr>
              <a:tr h="381641">
                <a:tc>
                  <a:txBody>
                    <a:bodyPr/>
                    <a:lstStyle/>
                    <a:p>
                      <a:r>
                        <a:rPr lang="en-US" dirty="0"/>
                        <a:t>“Janet</a:t>
                      </a:r>
                      <a:r>
                        <a:rPr lang="en-US" baseline="0" dirty="0"/>
                        <a:t> Beck”</a:t>
                      </a:r>
                      <a:endParaRPr lang="en-US" dirty="0">
                        <a:latin typeface="Gill Sans M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57</a:t>
                      </a:r>
                      <a:endParaRPr lang="en-US" dirty="0">
                        <a:latin typeface="Gill Sans M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“San Francisco”</a:t>
                      </a:r>
                      <a:endParaRPr lang="en-US" dirty="0">
                        <a:latin typeface="Gill Sans MT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8827">
                <a:tc>
                  <a:txBody>
                    <a:bodyPr/>
                    <a:lstStyle/>
                    <a:p>
                      <a:r>
                        <a:rPr lang="en-US" dirty="0"/>
                        <a:t>“Donna</a:t>
                      </a:r>
                      <a:r>
                        <a:rPr lang="en-US" baseline="0" dirty="0"/>
                        <a:t> Carreras”</a:t>
                      </a:r>
                      <a:endParaRPr lang="en-US" dirty="0">
                        <a:latin typeface="Gill Sans M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49</a:t>
                      </a:r>
                      <a:endParaRPr lang="en-US" dirty="0">
                        <a:latin typeface="Gill Sans M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“Yonkers”</a:t>
                      </a:r>
                      <a:endParaRPr lang="en-US" dirty="0">
                        <a:latin typeface="Gill Sans MT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162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“John</a:t>
                      </a:r>
                      <a:r>
                        <a:rPr lang="en-US" baseline="0" dirty="0"/>
                        <a:t> Chang”</a:t>
                      </a:r>
                      <a:endParaRPr lang="en-US" dirty="0">
                        <a:latin typeface="Gill Sans M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29</a:t>
                      </a:r>
                      <a:endParaRPr lang="en-US" dirty="0">
                        <a:latin typeface="Gill Sans M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“San Jose”</a:t>
                      </a:r>
                      <a:endParaRPr lang="en-US" dirty="0">
                        <a:latin typeface="Gill Sans MT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57072">
                <a:tc gridSpan="3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Gill Sans MT" panose="020B0502020104020203" pitchFamily="34" charset="0"/>
                        </a:rPr>
                        <a:t>…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1" name="TextBox 50"/>
          <p:cNvSpPr txBox="1"/>
          <p:nvPr/>
        </p:nvSpPr>
        <p:spPr>
          <a:xfrm>
            <a:off x="838894" y="5783215"/>
            <a:ext cx="3655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ill Sans MT" pitchFamily="34" charset="0"/>
              </a:rPr>
              <a:t>Base Table (Billions of rows)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120866" y="1197557"/>
            <a:ext cx="44984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Gill Sans MT" pitchFamily="34" charset="0"/>
              </a:rPr>
              <a:t>Aggregate count of customers by city </a:t>
            </a:r>
          </a:p>
        </p:txBody>
      </p:sp>
      <p:graphicFrame>
        <p:nvGraphicFramePr>
          <p:cNvPr id="53" name="Table 52"/>
          <p:cNvGraphicFramePr>
            <a:graphicFrameLocks noGrp="1"/>
          </p:cNvGraphicFramePr>
          <p:nvPr>
            <p:extLst/>
          </p:nvPr>
        </p:nvGraphicFramePr>
        <p:xfrm>
          <a:off x="6333068" y="1955799"/>
          <a:ext cx="1955800" cy="2963335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955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92667">
                <a:tc>
                  <a:txBody>
                    <a:bodyPr/>
                    <a:lstStyle/>
                    <a:p>
                      <a:r>
                        <a:rPr lang="en-US" dirty="0"/>
                        <a:t>Customers Count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9266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9266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9266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9266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55" name="Straight Arrow Connector 54"/>
          <p:cNvCxnSpPr/>
          <p:nvPr/>
        </p:nvCxnSpPr>
        <p:spPr>
          <a:xfrm flipV="1">
            <a:off x="4419600" y="2734734"/>
            <a:ext cx="2582333" cy="380999"/>
          </a:xfrm>
          <a:prstGeom prst="straightConnector1">
            <a:avLst/>
          </a:prstGeom>
          <a:ln w="31750">
            <a:solidFill>
              <a:schemeClr val="bg1">
                <a:lumMod val="65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>
            <a:off x="4673600" y="3564467"/>
            <a:ext cx="2133600" cy="533400"/>
          </a:xfrm>
          <a:prstGeom prst="straightConnector1">
            <a:avLst/>
          </a:prstGeom>
          <a:ln w="31750">
            <a:solidFill>
              <a:schemeClr val="bg1">
                <a:lumMod val="65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flipV="1">
            <a:off x="4368800" y="2912533"/>
            <a:ext cx="2413000" cy="1117601"/>
          </a:xfrm>
          <a:prstGeom prst="straightConnector1">
            <a:avLst/>
          </a:prstGeom>
          <a:ln w="31750">
            <a:solidFill>
              <a:schemeClr val="bg1">
                <a:lumMod val="65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4385733" y="4529667"/>
            <a:ext cx="2302934" cy="177800"/>
          </a:xfrm>
          <a:prstGeom prst="straightConnector1">
            <a:avLst/>
          </a:prstGeom>
          <a:ln w="31750">
            <a:solidFill>
              <a:schemeClr val="bg1">
                <a:lumMod val="65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8424333" y="2633133"/>
            <a:ext cx="1256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“New York”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390466" y="3225800"/>
            <a:ext cx="111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“Chicago”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415866" y="3843867"/>
            <a:ext cx="1631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“San Francisco”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8458199" y="4504267"/>
            <a:ext cx="116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“San Jose”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350000" y="5477933"/>
            <a:ext cx="2558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ill Sans MT" pitchFamily="34" charset="0"/>
              </a:rPr>
              <a:t>Running aggregates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906033" y="6282322"/>
            <a:ext cx="10474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Gill Sans MT" pitchFamily="34" charset="0"/>
              </a:rPr>
              <a:t>Use shared memory for the aggregate table (&lt;&lt; base table)</a:t>
            </a:r>
          </a:p>
        </p:txBody>
      </p:sp>
      <p:sp>
        <p:nvSpPr>
          <p:cNvPr id="72" name="Slide Number Placeholder 7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1AD9-45D1-4636-B3FD-D1C20DE8E6F3}" type="slidenum">
              <a:rPr lang="en-US" sz="1700" smtClean="0">
                <a:latin typeface="Gill Sans MT" pitchFamily="34" charset="0"/>
              </a:rPr>
              <a:pPr/>
              <a:t>41</a:t>
            </a:fld>
            <a:endParaRPr lang="en-US" sz="1700" dirty="0">
              <a:latin typeface="Gill Sans MT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flipH="1">
            <a:off x="2328719" y="2796784"/>
            <a:ext cx="590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Gill Sans MT" panose="020B0502020104020203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0825224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257" y="-2292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How to reduce bank conflicts?</a:t>
            </a:r>
          </a:p>
        </p:txBody>
      </p:sp>
      <p:graphicFrame>
        <p:nvGraphicFramePr>
          <p:cNvPr id="8" name="Content Placeholder 49"/>
          <p:cNvGraphicFramePr>
            <a:graphicFrameLocks/>
          </p:cNvGraphicFramePr>
          <p:nvPr/>
        </p:nvGraphicFramePr>
        <p:xfrm>
          <a:off x="254013" y="1071803"/>
          <a:ext cx="3883032" cy="328277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709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10390">
                  <a:extLst>
                    <a:ext uri="{9D8B030D-6E8A-4147-A177-3AD203B41FA5}">
                      <a16:colId xmlns="" xmlns:a16="http://schemas.microsoft.com/office/drawing/2014/main" val="1789294857"/>
                    </a:ext>
                  </a:extLst>
                </a:gridCol>
                <a:gridCol w="11684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84876">
                  <a:extLst>
                    <a:ext uri="{9D8B030D-6E8A-4147-A177-3AD203B41FA5}">
                      <a16:colId xmlns="" xmlns:a16="http://schemas.microsoft.com/office/drawing/2014/main" val="324507281"/>
                    </a:ext>
                  </a:extLst>
                </a:gridCol>
              </a:tblGrid>
              <a:tr h="66652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Gill Sans MT" panose="020B0502020104020203" pitchFamily="34" charset="0"/>
                        </a:rPr>
                        <a:t>Full</a:t>
                      </a:r>
                      <a:r>
                        <a:rPr lang="en-US" sz="1600" baseline="0" dirty="0"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US" sz="1600" dirty="0">
                          <a:latin typeface="Gill Sans MT" panose="020B0502020104020203" pitchFamily="34" charset="0"/>
                        </a:rPr>
                        <a:t>Name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Gill Sans MT" panose="020B0502020104020203" pitchFamily="34" charset="0"/>
                        </a:rPr>
                        <a:t>Age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Gill Sans M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Gill Sans MT" panose="020B0502020104020203" pitchFamily="34" charset="0"/>
                        </a:rPr>
                        <a:t>City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8088">
                <a:tc gridSpan="4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Gill Sans MT" pitchFamily="34" charset="0"/>
                        </a:rPr>
                        <a:t>…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Gill Sans MT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5332"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Gill Sans MT" panose="020B0502020104020203" pitchFamily="34" charset="0"/>
                        </a:rPr>
                        <a:t>“Jason</a:t>
                      </a:r>
                      <a:r>
                        <a:rPr lang="en-US" sz="1600" baseline="0" dirty="0">
                          <a:latin typeface="Gill Sans MT" panose="020B0502020104020203" pitchFamily="34" charset="0"/>
                        </a:rPr>
                        <a:t> Becker”</a:t>
                      </a:r>
                      <a:endParaRPr lang="en-US" sz="1600" dirty="0">
                        <a:latin typeface="Gill Sans M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Gill Sans MT" panose="020B0502020104020203" pitchFamily="34" charset="0"/>
                        </a:rPr>
                        <a:t>36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Gill Sans MT" panose="020B0502020104020203" pitchFamily="34" charset="0"/>
                        </a:rPr>
                        <a:t>“New York”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87831398"/>
                  </a:ext>
                </a:extLst>
              </a:tr>
              <a:tr h="391650"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Gill Sans MT" panose="020B0502020104020203" pitchFamily="34" charset="0"/>
                        </a:rPr>
                        <a:t>“Janet</a:t>
                      </a:r>
                      <a:r>
                        <a:rPr lang="en-US" sz="1600" baseline="0" dirty="0">
                          <a:latin typeface="Gill Sans MT" panose="020B0502020104020203" pitchFamily="34" charset="0"/>
                        </a:rPr>
                        <a:t> Beck”</a:t>
                      </a:r>
                      <a:endParaRPr lang="en-US" sz="1600" dirty="0">
                        <a:latin typeface="Gill Sans M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Gill Sans MT" panose="020B0502020104020203" pitchFamily="34" charset="0"/>
                        </a:rPr>
                        <a:t>57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Gill Sans MT" panose="020B0502020104020203" pitchFamily="34" charset="0"/>
                        </a:rPr>
                        <a:t>“San Francisco”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1650"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Gill Sans MT" panose="020B0502020104020203" pitchFamily="34" charset="0"/>
                        </a:rPr>
                        <a:t>“Donna</a:t>
                      </a:r>
                      <a:r>
                        <a:rPr lang="en-US" sz="1600" baseline="0" dirty="0">
                          <a:latin typeface="Gill Sans MT" panose="020B0502020104020203" pitchFamily="34" charset="0"/>
                        </a:rPr>
                        <a:t> Carreras”</a:t>
                      </a:r>
                      <a:endParaRPr lang="en-US" sz="1600" dirty="0">
                        <a:latin typeface="Gill Sans M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Gill Sans MT" panose="020B0502020104020203" pitchFamily="34" charset="0"/>
                        </a:rPr>
                        <a:t>49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Gill Sans MT" panose="020B0502020104020203" pitchFamily="34" charset="0"/>
                        </a:rPr>
                        <a:t>“Yonkers”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53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Gill Sans MT" panose="020B0502020104020203" pitchFamily="34" charset="0"/>
                        </a:rPr>
                        <a:t>“John</a:t>
                      </a:r>
                      <a:r>
                        <a:rPr lang="en-US" sz="1600" baseline="0" dirty="0">
                          <a:latin typeface="Gill Sans MT" panose="020B0502020104020203" pitchFamily="34" charset="0"/>
                        </a:rPr>
                        <a:t> Chang”</a:t>
                      </a:r>
                      <a:endParaRPr lang="en-US" sz="1600" dirty="0">
                        <a:latin typeface="Gill Sans M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Gill Sans MT" panose="020B0502020104020203" pitchFamily="34" charset="0"/>
                        </a:rPr>
                        <a:t>29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Gill Sans MT" panose="020B0502020104020203" pitchFamily="34" charset="0"/>
                        </a:rPr>
                        <a:t>“San Jose”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74306">
                <a:tc gridSpan="4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Gill Sans MT" panose="020B0502020104020203" pitchFamily="34" charset="0"/>
                        </a:rPr>
                        <a:t>…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859875" y="4354578"/>
            <a:ext cx="14494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ill Sans MT" pitchFamily="34" charset="0"/>
              </a:rPr>
              <a:t>Base Table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95992" y="6414072"/>
            <a:ext cx="17668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ill Sans MT" panose="020B0502020104020203" pitchFamily="34" charset="0"/>
              </a:rPr>
              <a:t>Replica Table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254013" y="4884421"/>
          <a:ext cx="2541979" cy="181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2464">
                  <a:extLst>
                    <a:ext uri="{9D8B030D-6E8A-4147-A177-3AD203B41FA5}">
                      <a16:colId xmlns="" xmlns:a16="http://schemas.microsoft.com/office/drawing/2014/main" val="3533879255"/>
                    </a:ext>
                  </a:extLst>
                </a:gridCol>
                <a:gridCol w="1009515">
                  <a:extLst>
                    <a:ext uri="{9D8B030D-6E8A-4147-A177-3AD203B41FA5}">
                      <a16:colId xmlns="" xmlns:a16="http://schemas.microsoft.com/office/drawing/2014/main" val="3606418536"/>
                    </a:ext>
                  </a:extLst>
                </a:gridCol>
              </a:tblGrid>
              <a:tr h="132403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Gill Sans MT" panose="020B0502020104020203" pitchFamily="34" charset="0"/>
                        </a:rPr>
                        <a:t>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Gill Sans MT" panose="020B0502020104020203" pitchFamily="34" charset="0"/>
                        </a:rPr>
                        <a:t>Copy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40348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Gill Sans MT" panose="020B0502020104020203" pitchFamily="34" charset="0"/>
                        </a:rPr>
                        <a:t>“New York”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Gill Sans MT" panose="020B0502020104020203" pitchFamily="34" charset="0"/>
                        </a:rPr>
                        <a:t>0,2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1489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Gill Sans MT" panose="020B0502020104020203" pitchFamily="34" charset="0"/>
                        </a:rPr>
                        <a:t>“San Francisco”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Gill Sans MT" panose="020B0502020104020203" pitchFamily="34" charset="0"/>
                        </a:rPr>
                        <a:t>0,3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60388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Gill Sans MT" panose="020B0502020104020203" pitchFamily="34" charset="0"/>
                        </a:rPr>
                        <a:t>“San</a:t>
                      </a:r>
                      <a:r>
                        <a:rPr lang="en-US" sz="1600" baseline="0" dirty="0">
                          <a:latin typeface="Gill Sans MT" panose="020B0502020104020203" pitchFamily="34" charset="0"/>
                        </a:rPr>
                        <a:t> Jose”</a:t>
                      </a:r>
                      <a:endParaRPr lang="en-US" sz="1600" dirty="0">
                        <a:latin typeface="Gill Sans MT" panose="020B05020201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Gill Sans MT" panose="020B0502020104020203" pitchFamily="34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07415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Gill Sans MT" panose="020B0502020104020203" pitchFamily="34" charset="0"/>
                        </a:rPr>
                        <a:t>“Yonkers”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Gill Sans MT" panose="020B0502020104020203" pitchFamily="34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01265021"/>
                  </a:ext>
                </a:extLst>
              </a:tr>
            </a:tbl>
          </a:graphicData>
        </a:graphic>
      </p:graphicFrame>
      <p:sp>
        <p:nvSpPr>
          <p:cNvPr id="112" name="Rectangle 111"/>
          <p:cNvSpPr/>
          <p:nvPr/>
        </p:nvSpPr>
        <p:spPr>
          <a:xfrm>
            <a:off x="5602148" y="2013998"/>
            <a:ext cx="1488963" cy="8912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TextBox 112"/>
          <p:cNvSpPr txBox="1"/>
          <p:nvPr/>
        </p:nvSpPr>
        <p:spPr>
          <a:xfrm>
            <a:off x="5602148" y="2274957"/>
            <a:ext cx="1298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“New York”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7091111" y="2013998"/>
            <a:ext cx="1628716" cy="8912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/>
          <p:cNvSpPr/>
          <p:nvPr/>
        </p:nvSpPr>
        <p:spPr>
          <a:xfrm>
            <a:off x="8719827" y="2008740"/>
            <a:ext cx="1628716" cy="8912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/>
          <p:cNvSpPr/>
          <p:nvPr/>
        </p:nvSpPr>
        <p:spPr>
          <a:xfrm>
            <a:off x="10348543" y="2008740"/>
            <a:ext cx="1628716" cy="8912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TextBox 118"/>
          <p:cNvSpPr txBox="1"/>
          <p:nvPr/>
        </p:nvSpPr>
        <p:spPr>
          <a:xfrm>
            <a:off x="10346812" y="2274957"/>
            <a:ext cx="1632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“San Francisco”</a:t>
            </a:r>
          </a:p>
        </p:txBody>
      </p:sp>
      <p:cxnSp>
        <p:nvCxnSpPr>
          <p:cNvPr id="122" name="Curved Connector 121"/>
          <p:cNvCxnSpPr>
            <a:endCxn id="116" idx="0"/>
          </p:cNvCxnSpPr>
          <p:nvPr/>
        </p:nvCxnSpPr>
        <p:spPr>
          <a:xfrm flipV="1">
            <a:off x="5810491" y="2008740"/>
            <a:ext cx="3723694" cy="186699"/>
          </a:xfrm>
          <a:prstGeom prst="curvedConnector4">
            <a:avLst>
              <a:gd name="adj1" fmla="val -4452"/>
              <a:gd name="adj2" fmla="val 222443"/>
            </a:avLst>
          </a:prstGeom>
          <a:ln w="34925">
            <a:solidFill>
              <a:schemeClr val="bg1">
                <a:lumMod val="65000"/>
              </a:schemeClr>
            </a:solidFill>
            <a:prstDash val="sysDot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Curved Connector 139"/>
          <p:cNvCxnSpPr>
            <a:endCxn id="112" idx="0"/>
          </p:cNvCxnSpPr>
          <p:nvPr/>
        </p:nvCxnSpPr>
        <p:spPr>
          <a:xfrm rot="10800000">
            <a:off x="6346630" y="2013999"/>
            <a:ext cx="4903962" cy="181441"/>
          </a:xfrm>
          <a:prstGeom prst="curvedConnector4">
            <a:avLst>
              <a:gd name="adj1" fmla="val -7157"/>
              <a:gd name="adj2" fmla="val 328060"/>
            </a:avLst>
          </a:prstGeom>
          <a:ln w="34925">
            <a:solidFill>
              <a:schemeClr val="bg1">
                <a:lumMod val="65000"/>
              </a:schemeClr>
            </a:solidFill>
            <a:prstDash val="sysDot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Rectangle 145"/>
          <p:cNvSpPr/>
          <p:nvPr/>
        </p:nvSpPr>
        <p:spPr>
          <a:xfrm>
            <a:off x="5627538" y="3613236"/>
            <a:ext cx="1488963" cy="8912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8902785" y="3909685"/>
            <a:ext cx="1298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“New York”</a:t>
            </a:r>
          </a:p>
        </p:txBody>
      </p:sp>
      <p:sp>
        <p:nvSpPr>
          <p:cNvPr id="148" name="Rectangle 147"/>
          <p:cNvSpPr/>
          <p:nvPr/>
        </p:nvSpPr>
        <p:spPr>
          <a:xfrm>
            <a:off x="7116501" y="3613236"/>
            <a:ext cx="1628716" cy="8912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Rectangle 148"/>
          <p:cNvSpPr/>
          <p:nvPr/>
        </p:nvSpPr>
        <p:spPr>
          <a:xfrm>
            <a:off x="8745217" y="3607978"/>
            <a:ext cx="1628716" cy="8912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49"/>
          <p:cNvSpPr/>
          <p:nvPr/>
        </p:nvSpPr>
        <p:spPr>
          <a:xfrm>
            <a:off x="10373933" y="3607978"/>
            <a:ext cx="1628716" cy="8912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TextBox 150"/>
          <p:cNvSpPr txBox="1"/>
          <p:nvPr/>
        </p:nvSpPr>
        <p:spPr>
          <a:xfrm>
            <a:off x="5621984" y="3844069"/>
            <a:ext cx="1123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“Yonkers”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5779558" y="4566062"/>
            <a:ext cx="6338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Move “New York” to alternative copy. Relocation sequence: 0 </a:t>
            </a:r>
            <a:r>
              <a:rPr lang="en-US" dirty="0">
                <a:latin typeface="Gill Sans MT" panose="020B0502020104020203" pitchFamily="34" charset="0"/>
                <a:sym typeface="Wingdings" panose="05000000000000000000" pitchFamily="2" charset="2"/>
              </a:rPr>
              <a:t> 2</a:t>
            </a:r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10373933" y="3923983"/>
            <a:ext cx="1645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“San </a:t>
            </a:r>
            <a:r>
              <a:rPr lang="en-US" dirty="0" err="1">
                <a:latin typeface="Gill Sans MT" panose="020B0502020104020203" pitchFamily="34" charset="0"/>
              </a:rPr>
              <a:t>Franscico</a:t>
            </a:r>
            <a:r>
              <a:rPr lang="en-US" dirty="0">
                <a:latin typeface="Gill Sans MT" panose="020B0502020104020203" pitchFamily="34" charset="0"/>
              </a:rPr>
              <a:t>”</a:t>
            </a:r>
          </a:p>
        </p:txBody>
      </p:sp>
      <p:sp>
        <p:nvSpPr>
          <p:cNvPr id="166" name="TextBox 165"/>
          <p:cNvSpPr txBox="1"/>
          <p:nvPr/>
        </p:nvSpPr>
        <p:spPr>
          <a:xfrm>
            <a:off x="4770069" y="944999"/>
            <a:ext cx="9303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Gill Sans MT" panose="020B0502020104020203" pitchFamily="34" charset="0"/>
              </a:rPr>
              <a:t>Detect and eliminate bank conflicts during preprocessing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E457-A514-48C8-8161-90D30CB84E4E}" type="slidenum">
              <a:rPr lang="en-US" sz="1700" smtClean="0">
                <a:latin typeface="Gill Sans MT" pitchFamily="34" charset="0"/>
              </a:rPr>
              <a:pPr/>
              <a:t>42</a:t>
            </a:fld>
            <a:endParaRPr lang="en-US" sz="1700" dirty="0">
              <a:latin typeface="Gill Sans MT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878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0" animBg="1"/>
      <p:bldP spid="147" grpId="0"/>
      <p:bldP spid="148" grpId="0" animBg="1"/>
      <p:bldP spid="149" grpId="0" animBg="1"/>
      <p:bldP spid="150" grpId="0" animBg="1"/>
      <p:bldP spid="151" grpId="0"/>
      <p:bldP spid="152" grpId="0"/>
      <p:bldP spid="15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257" y="-2292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How to reduce bank conflicts?</a:t>
            </a:r>
          </a:p>
        </p:txBody>
      </p:sp>
      <p:graphicFrame>
        <p:nvGraphicFramePr>
          <p:cNvPr id="8" name="Content Placeholder 49"/>
          <p:cNvGraphicFramePr>
            <a:graphicFrameLocks/>
          </p:cNvGraphicFramePr>
          <p:nvPr/>
        </p:nvGraphicFramePr>
        <p:xfrm>
          <a:off x="254013" y="1071803"/>
          <a:ext cx="3883032" cy="328277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709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10390">
                  <a:extLst>
                    <a:ext uri="{9D8B030D-6E8A-4147-A177-3AD203B41FA5}">
                      <a16:colId xmlns="" xmlns:a16="http://schemas.microsoft.com/office/drawing/2014/main" val="1789294857"/>
                    </a:ext>
                  </a:extLst>
                </a:gridCol>
                <a:gridCol w="11684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84876">
                  <a:extLst>
                    <a:ext uri="{9D8B030D-6E8A-4147-A177-3AD203B41FA5}">
                      <a16:colId xmlns="" xmlns:a16="http://schemas.microsoft.com/office/drawing/2014/main" val="324507281"/>
                    </a:ext>
                  </a:extLst>
                </a:gridCol>
              </a:tblGrid>
              <a:tr h="66652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Gill Sans MT" panose="020B0502020104020203" pitchFamily="34" charset="0"/>
                        </a:rPr>
                        <a:t>Full</a:t>
                      </a:r>
                      <a:r>
                        <a:rPr lang="en-US" sz="1600" baseline="0" dirty="0"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US" sz="1600" dirty="0">
                          <a:latin typeface="Gill Sans MT" panose="020B0502020104020203" pitchFamily="34" charset="0"/>
                        </a:rPr>
                        <a:t>Name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Gill Sans MT" panose="020B0502020104020203" pitchFamily="34" charset="0"/>
                        </a:rPr>
                        <a:t>Age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Gill Sans M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Gill Sans MT" panose="020B0502020104020203" pitchFamily="34" charset="0"/>
                        </a:rPr>
                        <a:t>City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8088">
                <a:tc gridSpan="4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Gill Sans MT" pitchFamily="34" charset="0"/>
                        </a:rPr>
                        <a:t>…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Gill Sans MT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5332"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Gill Sans MT" panose="020B0502020104020203" pitchFamily="34" charset="0"/>
                        </a:rPr>
                        <a:t>“Jason</a:t>
                      </a:r>
                      <a:r>
                        <a:rPr lang="en-US" sz="1600" baseline="0" dirty="0">
                          <a:latin typeface="Gill Sans MT" panose="020B0502020104020203" pitchFamily="34" charset="0"/>
                        </a:rPr>
                        <a:t> Becker”</a:t>
                      </a:r>
                      <a:endParaRPr lang="en-US" sz="1600" dirty="0">
                        <a:latin typeface="Gill Sans M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Gill Sans MT" panose="020B0502020104020203" pitchFamily="34" charset="0"/>
                        </a:rPr>
                        <a:t>36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Gill Sans MT" panose="020B0502020104020203" pitchFamily="34" charset="0"/>
                        </a:rPr>
                        <a:t>“New York”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87831398"/>
                  </a:ext>
                </a:extLst>
              </a:tr>
              <a:tr h="391650"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Gill Sans MT" panose="020B0502020104020203" pitchFamily="34" charset="0"/>
                        </a:rPr>
                        <a:t>“Janet</a:t>
                      </a:r>
                      <a:r>
                        <a:rPr lang="en-US" sz="1600" baseline="0" dirty="0">
                          <a:latin typeface="Gill Sans MT" panose="020B0502020104020203" pitchFamily="34" charset="0"/>
                        </a:rPr>
                        <a:t> Beck”</a:t>
                      </a:r>
                      <a:endParaRPr lang="en-US" sz="1600" dirty="0">
                        <a:latin typeface="Gill Sans M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Gill Sans MT" panose="020B0502020104020203" pitchFamily="34" charset="0"/>
                        </a:rPr>
                        <a:t>57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Gill Sans MT" panose="020B0502020104020203" pitchFamily="34" charset="0"/>
                        </a:rPr>
                        <a:t>“San Francisco”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1650"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Gill Sans MT" panose="020B0502020104020203" pitchFamily="34" charset="0"/>
                        </a:rPr>
                        <a:t>“Donna</a:t>
                      </a:r>
                      <a:r>
                        <a:rPr lang="en-US" sz="1600" baseline="0" dirty="0">
                          <a:latin typeface="Gill Sans MT" panose="020B0502020104020203" pitchFamily="34" charset="0"/>
                        </a:rPr>
                        <a:t> Carreras”</a:t>
                      </a:r>
                      <a:endParaRPr lang="en-US" sz="1600" dirty="0">
                        <a:latin typeface="Gill Sans M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Gill Sans MT" panose="020B0502020104020203" pitchFamily="34" charset="0"/>
                        </a:rPr>
                        <a:t>49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Gill Sans MT" panose="020B0502020104020203" pitchFamily="34" charset="0"/>
                        </a:rPr>
                        <a:t>“Yonkers”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53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Gill Sans MT" panose="020B0502020104020203" pitchFamily="34" charset="0"/>
                        </a:rPr>
                        <a:t>“John</a:t>
                      </a:r>
                      <a:r>
                        <a:rPr lang="en-US" sz="1600" baseline="0" dirty="0">
                          <a:latin typeface="Gill Sans MT" panose="020B0502020104020203" pitchFamily="34" charset="0"/>
                        </a:rPr>
                        <a:t> Chang”</a:t>
                      </a:r>
                      <a:endParaRPr lang="en-US" sz="1600" dirty="0">
                        <a:latin typeface="Gill Sans M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Gill Sans MT" panose="020B0502020104020203" pitchFamily="34" charset="0"/>
                        </a:rPr>
                        <a:t>29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Gill Sans MT" panose="020B0502020104020203" pitchFamily="34" charset="0"/>
                        </a:rPr>
                        <a:t>“San Jose”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74306">
                <a:tc gridSpan="4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Gill Sans MT" panose="020B0502020104020203" pitchFamily="34" charset="0"/>
                        </a:rPr>
                        <a:t>…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859875" y="4354578"/>
            <a:ext cx="14494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ill Sans MT" pitchFamily="34" charset="0"/>
              </a:rPr>
              <a:t>Base Table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95992" y="6414072"/>
            <a:ext cx="17668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ill Sans MT" panose="020B0502020104020203" pitchFamily="34" charset="0"/>
              </a:rPr>
              <a:t>Replica Table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254013" y="4884421"/>
          <a:ext cx="2541979" cy="181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2464">
                  <a:extLst>
                    <a:ext uri="{9D8B030D-6E8A-4147-A177-3AD203B41FA5}">
                      <a16:colId xmlns="" xmlns:a16="http://schemas.microsoft.com/office/drawing/2014/main" val="3533879255"/>
                    </a:ext>
                  </a:extLst>
                </a:gridCol>
                <a:gridCol w="1009515">
                  <a:extLst>
                    <a:ext uri="{9D8B030D-6E8A-4147-A177-3AD203B41FA5}">
                      <a16:colId xmlns="" xmlns:a16="http://schemas.microsoft.com/office/drawing/2014/main" val="3606418536"/>
                    </a:ext>
                  </a:extLst>
                </a:gridCol>
              </a:tblGrid>
              <a:tr h="132403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Gill Sans MT" panose="020B0502020104020203" pitchFamily="34" charset="0"/>
                        </a:rPr>
                        <a:t>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Gill Sans MT" panose="020B0502020104020203" pitchFamily="34" charset="0"/>
                        </a:rPr>
                        <a:t>Copy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40348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Gill Sans MT" panose="020B0502020104020203" pitchFamily="34" charset="0"/>
                        </a:rPr>
                        <a:t>“New York”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Gill Sans MT" panose="020B0502020104020203" pitchFamily="34" charset="0"/>
                        </a:rPr>
                        <a:t>0,2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1489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Gill Sans MT" panose="020B0502020104020203" pitchFamily="34" charset="0"/>
                        </a:rPr>
                        <a:t>“San Francisco”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Gill Sans MT" panose="020B0502020104020203" pitchFamily="34" charset="0"/>
                        </a:rPr>
                        <a:t>0,3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60388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Gill Sans MT" panose="020B0502020104020203" pitchFamily="34" charset="0"/>
                        </a:rPr>
                        <a:t>“San</a:t>
                      </a:r>
                      <a:r>
                        <a:rPr lang="en-US" sz="1600" baseline="0" dirty="0">
                          <a:latin typeface="Gill Sans MT" panose="020B0502020104020203" pitchFamily="34" charset="0"/>
                        </a:rPr>
                        <a:t> Jose”</a:t>
                      </a:r>
                      <a:endParaRPr lang="en-US" sz="1600" dirty="0">
                        <a:latin typeface="Gill Sans MT" panose="020B05020201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Gill Sans MT" panose="020B0502020104020203" pitchFamily="34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07415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Gill Sans MT" panose="020B0502020104020203" pitchFamily="34" charset="0"/>
                        </a:rPr>
                        <a:t>“Yonkers”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Gill Sans MT" panose="020B0502020104020203" pitchFamily="34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01265021"/>
                  </a:ext>
                </a:extLst>
              </a:tr>
            </a:tbl>
          </a:graphicData>
        </a:graphic>
      </p:graphicFrame>
      <p:sp>
        <p:nvSpPr>
          <p:cNvPr id="112" name="Rectangle 111"/>
          <p:cNvSpPr/>
          <p:nvPr/>
        </p:nvSpPr>
        <p:spPr>
          <a:xfrm>
            <a:off x="5602148" y="2013998"/>
            <a:ext cx="1488963" cy="8912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TextBox 112"/>
          <p:cNvSpPr txBox="1"/>
          <p:nvPr/>
        </p:nvSpPr>
        <p:spPr>
          <a:xfrm>
            <a:off x="5602148" y="2274957"/>
            <a:ext cx="1298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“New York”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7091111" y="2013998"/>
            <a:ext cx="1628716" cy="8912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/>
          <p:cNvSpPr/>
          <p:nvPr/>
        </p:nvSpPr>
        <p:spPr>
          <a:xfrm>
            <a:off x="8719827" y="2008740"/>
            <a:ext cx="1628716" cy="8912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/>
          <p:cNvSpPr/>
          <p:nvPr/>
        </p:nvSpPr>
        <p:spPr>
          <a:xfrm>
            <a:off x="10348543" y="2008740"/>
            <a:ext cx="1628716" cy="8912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TextBox 118"/>
          <p:cNvSpPr txBox="1"/>
          <p:nvPr/>
        </p:nvSpPr>
        <p:spPr>
          <a:xfrm>
            <a:off x="10346812" y="2274957"/>
            <a:ext cx="1632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“San Francisco”</a:t>
            </a:r>
          </a:p>
        </p:txBody>
      </p:sp>
      <p:cxnSp>
        <p:nvCxnSpPr>
          <p:cNvPr id="122" name="Curved Connector 121"/>
          <p:cNvCxnSpPr>
            <a:endCxn id="116" idx="0"/>
          </p:cNvCxnSpPr>
          <p:nvPr/>
        </p:nvCxnSpPr>
        <p:spPr>
          <a:xfrm flipV="1">
            <a:off x="5810491" y="2008740"/>
            <a:ext cx="3723694" cy="186699"/>
          </a:xfrm>
          <a:prstGeom prst="curvedConnector4">
            <a:avLst>
              <a:gd name="adj1" fmla="val -4452"/>
              <a:gd name="adj2" fmla="val 222443"/>
            </a:avLst>
          </a:prstGeom>
          <a:ln w="34925">
            <a:solidFill>
              <a:schemeClr val="bg1">
                <a:lumMod val="65000"/>
              </a:schemeClr>
            </a:solidFill>
            <a:prstDash val="sysDot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Curved Connector 139"/>
          <p:cNvCxnSpPr>
            <a:endCxn id="112" idx="0"/>
          </p:cNvCxnSpPr>
          <p:nvPr/>
        </p:nvCxnSpPr>
        <p:spPr>
          <a:xfrm rot="10800000">
            <a:off x="6346630" y="2013999"/>
            <a:ext cx="4903962" cy="181441"/>
          </a:xfrm>
          <a:prstGeom prst="curvedConnector4">
            <a:avLst>
              <a:gd name="adj1" fmla="val -7157"/>
              <a:gd name="adj2" fmla="val 328060"/>
            </a:avLst>
          </a:prstGeom>
          <a:ln w="34925">
            <a:solidFill>
              <a:schemeClr val="bg1">
                <a:lumMod val="65000"/>
              </a:schemeClr>
            </a:solidFill>
            <a:prstDash val="sysDot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Rectangle 145"/>
          <p:cNvSpPr/>
          <p:nvPr/>
        </p:nvSpPr>
        <p:spPr>
          <a:xfrm>
            <a:off x="5627538" y="3613236"/>
            <a:ext cx="1488963" cy="8912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8902785" y="3909685"/>
            <a:ext cx="1298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“New York”</a:t>
            </a:r>
          </a:p>
        </p:txBody>
      </p:sp>
      <p:sp>
        <p:nvSpPr>
          <p:cNvPr id="148" name="Rectangle 147"/>
          <p:cNvSpPr/>
          <p:nvPr/>
        </p:nvSpPr>
        <p:spPr>
          <a:xfrm>
            <a:off x="7116501" y="3613236"/>
            <a:ext cx="1628716" cy="8912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Rectangle 148"/>
          <p:cNvSpPr/>
          <p:nvPr/>
        </p:nvSpPr>
        <p:spPr>
          <a:xfrm>
            <a:off x="8745217" y="3607978"/>
            <a:ext cx="1628716" cy="8912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49"/>
          <p:cNvSpPr/>
          <p:nvPr/>
        </p:nvSpPr>
        <p:spPr>
          <a:xfrm>
            <a:off x="10373933" y="3607978"/>
            <a:ext cx="1628716" cy="8912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TextBox 150"/>
          <p:cNvSpPr txBox="1"/>
          <p:nvPr/>
        </p:nvSpPr>
        <p:spPr>
          <a:xfrm>
            <a:off x="5621984" y="3844069"/>
            <a:ext cx="1123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“Yonkers”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5779558" y="4566062"/>
            <a:ext cx="6338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Move “New York” to alternative copy. Relocation sequence: 0 </a:t>
            </a:r>
            <a:r>
              <a:rPr lang="en-US" dirty="0">
                <a:latin typeface="Gill Sans MT" panose="020B0502020104020203" pitchFamily="34" charset="0"/>
                <a:sym typeface="Wingdings" panose="05000000000000000000" pitchFamily="2" charset="2"/>
              </a:rPr>
              <a:t> 2</a:t>
            </a:r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10373933" y="3923983"/>
            <a:ext cx="1645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“San </a:t>
            </a:r>
            <a:r>
              <a:rPr lang="en-US" dirty="0" err="1">
                <a:latin typeface="Gill Sans MT" panose="020B0502020104020203" pitchFamily="34" charset="0"/>
              </a:rPr>
              <a:t>Franscico</a:t>
            </a:r>
            <a:r>
              <a:rPr lang="en-US" dirty="0">
                <a:latin typeface="Gill Sans MT" panose="020B0502020104020203" pitchFamily="34" charset="0"/>
              </a:rPr>
              <a:t>”</a:t>
            </a:r>
          </a:p>
        </p:txBody>
      </p:sp>
      <p:sp>
        <p:nvSpPr>
          <p:cNvPr id="156" name="Rectangle 155"/>
          <p:cNvSpPr/>
          <p:nvPr/>
        </p:nvSpPr>
        <p:spPr>
          <a:xfrm>
            <a:off x="5724584" y="5382076"/>
            <a:ext cx="1488963" cy="8912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TextBox 156"/>
          <p:cNvSpPr txBox="1"/>
          <p:nvPr/>
        </p:nvSpPr>
        <p:spPr>
          <a:xfrm>
            <a:off x="8999831" y="5678525"/>
            <a:ext cx="1298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“New York”</a:t>
            </a:r>
          </a:p>
        </p:txBody>
      </p:sp>
      <p:sp>
        <p:nvSpPr>
          <p:cNvPr id="158" name="Rectangle 157"/>
          <p:cNvSpPr/>
          <p:nvPr/>
        </p:nvSpPr>
        <p:spPr>
          <a:xfrm>
            <a:off x="7213547" y="5382076"/>
            <a:ext cx="1628716" cy="8912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Rectangle 158"/>
          <p:cNvSpPr/>
          <p:nvPr/>
        </p:nvSpPr>
        <p:spPr>
          <a:xfrm>
            <a:off x="8842263" y="5376818"/>
            <a:ext cx="1628716" cy="8912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Rectangle 159"/>
          <p:cNvSpPr/>
          <p:nvPr/>
        </p:nvSpPr>
        <p:spPr>
          <a:xfrm>
            <a:off x="10470979" y="5376818"/>
            <a:ext cx="1628716" cy="8912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TextBox 160"/>
          <p:cNvSpPr txBox="1"/>
          <p:nvPr/>
        </p:nvSpPr>
        <p:spPr>
          <a:xfrm>
            <a:off x="5719030" y="5612909"/>
            <a:ext cx="1123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“Yonkers”</a:t>
            </a:r>
          </a:p>
        </p:txBody>
      </p:sp>
      <p:sp>
        <p:nvSpPr>
          <p:cNvPr id="162" name="TextBox 161"/>
          <p:cNvSpPr txBox="1"/>
          <p:nvPr/>
        </p:nvSpPr>
        <p:spPr>
          <a:xfrm>
            <a:off x="7417318" y="6378160"/>
            <a:ext cx="4111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Create a new copy for San Jose to bank 2</a:t>
            </a:r>
          </a:p>
        </p:txBody>
      </p:sp>
      <p:sp>
        <p:nvSpPr>
          <p:cNvPr id="163" name="TextBox 162"/>
          <p:cNvSpPr txBox="1"/>
          <p:nvPr/>
        </p:nvSpPr>
        <p:spPr>
          <a:xfrm>
            <a:off x="10470979" y="5692823"/>
            <a:ext cx="1645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“San </a:t>
            </a:r>
            <a:r>
              <a:rPr lang="en-US" dirty="0" err="1">
                <a:latin typeface="Gill Sans MT" panose="020B0502020104020203" pitchFamily="34" charset="0"/>
              </a:rPr>
              <a:t>Franscico</a:t>
            </a:r>
            <a:r>
              <a:rPr lang="en-US" dirty="0">
                <a:latin typeface="Gill Sans MT" panose="020B0502020104020203" pitchFamily="34" charset="0"/>
              </a:rPr>
              <a:t>”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1905051" y="5962654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Gill Sans MT" panose="020B0502020104020203" pitchFamily="34" charset="0"/>
              </a:rPr>
              <a:t>,2</a:t>
            </a:r>
          </a:p>
        </p:txBody>
      </p:sp>
      <p:sp>
        <p:nvSpPr>
          <p:cNvPr id="166" name="TextBox 165"/>
          <p:cNvSpPr txBox="1"/>
          <p:nvPr/>
        </p:nvSpPr>
        <p:spPr>
          <a:xfrm>
            <a:off x="5142209" y="953985"/>
            <a:ext cx="9303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Gill Sans MT" panose="020B0502020104020203" pitchFamily="34" charset="0"/>
              </a:rPr>
              <a:t>Detect and eliminate bank conflicts during preprocessing</a:t>
            </a:r>
          </a:p>
        </p:txBody>
      </p:sp>
      <p:sp>
        <p:nvSpPr>
          <p:cNvPr id="167" name="TextBox 166"/>
          <p:cNvSpPr txBox="1"/>
          <p:nvPr/>
        </p:nvSpPr>
        <p:spPr>
          <a:xfrm>
            <a:off x="7369198" y="5612909"/>
            <a:ext cx="1141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“San Jose”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253396" y="6412523"/>
            <a:ext cx="2739312" cy="327059"/>
          </a:xfrm>
        </p:spPr>
        <p:txBody>
          <a:bodyPr/>
          <a:lstStyle/>
          <a:p>
            <a:r>
              <a:rPr lang="en-US" sz="1700" dirty="0">
                <a:latin typeface="Gill Sans MT" pitchFamily="34" charset="0"/>
              </a:rPr>
              <a:t>42</a:t>
            </a:r>
          </a:p>
        </p:txBody>
      </p:sp>
    </p:spTree>
    <p:extLst>
      <p:ext uri="{BB962C8B-B14F-4D97-AF65-F5344CB8AC3E}">
        <p14:creationId xmlns:p14="http://schemas.microsoft.com/office/powerpoint/2010/main" val="35355141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6154" y="189279"/>
            <a:ext cx="10767646" cy="1325563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Conclusions on Bank Optimization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14842"/>
            <a:ext cx="11828584" cy="4596423"/>
          </a:xfrm>
        </p:spPr>
        <p:txBody>
          <a:bodyPr>
            <a:normAutofit/>
          </a:bodyPr>
          <a:lstStyle/>
          <a:p>
            <a:pPr marL="457200" indent="-381000">
              <a:buClr>
                <a:schemeClr val="dk1"/>
              </a:buClr>
            </a:pPr>
            <a:r>
              <a:rPr lang="en" sz="3200" dirty="0">
                <a:latin typeface="Gill Sans MT" panose="020B0502020104020203" pitchFamily="34" charset="0"/>
              </a:rPr>
              <a:t>Potential grouping columns should be optimized for writes</a:t>
            </a:r>
          </a:p>
          <a:p>
            <a:pPr marL="457200" indent="-381000">
              <a:buClr>
                <a:schemeClr val="dk1"/>
              </a:buClr>
            </a:pPr>
            <a:r>
              <a:rPr lang="en" sz="3200" dirty="0">
                <a:latin typeface="Gill Sans MT" panose="020B0502020104020203" pitchFamily="34" charset="0"/>
              </a:rPr>
              <a:t>Higher skew results in orders-of magnitude significant speed-ups</a:t>
            </a:r>
          </a:p>
          <a:p>
            <a:pPr marL="914400" lvl="1" indent="-381000">
              <a:buClr>
                <a:schemeClr val="dk1"/>
              </a:buClr>
            </a:pPr>
            <a:r>
              <a:rPr lang="en" sz="2800" dirty="0">
                <a:latin typeface="Gill Sans MT" panose="020B0502020104020203" pitchFamily="34" charset="0"/>
              </a:rPr>
              <a:t>1.2X speed-up for </a:t>
            </a:r>
            <a:r>
              <a:rPr lang="en" sz="2800" i="1" dirty="0">
                <a:latin typeface="Gill Sans MT" panose="020B0502020104020203" pitchFamily="34" charset="0"/>
              </a:rPr>
              <a:t>uniform</a:t>
            </a:r>
            <a:r>
              <a:rPr lang="en" sz="2800" dirty="0">
                <a:latin typeface="Gill Sans MT" panose="020B0502020104020203" pitchFamily="34" charset="0"/>
              </a:rPr>
              <a:t> data</a:t>
            </a:r>
            <a:endParaRPr lang="en" sz="3200" dirty="0">
              <a:latin typeface="Gill Sans MT" panose="020B0502020104020203" pitchFamily="34" charset="0"/>
            </a:endParaRPr>
          </a:p>
          <a:p>
            <a:pPr marL="457200" lvl="0" indent="-381000">
              <a:buClr>
                <a:schemeClr val="dk1"/>
              </a:buClr>
            </a:pPr>
            <a:r>
              <a:rPr lang="en" sz="3200" dirty="0">
                <a:latin typeface="Gill Sans MT" panose="020B0502020104020203" pitchFamily="34" charset="0"/>
              </a:rPr>
              <a:t>Achieved maximum perfomance for 2X-4X increase in shared memory footprint</a:t>
            </a:r>
          </a:p>
          <a:p>
            <a:pPr marL="914400" lvl="1" indent="-381000">
              <a:buClr>
                <a:schemeClr val="dk1"/>
              </a:buClr>
            </a:pPr>
            <a:r>
              <a:rPr lang="en" sz="2800" dirty="0">
                <a:latin typeface="Gill Sans MT" panose="020B0502020104020203" pitchFamily="34" charset="0"/>
              </a:rPr>
              <a:t>Shared memory footprint decreasing for higher skew</a:t>
            </a:r>
          </a:p>
          <a:p>
            <a:endParaRPr lang="en-US" sz="3200" dirty="0">
              <a:latin typeface="Gill Sans MT" panose="020B05020201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E457-A514-48C8-8161-90D30CB84E4E}" type="slidenum">
              <a:rPr lang="en-US" sz="1700" smtClean="0">
                <a:latin typeface="Gill Sans MT" panose="020B0502020104020203" pitchFamily="34" charset="0"/>
              </a:rPr>
              <a:pPr/>
              <a:t>44</a:t>
            </a:fld>
            <a:endParaRPr lang="en-US" sz="17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834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713" y="-9569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Open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785" y="1000125"/>
            <a:ext cx="12098215" cy="5721350"/>
          </a:xfrm>
        </p:spPr>
        <p:txBody>
          <a:bodyPr>
            <a:no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Research Challenges</a:t>
            </a:r>
          </a:p>
          <a:p>
            <a:pPr lvl="1"/>
            <a:r>
              <a:rPr lang="en-US" sz="3200" dirty="0">
                <a:latin typeface="Gill Sans MT" panose="020B0502020104020203" pitchFamily="34" charset="0"/>
              </a:rPr>
              <a:t>Cost models</a:t>
            </a:r>
          </a:p>
          <a:p>
            <a:pPr lvl="2"/>
            <a:r>
              <a:rPr lang="en-US" sz="2800" dirty="0">
                <a:latin typeface="Gill Sans MT" panose="020B0502020104020203" pitchFamily="34" charset="0"/>
              </a:rPr>
              <a:t>Analytical (fast to compute/not extensible) </a:t>
            </a:r>
            <a:r>
              <a:rPr lang="en-US" sz="2800" b="1" dirty="0">
                <a:latin typeface="Gill Sans MT" panose="020B0502020104020203" pitchFamily="34" charset="0"/>
              </a:rPr>
              <a:t>vs</a:t>
            </a:r>
            <a:r>
              <a:rPr lang="en-US" sz="2800" dirty="0">
                <a:latin typeface="Gill Sans MT" panose="020B0502020104020203" pitchFamily="34" charset="0"/>
              </a:rPr>
              <a:t>. </a:t>
            </a:r>
          </a:p>
          <a:p>
            <a:pPr lvl="2"/>
            <a:r>
              <a:rPr lang="en-US" sz="2800" dirty="0">
                <a:latin typeface="Gill Sans MT" panose="020B0502020104020203" pitchFamily="34" charset="0"/>
              </a:rPr>
              <a:t>Learning (compute intensive but extensible) [</a:t>
            </a:r>
            <a:r>
              <a:rPr lang="en-US" sz="2800" dirty="0">
                <a:latin typeface="Gill Sans MT" panose="020B0502020104020203" pitchFamily="34" charset="0"/>
                <a:hlinkClick r:id="rId3"/>
              </a:rPr>
              <a:t>Bress,2013</a:t>
            </a:r>
            <a:r>
              <a:rPr lang="en-US" sz="2800" dirty="0">
                <a:latin typeface="Gill Sans MT" panose="020B0502020104020203" pitchFamily="34" charset="0"/>
              </a:rPr>
              <a:t>] </a:t>
            </a:r>
          </a:p>
          <a:p>
            <a:pPr lvl="1"/>
            <a:r>
              <a:rPr lang="en-US" sz="3200" dirty="0">
                <a:latin typeface="Gill Sans MT" panose="020B0502020104020203" pitchFamily="34" charset="0"/>
              </a:rPr>
              <a:t>Compression</a:t>
            </a:r>
          </a:p>
          <a:p>
            <a:pPr lvl="2"/>
            <a:r>
              <a:rPr lang="en-US" sz="2800" dirty="0">
                <a:latin typeface="Gill Sans MT" panose="020B0502020104020203" pitchFamily="34" charset="0"/>
              </a:rPr>
              <a:t>Do alternative coding schemes change the performance skyline?</a:t>
            </a:r>
            <a:endParaRPr lang="en-US" sz="3200" dirty="0">
              <a:latin typeface="Gill Sans MT" panose="020B0502020104020203" pitchFamily="34" charset="0"/>
            </a:endParaRPr>
          </a:p>
          <a:p>
            <a:r>
              <a:rPr lang="en-US" sz="3600" dirty="0">
                <a:latin typeface="Gill Sans MT" panose="020B0502020104020203" pitchFamily="34" charset="0"/>
              </a:rPr>
              <a:t>Technical/Engineering Challenges</a:t>
            </a:r>
          </a:p>
          <a:p>
            <a:pPr lvl="1"/>
            <a:r>
              <a:rPr lang="en-US" sz="3200" dirty="0">
                <a:latin typeface="Gill Sans MT" panose="020B0502020104020203" pitchFamily="34" charset="0"/>
              </a:rPr>
              <a:t>Code maintenance in </a:t>
            </a:r>
            <a:r>
              <a:rPr lang="en-US" sz="3200" b="1" dirty="0">
                <a:latin typeface="Gill Sans MT" panose="020B0502020104020203" pitchFamily="34" charset="0"/>
              </a:rPr>
              <a:t>heterogeneous</a:t>
            </a:r>
            <a:r>
              <a:rPr lang="en-US" sz="3200" dirty="0">
                <a:latin typeface="Gill Sans MT" panose="020B0502020104020203" pitchFamily="34" charset="0"/>
              </a:rPr>
              <a:t> environments [</a:t>
            </a:r>
            <a:r>
              <a:rPr lang="en-US" sz="3200" dirty="0">
                <a:latin typeface="Gill Sans MT" panose="020B0502020104020203" pitchFamily="34" charset="0"/>
                <a:hlinkClick r:id="rId4"/>
              </a:rPr>
              <a:t>Heimel,2013</a:t>
            </a:r>
            <a:r>
              <a:rPr lang="en-US" sz="3200" dirty="0">
                <a:latin typeface="Gill Sans MT" panose="020B0502020104020203" pitchFamily="34" charset="0"/>
              </a:rPr>
              <a:t>]</a:t>
            </a:r>
          </a:p>
          <a:p>
            <a:pPr lvl="2"/>
            <a:r>
              <a:rPr lang="en-US" sz="2800" dirty="0">
                <a:latin typeface="Gill Sans MT" panose="020B0502020104020203" pitchFamily="34" charset="0"/>
              </a:rPr>
              <a:t>How much performance left on the table for single-code paths?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E457-A514-48C8-8161-90D30CB84E4E}" type="slidenum">
              <a:rPr lang="en-US" sz="1700" smtClean="0">
                <a:latin typeface="Gill Sans MT" pitchFamily="34" charset="0"/>
              </a:rPr>
              <a:pPr/>
              <a:t>45</a:t>
            </a:fld>
            <a:endParaRPr lang="en-US" sz="1700" dirty="0"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7202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29059" y="0"/>
            <a:ext cx="12784183" cy="1104181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Thesis Contribution 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1AD9-45D1-4636-B3FD-D1C20DE8E6F3}" type="slidenum">
              <a:rPr lang="en-US" sz="1700" smtClean="0">
                <a:solidFill>
                  <a:schemeClr val="bg1">
                    <a:lumMod val="50000"/>
                  </a:schemeClr>
                </a:solidFill>
                <a:latin typeface="Gill Sans MT" pitchFamily="34" charset="0"/>
              </a:rPr>
              <a:pPr/>
              <a:t>46</a:t>
            </a:fld>
            <a:endParaRPr lang="en-US" sz="1700" dirty="0">
              <a:solidFill>
                <a:schemeClr val="bg1">
                  <a:lumMod val="50000"/>
                </a:schemeClr>
              </a:solidFill>
              <a:latin typeface="Gill Sans MT" pitchFamily="34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85639" y="1025804"/>
            <a:ext cx="12372122" cy="58321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Gill Sans MT" panose="020B0502020104020203" pitchFamily="34" charset="0"/>
              </a:rPr>
              <a:t>Rethink for GPU data processing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Data layout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Query execution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Cost models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Algorithmic evaluation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Parallelism model</a:t>
            </a:r>
            <a:endParaRPr lang="en-US" dirty="0">
              <a:latin typeface="Gill Sans MT" panose="020B0502020104020203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Gill Sans MT" panose="020B0502020104020203" pitchFamily="34" charset="0"/>
              </a:rPr>
              <a:t>String matching (VLDB Journal &amp; </a:t>
            </a:r>
            <a:r>
              <a:rPr lang="en-US" sz="2400" dirty="0" err="1">
                <a:latin typeface="Gill Sans MT" panose="020B0502020104020203" pitchFamily="34" charset="0"/>
              </a:rPr>
              <a:t>DaMoN</a:t>
            </a:r>
            <a:r>
              <a:rPr lang="en-US" sz="2400" dirty="0">
                <a:latin typeface="Gill Sans MT" panose="020B0502020104020203" pitchFamily="34" charset="0"/>
              </a:rPr>
              <a:t> 2016)   </a:t>
            </a:r>
            <a:r>
              <a:rPr lang="en-US" sz="2400" b="1" dirty="0">
                <a:latin typeface="Gill Sans MT" panose="020B0502020104020203" pitchFamily="34" charset="0"/>
              </a:rPr>
              <a:t>(1)</a:t>
            </a:r>
            <a:r>
              <a:rPr lang="en-US" sz="2400" dirty="0">
                <a:latin typeface="Gill Sans MT" panose="020B0502020104020203" pitchFamily="34" charset="0"/>
              </a:rPr>
              <a:t>, </a:t>
            </a:r>
            <a:r>
              <a:rPr lang="en-US" sz="2400" b="1" dirty="0">
                <a:latin typeface="Gill Sans MT" panose="020B0502020104020203" pitchFamily="34" charset="0"/>
              </a:rPr>
              <a:t>(4)</a:t>
            </a:r>
            <a:r>
              <a:rPr lang="en-US" sz="2400" dirty="0">
                <a:latin typeface="Gill Sans MT" panose="020B0502020104020203" pitchFamily="34" charset="0"/>
              </a:rPr>
              <a:t>, </a:t>
            </a:r>
            <a:r>
              <a:rPr lang="en-US" sz="2400" b="1" dirty="0">
                <a:latin typeface="Gill Sans MT" panose="020B0502020104020203" pitchFamily="34" charset="0"/>
              </a:rPr>
              <a:t>(5)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Gill Sans MT" panose="020B0502020104020203" pitchFamily="34" charset="0"/>
              </a:rPr>
              <a:t>Sub-string matching: </a:t>
            </a:r>
            <a:r>
              <a:rPr lang="en-US" sz="2000" b="1" dirty="0">
                <a:latin typeface="Gill Sans MT" panose="020B0502020104020203" pitchFamily="34" charset="0"/>
              </a:rPr>
              <a:t>3X</a:t>
            </a:r>
            <a:r>
              <a:rPr lang="en-US" sz="2000" dirty="0">
                <a:latin typeface="Gill Sans MT" panose="020B0502020104020203" pitchFamily="34" charset="0"/>
              </a:rPr>
              <a:t> speed-up &amp; </a:t>
            </a:r>
            <a:r>
              <a:rPr lang="en-US" sz="2000" b="1" dirty="0">
                <a:latin typeface="Gill Sans MT" panose="020B0502020104020203" pitchFamily="34" charset="0"/>
              </a:rPr>
              <a:t>2X</a:t>
            </a:r>
            <a:r>
              <a:rPr lang="en-US" sz="2000" dirty="0">
                <a:latin typeface="Gill Sans MT" panose="020B0502020104020203" pitchFamily="34" charset="0"/>
              </a:rPr>
              <a:t> energy savings  against parallel state-of-the-art CPU libraries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Gill Sans MT" panose="020B0502020104020203" pitchFamily="34" charset="0"/>
              </a:rPr>
              <a:t>Regex matching:  </a:t>
            </a:r>
            <a:r>
              <a:rPr lang="en-US" sz="2000" b="1" dirty="0">
                <a:latin typeface="Gill Sans MT" panose="020B0502020104020203" pitchFamily="34" charset="0"/>
              </a:rPr>
              <a:t>2X</a:t>
            </a:r>
            <a:r>
              <a:rPr lang="en-US" sz="2000" dirty="0">
                <a:latin typeface="Gill Sans MT" panose="020B0502020104020203" pitchFamily="34" charset="0"/>
              </a:rPr>
              <a:t> speed-up  (Haswell) - </a:t>
            </a:r>
            <a:r>
              <a:rPr lang="en-US" sz="2000" b="1" dirty="0">
                <a:latin typeface="Gill Sans MT" panose="020B0502020104020203" pitchFamily="34" charset="0"/>
              </a:rPr>
              <a:t>5X</a:t>
            </a:r>
            <a:r>
              <a:rPr lang="en-US" sz="2000" dirty="0">
                <a:latin typeface="Gill Sans MT" panose="020B0502020104020203" pitchFamily="34" charset="0"/>
              </a:rPr>
              <a:t> (Intel Xeon Phi) against scalar code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Gill Sans MT" panose="020B0502020104020203" pitchFamily="34" charset="0"/>
              </a:rPr>
              <a:t>Massively parallel decompression (ICPP 2016) – </a:t>
            </a:r>
            <a:r>
              <a:rPr lang="en-US" sz="2400" i="1" dirty="0">
                <a:latin typeface="Gill Sans MT" panose="020B0502020104020203" pitchFamily="34" charset="0"/>
              </a:rPr>
              <a:t>In collaboration with IBM </a:t>
            </a:r>
            <a:r>
              <a:rPr lang="en-US" sz="2400" i="1" dirty="0" err="1">
                <a:latin typeface="Gill Sans MT" panose="020B0502020104020203" pitchFamily="34" charset="0"/>
              </a:rPr>
              <a:t>Almaden</a:t>
            </a:r>
            <a:r>
              <a:rPr lang="en-US" sz="2400" i="1" dirty="0">
                <a:latin typeface="Gill Sans MT" panose="020B0502020104020203" pitchFamily="34" charset="0"/>
              </a:rPr>
              <a:t> &amp; Watson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Gill Sans MT" panose="020B0502020104020203" pitchFamily="34" charset="0"/>
              </a:rPr>
              <a:t>2X</a:t>
            </a:r>
            <a:r>
              <a:rPr lang="en-US" sz="2000" dirty="0">
                <a:latin typeface="Gill Sans MT" panose="020B0502020104020203" pitchFamily="34" charset="0"/>
              </a:rPr>
              <a:t> speed-ups &amp; </a:t>
            </a:r>
            <a:r>
              <a:rPr lang="en-US" sz="2000" b="1" dirty="0">
                <a:latin typeface="Gill Sans MT" panose="020B0502020104020203" pitchFamily="34" charset="0"/>
              </a:rPr>
              <a:t>1.2X</a:t>
            </a:r>
            <a:r>
              <a:rPr lang="en-US" sz="2000" dirty="0">
                <a:latin typeface="Gill Sans MT" panose="020B0502020104020203" pitchFamily="34" charset="0"/>
              </a:rPr>
              <a:t> energy savings against multi-core state-of-the-art CPU libraries </a:t>
            </a:r>
            <a:r>
              <a:rPr lang="en-US" sz="2000" b="1" dirty="0">
                <a:latin typeface="Gill Sans MT" panose="020B0502020104020203" pitchFamily="34" charset="0"/>
              </a:rPr>
              <a:t>(4)</a:t>
            </a:r>
            <a:r>
              <a:rPr lang="en-US" sz="2000" dirty="0">
                <a:latin typeface="Gill Sans MT" panose="020B0502020104020203" pitchFamily="34" charset="0"/>
              </a:rPr>
              <a:t> ,</a:t>
            </a:r>
            <a:r>
              <a:rPr lang="en-US" sz="2000" b="1" dirty="0">
                <a:latin typeface="Gill Sans MT" panose="020B0502020104020203" pitchFamily="34" charset="0"/>
              </a:rPr>
              <a:t> (5)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Gill Sans MT" panose="020B0502020104020203" pitchFamily="34" charset="0"/>
              </a:rPr>
              <a:t>Conjunctive selection predicate optimization (</a:t>
            </a:r>
            <a:r>
              <a:rPr lang="en-US" sz="2400" dirty="0" err="1">
                <a:latin typeface="Gill Sans MT" panose="020B0502020104020203" pitchFamily="34" charset="0"/>
              </a:rPr>
              <a:t>DaMoN</a:t>
            </a:r>
            <a:r>
              <a:rPr lang="en-US" sz="2400" dirty="0">
                <a:latin typeface="Gill Sans MT" panose="020B0502020104020203" pitchFamily="34" charset="0"/>
              </a:rPr>
              <a:t> 2013) </a:t>
            </a:r>
            <a:r>
              <a:rPr lang="en-US" sz="2400" b="1" dirty="0">
                <a:latin typeface="Gill Sans MT" panose="020B0502020104020203" pitchFamily="34" charset="0"/>
              </a:rPr>
              <a:t>(2), (3)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Gill Sans MT" panose="020B0502020104020203" pitchFamily="34" charset="0"/>
              </a:rPr>
              <a:t> </a:t>
            </a:r>
            <a:r>
              <a:rPr lang="en-US" sz="2000" b="1" dirty="0">
                <a:latin typeface="Gill Sans MT" panose="020B0502020104020203" pitchFamily="34" charset="0"/>
              </a:rPr>
              <a:t>5X</a:t>
            </a:r>
            <a:r>
              <a:rPr lang="en-US" sz="2000" dirty="0">
                <a:latin typeface="Gill Sans MT" panose="020B0502020104020203" pitchFamily="34" charset="0"/>
              </a:rPr>
              <a:t> speed-ups against multi-core CPU implementations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Gill Sans MT" panose="020B0502020104020203" pitchFamily="34" charset="0"/>
              </a:rPr>
              <a:t>Grouped aggregation in shared memory</a:t>
            </a:r>
            <a:r>
              <a:rPr lang="en-US" sz="2400" b="1" dirty="0">
                <a:latin typeface="Gill Sans MT" panose="020B0502020104020203" pitchFamily="34" charset="0"/>
              </a:rPr>
              <a:t> </a:t>
            </a:r>
            <a:r>
              <a:rPr lang="en-US" sz="2400" dirty="0">
                <a:latin typeface="Gill Sans MT" panose="020B0502020104020203" pitchFamily="34" charset="0"/>
              </a:rPr>
              <a:t>(</a:t>
            </a:r>
            <a:r>
              <a:rPr lang="en-US" sz="2400" dirty="0" err="1">
                <a:latin typeface="Gill Sans MT" panose="020B0502020104020203" pitchFamily="34" charset="0"/>
              </a:rPr>
              <a:t>DaMoN</a:t>
            </a:r>
            <a:r>
              <a:rPr lang="en-US" sz="2400" dirty="0">
                <a:latin typeface="Gill Sans MT" panose="020B0502020104020203" pitchFamily="34" charset="0"/>
              </a:rPr>
              <a:t> 2012) </a:t>
            </a:r>
            <a:r>
              <a:rPr lang="en-US" sz="2400" b="1" dirty="0">
                <a:latin typeface="Gill Sans MT" panose="020B0502020104020203" pitchFamily="34" charset="0"/>
              </a:rPr>
              <a:t>(1)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Gill Sans MT" panose="020B0502020104020203" pitchFamily="34" charset="0"/>
              </a:rPr>
              <a:t>10X </a:t>
            </a:r>
            <a:r>
              <a:rPr lang="en-US" sz="2000" dirty="0">
                <a:latin typeface="Gill Sans MT" panose="020B0502020104020203" pitchFamily="34" charset="0"/>
              </a:rPr>
              <a:t>speed-ups vs baseline layout</a:t>
            </a:r>
          </a:p>
          <a:p>
            <a:pPr marL="0" indent="0">
              <a:buNone/>
            </a:pPr>
            <a:r>
              <a:rPr lang="en-US" sz="3200" dirty="0">
                <a:latin typeface="Gill Sans MT" panose="020B0502020104020203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7757773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0965" y="189077"/>
            <a:ext cx="10515600" cy="1276350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latin typeface="Pacifico" panose="02000000000000000000" pitchFamily="2" charset="0"/>
                <a:ea typeface="Pacifico" panose="02000000000000000000" pitchFamily="2" charset="0"/>
              </a:rPr>
              <a:t>Thank you!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24998"/>
          <a:stretch/>
        </p:blipFill>
        <p:spPr>
          <a:xfrm>
            <a:off x="274606" y="1594561"/>
            <a:ext cx="1371600" cy="1371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174" y="1594483"/>
            <a:ext cx="1371600" cy="1371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23748"/>
          <a:stretch/>
        </p:blipFill>
        <p:spPr>
          <a:xfrm>
            <a:off x="4497310" y="1594405"/>
            <a:ext cx="1371600" cy="137214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878" y="1594875"/>
            <a:ext cx="1371600" cy="1371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26"/>
          <a:stretch/>
        </p:blipFill>
        <p:spPr>
          <a:xfrm>
            <a:off x="3089742" y="1594797"/>
            <a:ext cx="1371600" cy="1371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7579" y="1594719"/>
            <a:ext cx="1371600" cy="1371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0" b="14830"/>
          <a:stretch/>
        </p:blipFill>
        <p:spPr>
          <a:xfrm>
            <a:off x="7312446" y="1594641"/>
            <a:ext cx="1371600" cy="1371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014" y="1594561"/>
            <a:ext cx="1371600" cy="1371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96" y="3090381"/>
            <a:ext cx="5151553" cy="3657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4" name="Picture 13" descr="nsf-logo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037295" y="3603811"/>
            <a:ext cx="1828800" cy="1828800"/>
          </a:xfrm>
          <a:prstGeom prst="rect">
            <a:avLst/>
          </a:prstGeom>
        </p:spPr>
      </p:pic>
      <p:pic>
        <p:nvPicPr>
          <p:cNvPr id="15" name="Picture 14" descr="ibm_logo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404305" y="4072498"/>
            <a:ext cx="1953977" cy="914400"/>
          </a:xfrm>
          <a:prstGeom prst="rect">
            <a:avLst/>
          </a:prstGeom>
        </p:spPr>
      </p:pic>
      <p:pic>
        <p:nvPicPr>
          <p:cNvPr id="16" name="Picture 15" descr="logo_blue_new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45722" y="5160761"/>
            <a:ext cx="2359153" cy="109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7952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29059" y="0"/>
            <a:ext cx="12784183" cy="1104181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Thesis Contribution 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1AD9-45D1-4636-B3FD-D1C20DE8E6F3}" type="slidenum">
              <a:rPr lang="en-US" sz="1700" smtClean="0">
                <a:solidFill>
                  <a:schemeClr val="bg1">
                    <a:lumMod val="50000"/>
                  </a:schemeClr>
                </a:solidFill>
                <a:latin typeface="Gill Sans MT" pitchFamily="34" charset="0"/>
              </a:rPr>
              <a:pPr/>
              <a:t>48</a:t>
            </a:fld>
            <a:endParaRPr lang="en-US" sz="1700" dirty="0">
              <a:solidFill>
                <a:schemeClr val="bg1">
                  <a:lumMod val="50000"/>
                </a:schemeClr>
              </a:solidFill>
              <a:latin typeface="Gill Sans MT" pitchFamily="34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85639" y="1025804"/>
            <a:ext cx="12372122" cy="58321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Gill Sans MT" panose="020B0502020104020203" pitchFamily="34" charset="0"/>
              </a:rPr>
              <a:t>Rethink for GPU data processing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Data layout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Query execution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Cost models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Algorithmic evaluation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Parallelism model</a:t>
            </a:r>
            <a:endParaRPr lang="en-US" dirty="0">
              <a:latin typeface="Gill Sans MT" panose="020B0502020104020203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Gill Sans MT" panose="020B0502020104020203" pitchFamily="34" charset="0"/>
              </a:rPr>
              <a:t>String matching (VLDB Journal &amp; </a:t>
            </a:r>
            <a:r>
              <a:rPr lang="en-US" sz="2400" dirty="0" err="1">
                <a:latin typeface="Gill Sans MT" panose="020B0502020104020203" pitchFamily="34" charset="0"/>
              </a:rPr>
              <a:t>DaMoN</a:t>
            </a:r>
            <a:r>
              <a:rPr lang="en-US" sz="2400" dirty="0">
                <a:latin typeface="Gill Sans MT" panose="020B0502020104020203" pitchFamily="34" charset="0"/>
              </a:rPr>
              <a:t> 2016)   </a:t>
            </a:r>
            <a:r>
              <a:rPr lang="en-US" sz="2400" b="1" dirty="0">
                <a:latin typeface="Gill Sans MT" panose="020B0502020104020203" pitchFamily="34" charset="0"/>
              </a:rPr>
              <a:t>(1)</a:t>
            </a:r>
            <a:r>
              <a:rPr lang="en-US" sz="2400" dirty="0">
                <a:latin typeface="Gill Sans MT" panose="020B0502020104020203" pitchFamily="34" charset="0"/>
              </a:rPr>
              <a:t>, </a:t>
            </a:r>
            <a:r>
              <a:rPr lang="en-US" sz="2400" b="1" dirty="0">
                <a:latin typeface="Gill Sans MT" panose="020B0502020104020203" pitchFamily="34" charset="0"/>
              </a:rPr>
              <a:t>(4)</a:t>
            </a:r>
            <a:r>
              <a:rPr lang="en-US" sz="2400" dirty="0">
                <a:latin typeface="Gill Sans MT" panose="020B0502020104020203" pitchFamily="34" charset="0"/>
              </a:rPr>
              <a:t>, </a:t>
            </a:r>
            <a:r>
              <a:rPr lang="en-US" sz="2400" b="1" dirty="0">
                <a:latin typeface="Gill Sans MT" panose="020B0502020104020203" pitchFamily="34" charset="0"/>
              </a:rPr>
              <a:t>(5)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Gill Sans MT" panose="020B0502020104020203" pitchFamily="34" charset="0"/>
              </a:rPr>
              <a:t>Sub-string matching: </a:t>
            </a:r>
            <a:r>
              <a:rPr lang="en-US" sz="2000" b="1" dirty="0">
                <a:latin typeface="Gill Sans MT" panose="020B0502020104020203" pitchFamily="34" charset="0"/>
              </a:rPr>
              <a:t>3X</a:t>
            </a:r>
            <a:r>
              <a:rPr lang="en-US" sz="2000" dirty="0">
                <a:latin typeface="Gill Sans MT" panose="020B0502020104020203" pitchFamily="34" charset="0"/>
              </a:rPr>
              <a:t> speed-up &amp; </a:t>
            </a:r>
            <a:r>
              <a:rPr lang="en-US" sz="2000" b="1" dirty="0">
                <a:latin typeface="Gill Sans MT" panose="020B0502020104020203" pitchFamily="34" charset="0"/>
              </a:rPr>
              <a:t>2X</a:t>
            </a:r>
            <a:r>
              <a:rPr lang="en-US" sz="2000" dirty="0">
                <a:latin typeface="Gill Sans MT" panose="020B0502020104020203" pitchFamily="34" charset="0"/>
              </a:rPr>
              <a:t> energy savings  against parallel state-of-the-art CPU libraries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Gill Sans MT" panose="020B0502020104020203" pitchFamily="34" charset="0"/>
              </a:rPr>
              <a:t>Regex matching:  </a:t>
            </a:r>
            <a:r>
              <a:rPr lang="en-US" sz="2000" b="1" dirty="0">
                <a:latin typeface="Gill Sans MT" panose="020B0502020104020203" pitchFamily="34" charset="0"/>
              </a:rPr>
              <a:t>2X</a:t>
            </a:r>
            <a:r>
              <a:rPr lang="en-US" sz="2000" dirty="0">
                <a:latin typeface="Gill Sans MT" panose="020B0502020104020203" pitchFamily="34" charset="0"/>
              </a:rPr>
              <a:t> speed-up  (Haswell) - </a:t>
            </a:r>
            <a:r>
              <a:rPr lang="en-US" sz="2000" b="1" dirty="0">
                <a:latin typeface="Gill Sans MT" panose="020B0502020104020203" pitchFamily="34" charset="0"/>
              </a:rPr>
              <a:t>5X</a:t>
            </a:r>
            <a:r>
              <a:rPr lang="en-US" sz="2000" dirty="0">
                <a:latin typeface="Gill Sans MT" panose="020B0502020104020203" pitchFamily="34" charset="0"/>
              </a:rPr>
              <a:t> (Intel Xeon Phi) against scalar code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Gill Sans MT" panose="020B0502020104020203" pitchFamily="34" charset="0"/>
              </a:rPr>
              <a:t>Massively parallel decompression (ICPP 2016) – </a:t>
            </a:r>
            <a:r>
              <a:rPr lang="en-US" sz="2400" i="1" dirty="0">
                <a:latin typeface="Gill Sans MT" panose="020B0502020104020203" pitchFamily="34" charset="0"/>
              </a:rPr>
              <a:t>In collaboration with IBM </a:t>
            </a:r>
            <a:r>
              <a:rPr lang="en-US" sz="2400" i="1" dirty="0" err="1">
                <a:latin typeface="Gill Sans MT" panose="020B0502020104020203" pitchFamily="34" charset="0"/>
              </a:rPr>
              <a:t>Almaden</a:t>
            </a:r>
            <a:r>
              <a:rPr lang="en-US" sz="2400" i="1" dirty="0">
                <a:latin typeface="Gill Sans MT" panose="020B0502020104020203" pitchFamily="34" charset="0"/>
              </a:rPr>
              <a:t> &amp; Watson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Gill Sans MT" panose="020B0502020104020203" pitchFamily="34" charset="0"/>
              </a:rPr>
              <a:t>2X</a:t>
            </a:r>
            <a:r>
              <a:rPr lang="en-US" sz="2000" dirty="0">
                <a:latin typeface="Gill Sans MT" panose="020B0502020104020203" pitchFamily="34" charset="0"/>
              </a:rPr>
              <a:t> speed-ups &amp; </a:t>
            </a:r>
            <a:r>
              <a:rPr lang="en-US" sz="2000" b="1" dirty="0">
                <a:latin typeface="Gill Sans MT" panose="020B0502020104020203" pitchFamily="34" charset="0"/>
              </a:rPr>
              <a:t>1.2X</a:t>
            </a:r>
            <a:r>
              <a:rPr lang="en-US" sz="2000" dirty="0">
                <a:latin typeface="Gill Sans MT" panose="020B0502020104020203" pitchFamily="34" charset="0"/>
              </a:rPr>
              <a:t> energy savings against multi-core state-of-the-art CPU libraries </a:t>
            </a:r>
            <a:r>
              <a:rPr lang="en-US" sz="2000" b="1" dirty="0">
                <a:latin typeface="Gill Sans MT" panose="020B0502020104020203" pitchFamily="34" charset="0"/>
              </a:rPr>
              <a:t>(4)</a:t>
            </a:r>
            <a:r>
              <a:rPr lang="en-US" sz="2000" dirty="0">
                <a:latin typeface="Gill Sans MT" panose="020B0502020104020203" pitchFamily="34" charset="0"/>
              </a:rPr>
              <a:t> ,</a:t>
            </a:r>
            <a:r>
              <a:rPr lang="en-US" sz="2000" b="1" dirty="0">
                <a:latin typeface="Gill Sans MT" panose="020B0502020104020203" pitchFamily="34" charset="0"/>
              </a:rPr>
              <a:t> (5)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Gill Sans MT" panose="020B0502020104020203" pitchFamily="34" charset="0"/>
              </a:rPr>
              <a:t>Conjunctive selection predicate optimization (</a:t>
            </a:r>
            <a:r>
              <a:rPr lang="en-US" sz="2400" dirty="0" err="1">
                <a:latin typeface="Gill Sans MT" panose="020B0502020104020203" pitchFamily="34" charset="0"/>
              </a:rPr>
              <a:t>DaMoN</a:t>
            </a:r>
            <a:r>
              <a:rPr lang="en-US" sz="2400" dirty="0">
                <a:latin typeface="Gill Sans MT" panose="020B0502020104020203" pitchFamily="34" charset="0"/>
              </a:rPr>
              <a:t> 2013) </a:t>
            </a:r>
            <a:r>
              <a:rPr lang="en-US" sz="2400" b="1" dirty="0">
                <a:latin typeface="Gill Sans MT" panose="020B0502020104020203" pitchFamily="34" charset="0"/>
              </a:rPr>
              <a:t>(2), (3)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Gill Sans MT" panose="020B0502020104020203" pitchFamily="34" charset="0"/>
              </a:rPr>
              <a:t> </a:t>
            </a:r>
            <a:r>
              <a:rPr lang="en-US" sz="2000" b="1" dirty="0">
                <a:latin typeface="Gill Sans MT" panose="020B0502020104020203" pitchFamily="34" charset="0"/>
              </a:rPr>
              <a:t>5X</a:t>
            </a:r>
            <a:r>
              <a:rPr lang="en-US" sz="2000" dirty="0">
                <a:latin typeface="Gill Sans MT" panose="020B0502020104020203" pitchFamily="34" charset="0"/>
              </a:rPr>
              <a:t> speed-ups against multi-core CPU implementations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Gill Sans MT" panose="020B0502020104020203" pitchFamily="34" charset="0"/>
              </a:rPr>
              <a:t>Grouped aggregation in shared memory</a:t>
            </a:r>
            <a:r>
              <a:rPr lang="en-US" sz="2400" b="1" dirty="0">
                <a:latin typeface="Gill Sans MT" panose="020B0502020104020203" pitchFamily="34" charset="0"/>
              </a:rPr>
              <a:t> </a:t>
            </a:r>
            <a:r>
              <a:rPr lang="en-US" sz="2400" dirty="0">
                <a:latin typeface="Gill Sans MT" panose="020B0502020104020203" pitchFamily="34" charset="0"/>
              </a:rPr>
              <a:t>(</a:t>
            </a:r>
            <a:r>
              <a:rPr lang="en-US" sz="2400" dirty="0" err="1">
                <a:latin typeface="Gill Sans MT" panose="020B0502020104020203" pitchFamily="34" charset="0"/>
              </a:rPr>
              <a:t>DaMoN</a:t>
            </a:r>
            <a:r>
              <a:rPr lang="en-US" sz="2400" dirty="0">
                <a:latin typeface="Gill Sans MT" panose="020B0502020104020203" pitchFamily="34" charset="0"/>
              </a:rPr>
              <a:t> 2012) </a:t>
            </a:r>
            <a:r>
              <a:rPr lang="en-US" sz="2400" b="1" dirty="0">
                <a:latin typeface="Gill Sans MT" panose="020B0502020104020203" pitchFamily="34" charset="0"/>
              </a:rPr>
              <a:t>(1)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Gill Sans MT" panose="020B0502020104020203" pitchFamily="34" charset="0"/>
              </a:rPr>
              <a:t>10X </a:t>
            </a:r>
            <a:r>
              <a:rPr lang="en-US" sz="2000" dirty="0">
                <a:latin typeface="Gill Sans MT" panose="020B0502020104020203" pitchFamily="34" charset="0"/>
              </a:rPr>
              <a:t>speed-ups vs baseline layout</a:t>
            </a:r>
          </a:p>
          <a:p>
            <a:pPr marL="0" indent="0">
              <a:buNone/>
            </a:pPr>
            <a:r>
              <a:rPr lang="en-US" sz="3200" dirty="0">
                <a:latin typeface="Gill Sans MT" panose="020B0502020104020203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2821482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625" y="24606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latin typeface="Playfair Display Black" panose="00000A00000000000000" pitchFamily="50" charset="0"/>
              </a:rPr>
              <a:t>Back-up Slides</a:t>
            </a:r>
          </a:p>
        </p:txBody>
      </p:sp>
    </p:spTree>
    <p:extLst>
      <p:ext uri="{BB962C8B-B14F-4D97-AF65-F5344CB8AC3E}">
        <p14:creationId xmlns:p14="http://schemas.microsoft.com/office/powerpoint/2010/main" val="889625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050" y="0"/>
            <a:ext cx="10515600" cy="1076325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itchFamily="50" charset="0"/>
              </a:rPr>
              <a:t>Interesting GPU Facts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66775"/>
            <a:ext cx="11449049" cy="5310188"/>
          </a:xfrm>
        </p:spPr>
        <p:txBody>
          <a:bodyPr>
            <a:noAutofit/>
          </a:bodyPr>
          <a:lstStyle/>
          <a:p>
            <a:r>
              <a:rPr lang="en-US" sz="3600" dirty="0">
                <a:latin typeface="Gill Sans MT" pitchFamily="34" charset="0"/>
              </a:rPr>
              <a:t>Super-computer with accelerators (Source: Top500)</a:t>
            </a:r>
          </a:p>
          <a:p>
            <a:pPr>
              <a:buNone/>
            </a:pPr>
            <a:r>
              <a:rPr lang="en-US" dirty="0">
                <a:latin typeface="Gill Sans MT" pitchFamily="34" charset="0"/>
              </a:rPr>
              <a:t>  June 2014: </a:t>
            </a:r>
            <a:r>
              <a:rPr lang="en-US" b="1" dirty="0">
                <a:latin typeface="Gill Sans MT" pitchFamily="34" charset="0"/>
              </a:rPr>
              <a:t>62</a:t>
            </a:r>
            <a:r>
              <a:rPr lang="en-US" dirty="0">
                <a:latin typeface="Gill Sans MT" pitchFamily="34" charset="0"/>
              </a:rPr>
              <a:t> </a:t>
            </a:r>
            <a:r>
              <a:rPr lang="en-US" dirty="0">
                <a:latin typeface="Gill Sans MT" pitchFamily="34" charset="0"/>
                <a:sym typeface="Wingdings" panose="05000000000000000000" pitchFamily="2" charset="2"/>
              </a:rPr>
              <a:t></a:t>
            </a:r>
            <a:r>
              <a:rPr lang="en-US" dirty="0">
                <a:latin typeface="Gill Sans MT" pitchFamily="34" charset="0"/>
              </a:rPr>
              <a:t>June 2015: </a:t>
            </a:r>
            <a:r>
              <a:rPr lang="en-US" b="1" dirty="0">
                <a:latin typeface="Gill Sans MT" pitchFamily="34" charset="0"/>
              </a:rPr>
              <a:t>90</a:t>
            </a:r>
          </a:p>
          <a:p>
            <a:pPr marL="228600" lvl="1">
              <a:spcBef>
                <a:spcPts val="1000"/>
              </a:spcBef>
            </a:pPr>
            <a:r>
              <a:rPr lang="en-US" sz="3200" b="1" dirty="0">
                <a:latin typeface="Gill Sans MT" pitchFamily="34" charset="0"/>
              </a:rPr>
              <a:t>Top</a:t>
            </a:r>
            <a:r>
              <a:rPr lang="en-US" sz="3200" dirty="0">
                <a:latin typeface="Gill Sans MT" pitchFamily="34" charset="0"/>
              </a:rPr>
              <a:t> super-computer with accelerators </a:t>
            </a:r>
            <a:r>
              <a:rPr lang="en-US" sz="3600" dirty="0">
                <a:latin typeface="Gill Sans MT" pitchFamily="34" charset="0"/>
              </a:rPr>
              <a:t>(Source: Green500)</a:t>
            </a:r>
          </a:p>
          <a:p>
            <a:pPr lvl="1"/>
            <a:r>
              <a:rPr lang="en-US" sz="2800" dirty="0">
                <a:latin typeface="Gill Sans MT" pitchFamily="34" charset="0"/>
              </a:rPr>
              <a:t>June 2015: </a:t>
            </a:r>
            <a:r>
              <a:rPr lang="en-US" sz="2800" b="1" dirty="0">
                <a:latin typeface="Gill Sans MT" pitchFamily="34" charset="0"/>
              </a:rPr>
              <a:t>32</a:t>
            </a:r>
            <a:r>
              <a:rPr lang="en-US" sz="2800" dirty="0">
                <a:latin typeface="Gill Sans MT" pitchFamily="34" charset="0"/>
              </a:rPr>
              <a:t> top positions</a:t>
            </a:r>
          </a:p>
          <a:p>
            <a:pPr lvl="1"/>
            <a:r>
              <a:rPr lang="en-US" sz="2800" dirty="0">
                <a:latin typeface="Gill Sans MT" pitchFamily="34" charset="0"/>
              </a:rPr>
              <a:t>November 2015: </a:t>
            </a:r>
            <a:r>
              <a:rPr lang="en-US" sz="2800" b="1" dirty="0">
                <a:latin typeface="Gill Sans MT" pitchFamily="34" charset="0"/>
              </a:rPr>
              <a:t>40</a:t>
            </a:r>
            <a:r>
              <a:rPr lang="en-US" sz="2800" dirty="0">
                <a:latin typeface="Gill Sans MT" pitchFamily="34" charset="0"/>
              </a:rPr>
              <a:t> top positions</a:t>
            </a:r>
          </a:p>
          <a:p>
            <a:r>
              <a:rPr lang="en-US" sz="3600" dirty="0">
                <a:latin typeface="Gill Sans MT" panose="020B0502020104020203" pitchFamily="34" charset="0"/>
              </a:rPr>
              <a:t>Trend towards </a:t>
            </a:r>
            <a:r>
              <a:rPr lang="en-US" sz="3600" dirty="0" err="1">
                <a:latin typeface="Gill Sans MT" panose="020B0502020104020203" pitchFamily="34" charset="0"/>
              </a:rPr>
              <a:t>DBaaS</a:t>
            </a:r>
            <a:endParaRPr lang="en-US" sz="3600" dirty="0">
              <a:latin typeface="Gill Sans MT" panose="020B0502020104020203" pitchFamily="34" charset="0"/>
            </a:endParaRPr>
          </a:p>
          <a:p>
            <a:pPr lvl="1"/>
            <a:r>
              <a:rPr lang="en-US" sz="2800" dirty="0">
                <a:latin typeface="Gill Sans MT" pitchFamily="34" charset="0"/>
              </a:rPr>
              <a:t>IBM Soft-layer</a:t>
            </a:r>
          </a:p>
          <a:p>
            <a:pPr lvl="1"/>
            <a:r>
              <a:rPr lang="en-US" sz="2800" dirty="0">
                <a:latin typeface="Gill Sans MT" pitchFamily="34" charset="0"/>
              </a:rPr>
              <a:t>Microsoft Azure</a:t>
            </a:r>
          </a:p>
          <a:p>
            <a:pPr lvl="1"/>
            <a:r>
              <a:rPr lang="en-US" sz="2800" dirty="0">
                <a:latin typeface="Gill Sans MT" pitchFamily="34" charset="0"/>
              </a:rPr>
              <a:t>Amazon Web Services</a:t>
            </a:r>
          </a:p>
          <a:p>
            <a:pPr lvl="1"/>
            <a:endParaRPr lang="en-US" sz="3200" dirty="0">
              <a:latin typeface="Gill Sans MT" pitchFamily="34" charset="0"/>
            </a:endParaRPr>
          </a:p>
        </p:txBody>
      </p:sp>
      <p:sp>
        <p:nvSpPr>
          <p:cNvPr id="4" name="Right Brace 3"/>
          <p:cNvSpPr/>
          <p:nvPr/>
        </p:nvSpPr>
        <p:spPr>
          <a:xfrm>
            <a:off x="6367943" y="2526149"/>
            <a:ext cx="438150" cy="907534"/>
          </a:xfrm>
          <a:prstGeom prst="rightBrace">
            <a:avLst>
              <a:gd name="adj1" fmla="val 46509"/>
              <a:gd name="adj2" fmla="val 50000"/>
            </a:avLst>
          </a:prstGeom>
          <a:ln w="349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179146" y="2667086"/>
            <a:ext cx="2342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Gill Sans MT" pitchFamily="34" charset="0"/>
              </a:rPr>
              <a:t>25% increase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E457-A514-48C8-8161-90D30CB84E4E}" type="slidenum">
              <a:rPr lang="en-US" sz="1700" smtClean="0">
                <a:latin typeface="Gill Sans MT" panose="020B0502020104020203" pitchFamily="34" charset="0"/>
              </a:rPr>
              <a:pPr/>
              <a:t>5</a:t>
            </a:fld>
            <a:endParaRPr lang="en-US" sz="1700" dirty="0">
              <a:latin typeface="Gill Sans MT" panose="020B05020201040202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387" y="4013286"/>
            <a:ext cx="2281882" cy="914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7900" y="4212557"/>
            <a:ext cx="1485900" cy="914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543" y="4216258"/>
            <a:ext cx="1828800" cy="914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1706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-1301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latin typeface="Playfair Display" panose="00000500000000000000" pitchFamily="50" charset="0"/>
              </a:rPr>
              <a:t>Publications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5" y="809624"/>
            <a:ext cx="11715750" cy="5953126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Evangelia A. Sitaridi, </a:t>
            </a:r>
            <a:r>
              <a:rPr lang="en-US" dirty="0"/>
              <a:t>Rene Mueller, Tim </a:t>
            </a:r>
            <a:r>
              <a:rPr lang="en-US" dirty="0" err="1"/>
              <a:t>Kaldewey</a:t>
            </a:r>
            <a:r>
              <a:rPr lang="en-US" dirty="0"/>
              <a:t>, Guy Lohman, Kenneth Ross, </a:t>
            </a:r>
            <a:r>
              <a:rPr lang="en-US" i="1" dirty="0"/>
              <a:t>Massively-Parallel Lossless Data Decompression</a:t>
            </a:r>
            <a:r>
              <a:rPr lang="en-US" dirty="0"/>
              <a:t>, ICPP 2016</a:t>
            </a:r>
          </a:p>
          <a:p>
            <a:r>
              <a:rPr lang="en-US" b="1" dirty="0"/>
              <a:t>Evangelia A. Sitaridi</a:t>
            </a:r>
            <a:r>
              <a:rPr lang="en-US" dirty="0"/>
              <a:t>, </a:t>
            </a:r>
            <a:r>
              <a:rPr lang="en-US" dirty="0" err="1"/>
              <a:t>Orestis</a:t>
            </a:r>
            <a:r>
              <a:rPr lang="en-US" dirty="0"/>
              <a:t> </a:t>
            </a:r>
            <a:r>
              <a:rPr lang="en-US" dirty="0" err="1"/>
              <a:t>Polychroniou</a:t>
            </a:r>
            <a:r>
              <a:rPr lang="en-US" dirty="0"/>
              <a:t>, Kenneth Ross, </a:t>
            </a:r>
            <a:r>
              <a:rPr lang="en-US" i="1" dirty="0"/>
              <a:t>SIMD-Accelerated Regular Expression Matching</a:t>
            </a:r>
            <a:r>
              <a:rPr lang="en-US" dirty="0"/>
              <a:t>, </a:t>
            </a:r>
            <a:r>
              <a:rPr lang="en-US" dirty="0" err="1"/>
              <a:t>DaMoN</a:t>
            </a:r>
            <a:r>
              <a:rPr lang="en-US" dirty="0"/>
              <a:t> Workshop 2016</a:t>
            </a:r>
          </a:p>
          <a:p>
            <a:r>
              <a:rPr lang="en-US" b="1" dirty="0"/>
              <a:t>Evangelia </a:t>
            </a:r>
            <a:r>
              <a:rPr lang="el-GR" b="1" dirty="0"/>
              <a:t>Α. </a:t>
            </a:r>
            <a:r>
              <a:rPr lang="en-US" b="1" dirty="0"/>
              <a:t>Sitaridi</a:t>
            </a:r>
            <a:r>
              <a:rPr lang="en-US" dirty="0"/>
              <a:t>, Kenneth Ross, </a:t>
            </a:r>
            <a:r>
              <a:rPr lang="en-US" i="1" dirty="0"/>
              <a:t>GPU-Accelerated string matching for database applications</a:t>
            </a:r>
            <a:r>
              <a:rPr lang="en-US" dirty="0"/>
              <a:t>, VLDB Journal Special Issue on Data Management on Modern Hardware, 2015</a:t>
            </a:r>
          </a:p>
          <a:p>
            <a:r>
              <a:rPr lang="en-US" b="1" dirty="0"/>
              <a:t>Evangelia A. Sitaridi </a:t>
            </a:r>
            <a:r>
              <a:rPr lang="en-US" dirty="0"/>
              <a:t>, Rene Mueller, Tim </a:t>
            </a:r>
            <a:r>
              <a:rPr lang="en-US" dirty="0" err="1"/>
              <a:t>Kaldewey</a:t>
            </a:r>
            <a:r>
              <a:rPr lang="en-US" dirty="0"/>
              <a:t>, </a:t>
            </a:r>
            <a:r>
              <a:rPr lang="en-US" i="1" dirty="0"/>
              <a:t>Parallel Lossless Compression using GPUs</a:t>
            </a:r>
            <a:r>
              <a:rPr lang="en-US" dirty="0"/>
              <a:t>, GTC 2014</a:t>
            </a:r>
          </a:p>
          <a:p>
            <a:r>
              <a:rPr lang="en-US" b="1" dirty="0"/>
              <a:t>Evangelia A. Sitaridi </a:t>
            </a:r>
            <a:r>
              <a:rPr lang="en-US" dirty="0"/>
              <a:t>, Kenneth A. Ross, </a:t>
            </a:r>
            <a:r>
              <a:rPr lang="en-US" i="1" dirty="0"/>
              <a:t>Optimizing Select Condition on GPUs</a:t>
            </a:r>
            <a:r>
              <a:rPr lang="en-US" dirty="0"/>
              <a:t>, </a:t>
            </a:r>
            <a:r>
              <a:rPr lang="en-US" dirty="0" err="1"/>
              <a:t>DaMoN</a:t>
            </a:r>
            <a:r>
              <a:rPr lang="en-US" dirty="0"/>
              <a:t> Workshop 2013</a:t>
            </a:r>
          </a:p>
          <a:p>
            <a:r>
              <a:rPr lang="en-US" b="1" dirty="0"/>
              <a:t>Evangelia A. Sitaridi</a:t>
            </a:r>
            <a:r>
              <a:rPr lang="en-US" dirty="0"/>
              <a:t>, Kenneth A. Ross, </a:t>
            </a:r>
            <a:r>
              <a:rPr lang="en-US" i="1" dirty="0"/>
              <a:t>Ameliorating Memory Contention of OLAP operators on GPU Processors</a:t>
            </a:r>
            <a:r>
              <a:rPr lang="en-US" dirty="0"/>
              <a:t>, </a:t>
            </a:r>
            <a:r>
              <a:rPr lang="en-US" dirty="0" err="1"/>
              <a:t>DaMoN</a:t>
            </a:r>
            <a:r>
              <a:rPr lang="en-US" dirty="0"/>
              <a:t> Workshop 2012 (Best Paper Award winner)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E457-A514-48C8-8161-90D30CB84E4E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2796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897" y="-2058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itchFamily="50" charset="0"/>
              </a:rPr>
              <a:t>Why GPUs?</a:t>
            </a:r>
          </a:p>
        </p:txBody>
      </p:sp>
      <p:pic>
        <p:nvPicPr>
          <p:cNvPr id="9" name="Picture 8" descr="NVIDIA-Pascal-GPU-Performanc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001" y="919721"/>
            <a:ext cx="10414421" cy="493776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260442" y="802257"/>
            <a:ext cx="5429250" cy="454014"/>
          </a:xfrm>
          <a:prstGeom prst="rect">
            <a:avLst/>
          </a:prstGeom>
          <a:noFill/>
          <a:ln w="412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ill Sans MT" panose="020B0502020104020203" pitchFamily="34" charset="0"/>
              </a:rPr>
              <a:t>Database workloads memory bound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E457-A514-48C8-8161-90D30CB84E4E}" type="slidenum">
              <a:rPr lang="en-US" sz="1700" smtClean="0">
                <a:latin typeface="Gill Sans MT" panose="020B0502020104020203" pitchFamily="34" charset="0"/>
              </a:rPr>
              <a:pPr/>
              <a:t>51</a:t>
            </a:fld>
            <a:endParaRPr lang="en-US" sz="1700" dirty="0">
              <a:latin typeface="Gill Sans MT" panose="020B0502020104020203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462214" y="6219825"/>
            <a:ext cx="7796212" cy="50165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Gill Sans MT" panose="020B0502020104020203" pitchFamily="34" charset="0"/>
              </a:rPr>
              <a:t>High parallelism &amp; Memory bandwidth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11862" y="47927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8890986" y="4498428"/>
            <a:ext cx="0" cy="663621"/>
          </a:xfrm>
          <a:prstGeom prst="straightConnector1">
            <a:avLst/>
          </a:prstGeom>
          <a:ln w="38100">
            <a:solidFill>
              <a:schemeClr val="accent6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890986" y="4635171"/>
            <a:ext cx="2857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sym typeface="Wingdings" panose="05000000000000000000" pitchFamily="2" charset="2"/>
              </a:rPr>
              <a:t>Expected speed-up: 5X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349105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Shape 1137"/>
          <p:cNvSpPr txBox="1">
            <a:spLocks noGrp="1"/>
          </p:cNvSpPr>
          <p:nvPr>
            <p:ph type="title"/>
          </p:nvPr>
        </p:nvSpPr>
        <p:spPr>
          <a:xfrm>
            <a:off x="609600" y="-25400"/>
            <a:ext cx="10972800" cy="914400"/>
          </a:xfrm>
          <a:prstGeom prst="rect">
            <a:avLst/>
          </a:prstGeom>
          <a:noFill/>
          <a:ln>
            <a:noFill/>
          </a:ln>
        </p:spPr>
        <p:txBody>
          <a:bodyPr vert="horz" lIns="121900" tIns="121900" rIns="121900" bIns="121900" rtlCol="0" anchor="b" anchorCtr="0">
            <a:noAutofit/>
          </a:bodyPr>
          <a:lstStyle/>
          <a:p>
            <a:pPr algn="ctr">
              <a:lnSpc>
                <a:spcPct val="100000"/>
              </a:lnSpc>
              <a:buClr>
                <a:schemeClr val="dk1"/>
              </a:buClr>
              <a:buSzPct val="25000"/>
            </a:pPr>
            <a:r>
              <a:rPr lang="en" sz="4800" b="1" dirty="0">
                <a:solidFill>
                  <a:schemeClr val="dk1"/>
                </a:solidFill>
                <a:latin typeface="Playfair Display" panose="00000500000000000000" pitchFamily="50" charset="0"/>
                <a:ea typeface="Lato"/>
                <a:cs typeface="Lato"/>
                <a:sym typeface="Lato"/>
              </a:rPr>
              <a:t>Reduce Memory Divergence (A)</a:t>
            </a:r>
          </a:p>
        </p:txBody>
      </p:sp>
      <p:sp>
        <p:nvSpPr>
          <p:cNvPr id="1138" name="Shape 1138"/>
          <p:cNvSpPr txBox="1">
            <a:spLocks noGrp="1"/>
          </p:cNvSpPr>
          <p:nvPr>
            <p:ph type="body" idx="1"/>
          </p:nvPr>
        </p:nvSpPr>
        <p:spPr>
          <a:xfrm>
            <a:off x="6330432" y="889000"/>
            <a:ext cx="5196400" cy="5475599"/>
          </a:xfrm>
          <a:prstGeom prst="rect">
            <a:avLst/>
          </a:prstGeom>
          <a:noFill/>
          <a:ln>
            <a:noFill/>
          </a:ln>
        </p:spPr>
        <p:txBody>
          <a:bodyPr vert="horz" lIns="121900" tIns="121900" rIns="121900" bIns="121900" rtlCol="0" anchor="t" anchorCtr="0">
            <a:noAutofit/>
          </a:bodyPr>
          <a:lstStyle/>
          <a:p>
            <a:pPr marL="457189" indent="-457189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2133" b="1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KMP_step</a:t>
            </a:r>
            <a:r>
              <a:rPr lang="en" sz="2133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(char *input, char *pattern,</a:t>
            </a:r>
          </a:p>
          <a:p>
            <a:pPr marL="457189" indent="-457189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2133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int *next, int m, int n){</a:t>
            </a:r>
          </a:p>
          <a:p>
            <a:pPr marL="457189" indent="-457189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2133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 …</a:t>
            </a:r>
          </a:p>
          <a:p>
            <a:pPr marL="457189" indent="-457189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2133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 for (int i=0;i&lt;n;i++) {</a:t>
            </a:r>
          </a:p>
          <a:p>
            <a:pPr marL="457189" indent="-457189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2133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 while (j&gt;=0 &amp;&amp; pattern[j]!=input[i])</a:t>
            </a:r>
          </a:p>
          <a:p>
            <a:pPr marL="457189" indent="-457189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2133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	 j=next[j];</a:t>
            </a:r>
          </a:p>
          <a:p>
            <a:pPr marL="457189" indent="-457189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2133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 j++;</a:t>
            </a:r>
          </a:p>
          <a:p>
            <a:pPr marL="457189" indent="-457189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2133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    if (j==m)</a:t>
            </a:r>
          </a:p>
          <a:p>
            <a:pPr marL="457189" indent="-457189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2133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       return true;</a:t>
            </a:r>
          </a:p>
          <a:p>
            <a:pPr marL="457189" indent="-457189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2133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}</a:t>
            </a:r>
          </a:p>
        </p:txBody>
      </p:sp>
      <p:sp>
        <p:nvSpPr>
          <p:cNvPr id="1139" name="Shape 1139"/>
          <p:cNvSpPr txBox="1"/>
          <p:nvPr/>
        </p:nvSpPr>
        <p:spPr>
          <a:xfrm>
            <a:off x="2590440" y="2390832"/>
            <a:ext cx="2756799" cy="6456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pPr>
              <a:buClr>
                <a:srgbClr val="FF0000"/>
              </a:buClr>
              <a:buSzPct val="25000"/>
            </a:pPr>
            <a:r>
              <a:rPr lang="en" sz="1867" b="1" dirty="0">
                <a:solidFill>
                  <a:srgbClr val="FF0000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rPr>
              <a:t>Memory divergence</a:t>
            </a:r>
          </a:p>
        </p:txBody>
      </p:sp>
      <p:sp>
        <p:nvSpPr>
          <p:cNvPr id="1140" name="Shape 1140"/>
          <p:cNvSpPr txBox="1"/>
          <p:nvPr/>
        </p:nvSpPr>
        <p:spPr>
          <a:xfrm>
            <a:off x="9074001" y="1913533"/>
            <a:ext cx="2844399" cy="6456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pPr>
              <a:buClr>
                <a:srgbClr val="FF0000"/>
              </a:buClr>
              <a:buSzPct val="25000"/>
            </a:pPr>
            <a:r>
              <a:rPr lang="en" sz="1867" b="1" dirty="0">
                <a:solidFill>
                  <a:srgbClr val="FF0000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rPr>
              <a:t>Thread divergence</a:t>
            </a:r>
          </a:p>
        </p:txBody>
      </p:sp>
      <p:sp>
        <p:nvSpPr>
          <p:cNvPr id="1141" name="Shape 1141"/>
          <p:cNvSpPr/>
          <p:nvPr/>
        </p:nvSpPr>
        <p:spPr>
          <a:xfrm>
            <a:off x="1912620" y="5869587"/>
            <a:ext cx="8366760" cy="640080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2800" dirty="0">
                <a:solidFill>
                  <a:srgbClr val="000000"/>
                </a:solidFill>
                <a:latin typeface="Gill Sans MT" panose="020B0502020104020203" pitchFamily="34" charset="0"/>
                <a:ea typeface="Lato"/>
                <a:cs typeface="Lato"/>
                <a:sym typeface="Lato"/>
              </a:rPr>
              <a:t>Transform control flow to coordinate memory accesses</a:t>
            </a:r>
          </a:p>
        </p:txBody>
      </p:sp>
      <p:sp>
        <p:nvSpPr>
          <p:cNvPr id="1142" name="Shape 1142"/>
          <p:cNvSpPr/>
          <p:nvPr/>
        </p:nvSpPr>
        <p:spPr>
          <a:xfrm>
            <a:off x="5040334" y="2319933"/>
            <a:ext cx="1272400" cy="478399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Shape 1143"/>
          <p:cNvSpPr txBox="1">
            <a:spLocks noGrp="1"/>
          </p:cNvSpPr>
          <p:nvPr>
            <p:ph type="body" idx="4294967295"/>
          </p:nvPr>
        </p:nvSpPr>
        <p:spPr>
          <a:xfrm>
            <a:off x="307367" y="787401"/>
            <a:ext cx="4732967" cy="5475599"/>
          </a:xfrm>
          <a:prstGeom prst="rect">
            <a:avLst/>
          </a:prstGeom>
          <a:noFill/>
          <a:ln>
            <a:noFill/>
          </a:ln>
        </p:spPr>
        <p:txBody>
          <a:bodyPr vert="horz" lIns="121900" tIns="121900" rIns="121900" bIns="121900" rtlCol="0" anchor="t" anchorCtr="0">
            <a:noAutofit/>
          </a:bodyPr>
          <a:lstStyle/>
          <a:p>
            <a:pPr marL="457189" indent="-457189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r>
              <a:rPr lang="en" sz="2133" b="1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KMP_basic</a:t>
            </a:r>
            <a:r>
              <a:rPr lang="en" sz="2133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(char *input, char *pattern,</a:t>
            </a:r>
          </a:p>
          <a:p>
            <a:pPr marL="457189" indent="-457189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r>
              <a:rPr lang="en" sz="2133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 int *next, int m, int n){</a:t>
            </a:r>
          </a:p>
          <a:p>
            <a:pPr marL="457189" indent="-457189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r>
              <a:rPr lang="en" sz="2133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 	…    </a:t>
            </a:r>
          </a:p>
          <a:p>
            <a:pPr marL="457189" indent="-457189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r>
              <a:rPr lang="en" sz="2133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 while (i&lt;n) {</a:t>
            </a:r>
          </a:p>
          <a:p>
            <a:pPr marL="457189" indent="-457189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r>
              <a:rPr lang="en" sz="2133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 if (pattern[j]==input[i]) {</a:t>
            </a:r>
          </a:p>
          <a:p>
            <a:pPr marL="457189" indent="-457189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r>
              <a:rPr lang="en" sz="2133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	 j++; </a:t>
            </a:r>
          </a:p>
          <a:p>
            <a:pPr marL="457189" indent="-457189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r>
              <a:rPr lang="en" sz="2133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	 i++;</a:t>
            </a:r>
          </a:p>
          <a:p>
            <a:pPr marL="457189" indent="-457189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r>
              <a:rPr lang="en" sz="2133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	 if (j==m)</a:t>
            </a:r>
          </a:p>
          <a:p>
            <a:pPr marL="457189" indent="-457189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r>
              <a:rPr lang="en" sz="2133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	          return true;</a:t>
            </a:r>
          </a:p>
          <a:p>
            <a:pPr marL="457189" indent="-457189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r>
              <a:rPr lang="en" sz="2133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 } else {</a:t>
            </a:r>
          </a:p>
          <a:p>
            <a:pPr marL="457189" indent="-457189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r>
              <a:rPr lang="en" sz="2133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	 if (j != 0)</a:t>
            </a:r>
          </a:p>
          <a:p>
            <a:pPr marL="457189" indent="-457189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r>
              <a:rPr lang="en" sz="2133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	           j = next[j];</a:t>
            </a:r>
          </a:p>
          <a:p>
            <a:pPr marL="457189" indent="-457189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r>
              <a:rPr lang="en" sz="2133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	 else</a:t>
            </a:r>
          </a:p>
          <a:p>
            <a:pPr marL="457189" indent="-457189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r>
              <a:rPr lang="en" sz="2133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	           i++;</a:t>
            </a:r>
          </a:p>
          <a:p>
            <a:pPr marL="457189" indent="-457189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25000"/>
              <a:buNone/>
            </a:pPr>
            <a:r>
              <a:rPr lang="en" sz="2133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}}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l">
              <a:buClr>
                <a:schemeClr val="dk1"/>
              </a:buClr>
              <a:buSzPct val="25000"/>
            </a:pPr>
            <a:fld id="{00000000-1234-1234-1234-123412341234}" type="slidenum">
              <a:rPr lang="en" smtClean="0">
                <a:solidFill>
                  <a:schemeClr val="bg1">
                    <a:lumMod val="50000"/>
                  </a:schemeClr>
                </a:solidFill>
                <a:ea typeface="Calibri"/>
                <a:cs typeface="Calibri"/>
                <a:sym typeface="Calibri"/>
              </a:rPr>
              <a:pPr algn="l">
                <a:buClr>
                  <a:schemeClr val="dk1"/>
                </a:buClr>
                <a:buSzPct val="25000"/>
              </a:pPr>
              <a:t>52</a:t>
            </a:fld>
            <a:endParaRPr lang="en" dirty="0">
              <a:solidFill>
                <a:schemeClr val="bg1">
                  <a:lumMod val="50000"/>
                </a:schemeClr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1605175"/>
      </p:ext>
    </p:extLst>
  </p:cSld>
  <p:clrMapOvr>
    <a:masterClrMapping/>
  </p:clrMapOvr>
  <p:transition spd="slow">
    <p:cut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78263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Playfair Display" panose="00000500000000000000" pitchFamily="50" charset="0"/>
              </a:rPr>
              <a:t>CPU String Matching Bandwidth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l">
              <a:buClr>
                <a:schemeClr val="dk1"/>
              </a:buClr>
              <a:buSzPct val="25000"/>
            </a:pPr>
            <a:fld id="{00000000-1234-1234-1234-123412341234}" type="slidenum">
              <a:rPr lang="en" smtClean="0">
                <a:ea typeface="Calibri"/>
                <a:cs typeface="Calibri"/>
                <a:sym typeface="Calibri"/>
              </a:rPr>
              <a:pPr algn="l">
                <a:buClr>
                  <a:schemeClr val="dk1"/>
                </a:buClr>
                <a:buSzPct val="25000"/>
              </a:pPr>
              <a:t>53</a:t>
            </a:fld>
            <a:endParaRPr lang="en" dirty="0">
              <a:ea typeface="Calibri"/>
              <a:cs typeface="Calibri"/>
              <a:sym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482" y="1246675"/>
            <a:ext cx="9021546" cy="374904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391092" y="5819775"/>
            <a:ext cx="7362508" cy="656233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Gill Sans MT" panose="020B0502020104020203" pitchFamily="34" charset="0"/>
              </a:rPr>
              <a:t>CPU </a:t>
            </a:r>
            <a:r>
              <a:rPr lang="en-US" sz="3200" b="1" dirty="0">
                <a:solidFill>
                  <a:schemeClr val="tx1"/>
                </a:solidFill>
                <a:latin typeface="Gill Sans MT" panose="020B0502020104020203" pitchFamily="34" charset="0"/>
              </a:rPr>
              <a:t>sub-string</a:t>
            </a:r>
            <a:r>
              <a:rPr lang="en-US" sz="3200" dirty="0">
                <a:solidFill>
                  <a:schemeClr val="tx1"/>
                </a:solidFill>
                <a:latin typeface="Gill Sans MT" panose="020B0502020104020203" pitchFamily="34" charset="0"/>
              </a:rPr>
              <a:t> matching memory bound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98941" y="4944977"/>
            <a:ext cx="2394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Intel Haswell processor</a:t>
            </a:r>
          </a:p>
        </p:txBody>
      </p:sp>
    </p:spTree>
    <p:extLst>
      <p:ext uri="{BB962C8B-B14F-4D97-AF65-F5344CB8AC3E}">
        <p14:creationId xmlns:p14="http://schemas.microsoft.com/office/powerpoint/2010/main" val="18041126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28" y="-13335"/>
            <a:ext cx="11658490" cy="1143000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latin typeface="Playfair Display" panose="00000500000000000000" pitchFamily="50" charset="0"/>
              </a:rPr>
              <a:t>Example:  Abort early regex matches/failures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l">
              <a:buClr>
                <a:schemeClr val="dk1"/>
              </a:buClr>
              <a:buSzPct val="25000"/>
            </a:pPr>
            <a:fld id="{00000000-1234-1234-1234-123412341234}" type="slidenum">
              <a:rPr lang="en" smtClean="0">
                <a:ea typeface="Calibri"/>
                <a:cs typeface="Calibri"/>
                <a:sym typeface="Calibri"/>
              </a:rPr>
              <a:pPr algn="l">
                <a:buClr>
                  <a:schemeClr val="dk1"/>
                </a:buClr>
                <a:buSzPct val="25000"/>
              </a:pPr>
              <a:t>54</a:t>
            </a:fld>
            <a:endParaRPr lang="en" dirty="0">
              <a:ea typeface="Calibri"/>
              <a:cs typeface="Calibri"/>
              <a:sym typeface="Calibri"/>
            </a:endParaRPr>
          </a:p>
        </p:txBody>
      </p:sp>
      <p:sp>
        <p:nvSpPr>
          <p:cNvPr id="13" name="TextBox 14"/>
          <p:cNvSpPr txBox="1"/>
          <p:nvPr/>
        </p:nvSpPr>
        <p:spPr>
          <a:xfrm>
            <a:off x="6659108" y="1831308"/>
            <a:ext cx="13065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>
                <a:latin typeface="Gill Sans MT" panose="020B0502020104020203" pitchFamily="34" charset="0"/>
              </a:rPr>
              <a:t>vector of rids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743200" y="1831308"/>
            <a:ext cx="476250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14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223311" y="1831308"/>
            <a:ext cx="47625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30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703422" y="1831308"/>
            <a:ext cx="476250" cy="400110"/>
          </a:xfrm>
          <a:prstGeom prst="rect">
            <a:avLst/>
          </a:prstGeom>
          <a:solidFill>
            <a:srgbClr val="FF7C8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16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183533" y="1831308"/>
            <a:ext cx="476250" cy="400110"/>
          </a:xfrm>
          <a:prstGeom prst="rect">
            <a:avLst/>
          </a:prstGeom>
          <a:solidFill>
            <a:srgbClr val="FF7C8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32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663644" y="1831308"/>
            <a:ext cx="47625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36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143755" y="1831308"/>
            <a:ext cx="476250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37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623866" y="1831308"/>
            <a:ext cx="476250" cy="400110"/>
          </a:xfrm>
          <a:prstGeom prst="rect">
            <a:avLst/>
          </a:prstGeom>
          <a:solidFill>
            <a:srgbClr val="FF7C8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38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103975" y="1831308"/>
            <a:ext cx="47625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39</a:t>
            </a:r>
          </a:p>
        </p:txBody>
      </p:sp>
      <p:cxnSp>
        <p:nvCxnSpPr>
          <p:cNvPr id="67" name="Elbow Connector 66"/>
          <p:cNvCxnSpPr>
            <a:stCxn id="48" idx="2"/>
            <a:endCxn id="78" idx="0"/>
          </p:cNvCxnSpPr>
          <p:nvPr/>
        </p:nvCxnSpPr>
        <p:spPr>
          <a:xfrm rot="16200000" flipH="1">
            <a:off x="4805393" y="407350"/>
            <a:ext cx="752415" cy="44005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3524250" y="2945733"/>
            <a:ext cx="47625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40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4244878" y="2949902"/>
            <a:ext cx="47625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45</a:t>
            </a:r>
          </a:p>
        </p:txBody>
      </p:sp>
      <p:cxnSp>
        <p:nvCxnSpPr>
          <p:cNvPr id="74" name="Straight Arrow Connector 73"/>
          <p:cNvCxnSpPr/>
          <p:nvPr/>
        </p:nvCxnSpPr>
        <p:spPr>
          <a:xfrm>
            <a:off x="3984026" y="3135155"/>
            <a:ext cx="265960" cy="0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6181725" y="2983833"/>
            <a:ext cx="47625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5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669512" y="2983833"/>
            <a:ext cx="47625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11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7143750" y="2983833"/>
            <a:ext cx="476250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14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7631537" y="2983833"/>
            <a:ext cx="476250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37</a:t>
            </a:r>
          </a:p>
        </p:txBody>
      </p:sp>
      <p:cxnSp>
        <p:nvCxnSpPr>
          <p:cNvPr id="88" name="Elbow Connector 87"/>
          <p:cNvCxnSpPr>
            <a:stCxn id="58" idx="2"/>
            <a:endCxn id="79" idx="0"/>
          </p:cNvCxnSpPr>
          <p:nvPr/>
        </p:nvCxnSpPr>
        <p:spPr>
          <a:xfrm rot="16200000" flipH="1">
            <a:off x="6249564" y="1363734"/>
            <a:ext cx="752415" cy="2487782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8105775" y="2983833"/>
            <a:ext cx="47625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000" dirty="0">
              <a:latin typeface="Gill Sans MT" panose="020B0502020104020203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8593562" y="2983833"/>
            <a:ext cx="47625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000" dirty="0">
              <a:latin typeface="Gill Sans MT" panose="020B0502020104020203" pitchFamily="34" charset="0"/>
            </a:endParaRPr>
          </a:p>
        </p:txBody>
      </p:sp>
      <p:sp>
        <p:nvSpPr>
          <p:cNvPr id="98" name="TextBox 39"/>
          <p:cNvSpPr txBox="1"/>
          <p:nvPr/>
        </p:nvSpPr>
        <p:spPr>
          <a:xfrm>
            <a:off x="5684618" y="299147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dirty="0">
                <a:latin typeface="Gill Sans MT" panose="020B0502020104020203" pitchFamily="34" charset="0"/>
              </a:rPr>
              <a:t>…</a:t>
            </a:r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99" name="TextBox 39"/>
          <p:cNvSpPr txBox="1"/>
          <p:nvPr/>
        </p:nvSpPr>
        <p:spPr>
          <a:xfrm>
            <a:off x="9172376" y="3014611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dirty="0">
                <a:latin typeface="Gill Sans MT" panose="020B0502020104020203" pitchFamily="34" charset="0"/>
              </a:rPr>
              <a:t>…</a:t>
            </a:r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100" name="Rectangle 99"/>
          <p:cNvSpPr/>
          <p:nvPr/>
        </p:nvSpPr>
        <p:spPr>
          <a:xfrm flipH="1">
            <a:off x="6977228" y="3714062"/>
            <a:ext cx="457200" cy="431406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solidFill>
                  <a:schemeClr val="tx1"/>
                </a:solidFill>
                <a:latin typeface="Gill Sans MT" panose="020B0502020104020203" pitchFamily="34" charset="0"/>
              </a:rPr>
              <a:t>6</a:t>
            </a:r>
          </a:p>
        </p:txBody>
      </p:sp>
      <p:sp>
        <p:nvSpPr>
          <p:cNvPr id="101" name="TextBox 123"/>
          <p:cNvSpPr txBox="1"/>
          <p:nvPr/>
        </p:nvSpPr>
        <p:spPr>
          <a:xfrm>
            <a:off x="8201091" y="3591470"/>
            <a:ext cx="6543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i="1" dirty="0">
                <a:latin typeface="Gill Sans MT" panose="020B0502020104020203" pitchFamily="34" charset="0"/>
              </a:rPr>
              <a:t>output</a:t>
            </a:r>
          </a:p>
          <a:p>
            <a:r>
              <a:rPr lang="en-US" sz="1500" i="1" dirty="0">
                <a:latin typeface="Gill Sans MT" panose="020B0502020104020203" pitchFamily="34" charset="0"/>
              </a:rPr>
              <a:t>index</a:t>
            </a:r>
          </a:p>
        </p:txBody>
      </p:sp>
      <p:cxnSp>
        <p:nvCxnSpPr>
          <p:cNvPr id="103" name="Straight Arrow Connector 102"/>
          <p:cNvCxnSpPr/>
          <p:nvPr/>
        </p:nvCxnSpPr>
        <p:spPr>
          <a:xfrm flipV="1">
            <a:off x="7434428" y="3895417"/>
            <a:ext cx="310789" cy="1525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/>
          <p:nvPr/>
        </p:nvCxnSpPr>
        <p:spPr>
          <a:xfrm flipV="1">
            <a:off x="7205828" y="3426999"/>
            <a:ext cx="173877" cy="28706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Rectangle 104"/>
          <p:cNvSpPr/>
          <p:nvPr/>
        </p:nvSpPr>
        <p:spPr>
          <a:xfrm flipH="1">
            <a:off x="7744554" y="3721524"/>
            <a:ext cx="457200" cy="431406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solidFill>
                  <a:schemeClr val="tx1"/>
                </a:solidFill>
                <a:latin typeface="Gill Sans MT" panose="020B0502020104020203" pitchFamily="34" charset="0"/>
              </a:rPr>
              <a:t>8</a:t>
            </a:r>
          </a:p>
        </p:txBody>
      </p:sp>
      <p:cxnSp>
        <p:nvCxnSpPr>
          <p:cNvPr id="106" name="Elbow Connector 105"/>
          <p:cNvCxnSpPr>
            <a:stCxn id="48" idx="1"/>
          </p:cNvCxnSpPr>
          <p:nvPr/>
        </p:nvCxnSpPr>
        <p:spPr>
          <a:xfrm rot="10800000" flipH="1" flipV="1">
            <a:off x="2743200" y="2031362"/>
            <a:ext cx="733170" cy="1161673"/>
          </a:xfrm>
          <a:prstGeom prst="bentConnector4">
            <a:avLst>
              <a:gd name="adj1" fmla="val -31180"/>
              <a:gd name="adj2" fmla="val 99608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/>
          <p:cNvCxnSpPr/>
          <p:nvPr/>
        </p:nvCxnSpPr>
        <p:spPr>
          <a:xfrm flipH="1">
            <a:off x="2845120" y="3423870"/>
            <a:ext cx="745548" cy="36211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/>
          <p:cNvCxnSpPr/>
          <p:nvPr/>
        </p:nvCxnSpPr>
        <p:spPr>
          <a:xfrm flipH="1">
            <a:off x="3576144" y="3423870"/>
            <a:ext cx="14524" cy="36211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/>
          <p:cNvCxnSpPr/>
          <p:nvPr/>
        </p:nvCxnSpPr>
        <p:spPr>
          <a:xfrm>
            <a:off x="3590668" y="3423870"/>
            <a:ext cx="350988" cy="36211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/>
          <p:cNvCxnSpPr/>
          <p:nvPr/>
        </p:nvCxnSpPr>
        <p:spPr>
          <a:xfrm>
            <a:off x="3590668" y="3423870"/>
            <a:ext cx="1447524" cy="36211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/>
          <p:cNvCxnSpPr/>
          <p:nvPr/>
        </p:nvCxnSpPr>
        <p:spPr>
          <a:xfrm>
            <a:off x="3590668" y="3423870"/>
            <a:ext cx="1082012" cy="36211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xtBox 126"/>
          <p:cNvSpPr txBox="1"/>
          <p:nvPr/>
        </p:nvSpPr>
        <p:spPr>
          <a:xfrm>
            <a:off x="2449471" y="3790049"/>
            <a:ext cx="476250" cy="4001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40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2929582" y="3790049"/>
            <a:ext cx="47625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30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3409693" y="3790049"/>
            <a:ext cx="476250" cy="4001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41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3889804" y="3790049"/>
            <a:ext cx="476250" cy="4001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42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4369915" y="3790049"/>
            <a:ext cx="47625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36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4850026" y="3790049"/>
            <a:ext cx="476250" cy="4001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43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5330137" y="3790049"/>
            <a:ext cx="476250" cy="4001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44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5810246" y="3790049"/>
            <a:ext cx="47625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39</a:t>
            </a:r>
          </a:p>
        </p:txBody>
      </p:sp>
      <p:cxnSp>
        <p:nvCxnSpPr>
          <p:cNvPr id="136" name="Elbow Connector 135"/>
          <p:cNvCxnSpPr>
            <a:endCxn id="142" idx="0"/>
          </p:cNvCxnSpPr>
          <p:nvPr/>
        </p:nvCxnSpPr>
        <p:spPr>
          <a:xfrm rot="16200000" flipH="1">
            <a:off x="4805394" y="407351"/>
            <a:ext cx="752415" cy="44005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>
            <a:off x="3524251" y="2945734"/>
            <a:ext cx="47625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40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4244879" y="2949903"/>
            <a:ext cx="47625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45</a:t>
            </a:r>
          </a:p>
        </p:txBody>
      </p:sp>
      <p:cxnSp>
        <p:nvCxnSpPr>
          <p:cNvPr id="139" name="Straight Arrow Connector 138"/>
          <p:cNvCxnSpPr/>
          <p:nvPr/>
        </p:nvCxnSpPr>
        <p:spPr>
          <a:xfrm>
            <a:off x="3984027" y="3135156"/>
            <a:ext cx="265960" cy="0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139"/>
          <p:cNvSpPr txBox="1"/>
          <p:nvPr/>
        </p:nvSpPr>
        <p:spPr>
          <a:xfrm>
            <a:off x="6181726" y="2983834"/>
            <a:ext cx="47625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5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6669513" y="2983834"/>
            <a:ext cx="47625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11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7143751" y="2983834"/>
            <a:ext cx="476250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14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7631538" y="2983834"/>
            <a:ext cx="476250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37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8105776" y="2983834"/>
            <a:ext cx="47625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000" dirty="0">
              <a:latin typeface="Gill Sans MT" panose="020B0502020104020203" pitchFamily="34" charset="0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8593563" y="2983834"/>
            <a:ext cx="47625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000" dirty="0">
              <a:latin typeface="Gill Sans MT" panose="020B0502020104020203" pitchFamily="34" charset="0"/>
            </a:endParaRPr>
          </a:p>
        </p:txBody>
      </p:sp>
      <p:sp>
        <p:nvSpPr>
          <p:cNvPr id="146" name="TextBox 39"/>
          <p:cNvSpPr txBox="1"/>
          <p:nvPr/>
        </p:nvSpPr>
        <p:spPr>
          <a:xfrm>
            <a:off x="5684619" y="299148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dirty="0">
                <a:latin typeface="Gill Sans MT" panose="020B0502020104020203" pitchFamily="34" charset="0"/>
              </a:rPr>
              <a:t>…</a:t>
            </a:r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147" name="TextBox 39"/>
          <p:cNvSpPr txBox="1"/>
          <p:nvPr/>
        </p:nvSpPr>
        <p:spPr>
          <a:xfrm>
            <a:off x="9172377" y="301461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dirty="0">
                <a:latin typeface="Gill Sans MT" panose="020B0502020104020203" pitchFamily="34" charset="0"/>
              </a:rPr>
              <a:t>…</a:t>
            </a:r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148" name="Rectangle 147"/>
          <p:cNvSpPr/>
          <p:nvPr/>
        </p:nvSpPr>
        <p:spPr>
          <a:xfrm flipH="1">
            <a:off x="6977229" y="3714063"/>
            <a:ext cx="457200" cy="431406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solidFill>
                  <a:schemeClr val="tx1"/>
                </a:solidFill>
                <a:latin typeface="Gill Sans MT" panose="020B0502020104020203" pitchFamily="34" charset="0"/>
              </a:rPr>
              <a:t>6</a:t>
            </a:r>
          </a:p>
        </p:txBody>
      </p:sp>
      <p:sp>
        <p:nvSpPr>
          <p:cNvPr id="149" name="TextBox 123"/>
          <p:cNvSpPr txBox="1"/>
          <p:nvPr/>
        </p:nvSpPr>
        <p:spPr>
          <a:xfrm>
            <a:off x="8201092" y="3591471"/>
            <a:ext cx="6543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i="1" dirty="0">
                <a:latin typeface="Gill Sans MT" panose="020B0502020104020203" pitchFamily="34" charset="0"/>
              </a:rPr>
              <a:t>output</a:t>
            </a:r>
          </a:p>
          <a:p>
            <a:r>
              <a:rPr lang="en-US" sz="1500" i="1" dirty="0">
                <a:latin typeface="Gill Sans MT" panose="020B0502020104020203" pitchFamily="34" charset="0"/>
              </a:rPr>
              <a:t>index</a:t>
            </a:r>
          </a:p>
        </p:txBody>
      </p:sp>
      <p:cxnSp>
        <p:nvCxnSpPr>
          <p:cNvPr id="150" name="Straight Arrow Connector 149"/>
          <p:cNvCxnSpPr/>
          <p:nvPr/>
        </p:nvCxnSpPr>
        <p:spPr>
          <a:xfrm flipV="1">
            <a:off x="7434429" y="3895418"/>
            <a:ext cx="310789" cy="1525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Arrow Connector 150"/>
          <p:cNvCxnSpPr/>
          <p:nvPr/>
        </p:nvCxnSpPr>
        <p:spPr>
          <a:xfrm flipV="1">
            <a:off x="7205829" y="3427000"/>
            <a:ext cx="173877" cy="28706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Rectangle 151"/>
          <p:cNvSpPr/>
          <p:nvPr/>
        </p:nvSpPr>
        <p:spPr>
          <a:xfrm flipH="1">
            <a:off x="7744555" y="3721525"/>
            <a:ext cx="457200" cy="431406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solidFill>
                  <a:schemeClr val="tx1"/>
                </a:solidFill>
                <a:latin typeface="Gill Sans MT" panose="020B0502020104020203" pitchFamily="34" charset="0"/>
              </a:rPr>
              <a:t>8</a:t>
            </a:r>
          </a:p>
        </p:txBody>
      </p:sp>
      <p:cxnSp>
        <p:nvCxnSpPr>
          <p:cNvPr id="153" name="Elbow Connector 152"/>
          <p:cNvCxnSpPr/>
          <p:nvPr/>
        </p:nvCxnSpPr>
        <p:spPr>
          <a:xfrm rot="10800000" flipH="1" flipV="1">
            <a:off x="2743201" y="2031363"/>
            <a:ext cx="733170" cy="1161673"/>
          </a:xfrm>
          <a:prstGeom prst="bentConnector4">
            <a:avLst>
              <a:gd name="adj1" fmla="val -31180"/>
              <a:gd name="adj2" fmla="val 99608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/>
          <p:nvPr/>
        </p:nvCxnSpPr>
        <p:spPr>
          <a:xfrm flipH="1">
            <a:off x="2845121" y="3423871"/>
            <a:ext cx="745548" cy="36211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/>
          <p:cNvCxnSpPr/>
          <p:nvPr/>
        </p:nvCxnSpPr>
        <p:spPr>
          <a:xfrm flipH="1">
            <a:off x="3576145" y="3423871"/>
            <a:ext cx="14524" cy="36211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Arrow Connector 155"/>
          <p:cNvCxnSpPr/>
          <p:nvPr/>
        </p:nvCxnSpPr>
        <p:spPr>
          <a:xfrm>
            <a:off x="3590669" y="3423871"/>
            <a:ext cx="350988" cy="36211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Arrow Connector 156"/>
          <p:cNvCxnSpPr/>
          <p:nvPr/>
        </p:nvCxnSpPr>
        <p:spPr>
          <a:xfrm>
            <a:off x="3590669" y="3423871"/>
            <a:ext cx="1447524" cy="36211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Arrow Connector 157"/>
          <p:cNvCxnSpPr/>
          <p:nvPr/>
        </p:nvCxnSpPr>
        <p:spPr>
          <a:xfrm>
            <a:off x="3590669" y="3423871"/>
            <a:ext cx="1082012" cy="36211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/>
          <p:cNvSpPr txBox="1"/>
          <p:nvPr/>
        </p:nvSpPr>
        <p:spPr>
          <a:xfrm>
            <a:off x="2449472" y="3790050"/>
            <a:ext cx="476250" cy="4001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40</a:t>
            </a:r>
          </a:p>
        </p:txBody>
      </p:sp>
      <p:sp>
        <p:nvSpPr>
          <p:cNvPr id="160" name="TextBox 159"/>
          <p:cNvSpPr txBox="1"/>
          <p:nvPr/>
        </p:nvSpPr>
        <p:spPr>
          <a:xfrm>
            <a:off x="2929583" y="3790050"/>
            <a:ext cx="47625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30</a:t>
            </a:r>
          </a:p>
        </p:txBody>
      </p:sp>
      <p:sp>
        <p:nvSpPr>
          <p:cNvPr id="161" name="TextBox 160"/>
          <p:cNvSpPr txBox="1"/>
          <p:nvPr/>
        </p:nvSpPr>
        <p:spPr>
          <a:xfrm>
            <a:off x="3409694" y="3790050"/>
            <a:ext cx="476250" cy="4001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41</a:t>
            </a:r>
          </a:p>
        </p:txBody>
      </p:sp>
      <p:sp>
        <p:nvSpPr>
          <p:cNvPr id="162" name="TextBox 161"/>
          <p:cNvSpPr txBox="1"/>
          <p:nvPr/>
        </p:nvSpPr>
        <p:spPr>
          <a:xfrm>
            <a:off x="3889805" y="3790050"/>
            <a:ext cx="476250" cy="4001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42</a:t>
            </a:r>
          </a:p>
        </p:txBody>
      </p:sp>
      <p:sp>
        <p:nvSpPr>
          <p:cNvPr id="163" name="TextBox 162"/>
          <p:cNvSpPr txBox="1"/>
          <p:nvPr/>
        </p:nvSpPr>
        <p:spPr>
          <a:xfrm>
            <a:off x="4369916" y="3790050"/>
            <a:ext cx="47625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36</a:t>
            </a:r>
          </a:p>
        </p:txBody>
      </p:sp>
      <p:sp>
        <p:nvSpPr>
          <p:cNvPr id="164" name="TextBox 163"/>
          <p:cNvSpPr txBox="1"/>
          <p:nvPr/>
        </p:nvSpPr>
        <p:spPr>
          <a:xfrm>
            <a:off x="4850027" y="3790050"/>
            <a:ext cx="476250" cy="4001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43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5330138" y="3790050"/>
            <a:ext cx="476250" cy="4001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44</a:t>
            </a:r>
          </a:p>
        </p:txBody>
      </p:sp>
      <p:sp>
        <p:nvSpPr>
          <p:cNvPr id="166" name="TextBox 165"/>
          <p:cNvSpPr txBox="1"/>
          <p:nvPr/>
        </p:nvSpPr>
        <p:spPr>
          <a:xfrm>
            <a:off x="5810247" y="3790050"/>
            <a:ext cx="47625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39</a:t>
            </a:r>
          </a:p>
        </p:txBody>
      </p:sp>
    </p:spTree>
    <p:extLst>
      <p:ext uri="{BB962C8B-B14F-4D97-AF65-F5344CB8AC3E}">
        <p14:creationId xmlns:p14="http://schemas.microsoft.com/office/powerpoint/2010/main" val="201908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3" grpId="0" animBg="1"/>
      <p:bldP spid="75" grpId="0" animBg="1"/>
      <p:bldP spid="76" grpId="0" animBg="1"/>
      <p:bldP spid="78" grpId="0" animBg="1"/>
      <p:bldP spid="79" grpId="0" animBg="1"/>
      <p:bldP spid="96" grpId="0" animBg="1"/>
      <p:bldP spid="97" grpId="0" animBg="1"/>
      <p:bldP spid="98" grpId="0"/>
      <p:bldP spid="99" grpId="0"/>
      <p:bldP spid="100" grpId="0" animBg="1"/>
      <p:bldP spid="101" grpId="0"/>
      <p:bldP spid="105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7" grpId="0" animBg="1"/>
      <p:bldP spid="138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7" grpId="0"/>
      <p:bldP spid="148" grpId="0" animBg="1"/>
      <p:bldP spid="149" grpId="0"/>
      <p:bldP spid="152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Playfair Display" panose="00000500000000000000" pitchFamily="50" charset="0"/>
              </a:rPr>
              <a:t>Matching Performance of URL Regex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l">
              <a:buClr>
                <a:schemeClr val="dk1"/>
              </a:buClr>
              <a:buSzPct val="25000"/>
            </a:pPr>
            <a:fld id="{00000000-1234-1234-1234-123412341234}" type="slidenum">
              <a:rPr lang="en" smtClean="0">
                <a:ea typeface="Calibri"/>
                <a:cs typeface="Calibri"/>
                <a:sym typeface="Calibri"/>
              </a:rPr>
              <a:pPr algn="l">
                <a:buClr>
                  <a:schemeClr val="dk1"/>
                </a:buClr>
                <a:buSzPct val="25000"/>
              </a:pPr>
              <a:t>55</a:t>
            </a:fld>
            <a:endParaRPr lang="en" dirty="0"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985" y="1728786"/>
            <a:ext cx="9744029" cy="384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9698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583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Earlier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0113" y="1266092"/>
            <a:ext cx="10663687" cy="4910871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Gill Sans MT" panose="020B0502020104020203" pitchFamily="34" charset="0"/>
              </a:rPr>
              <a:t>String matching for GPU databases </a:t>
            </a:r>
          </a:p>
          <a:p>
            <a:pPr lvl="1"/>
            <a:r>
              <a:rPr lang="en-US" sz="2800" dirty="0">
                <a:latin typeface="Gill Sans MT" panose="020B0502020104020203" pitchFamily="34" charset="0"/>
              </a:rPr>
              <a:t>Identified as an open problem [</a:t>
            </a:r>
            <a:r>
              <a:rPr lang="en-US" sz="2800" dirty="0" err="1">
                <a:latin typeface="Gill Sans MT" panose="020B0502020104020203" pitchFamily="34" charset="0"/>
              </a:rPr>
              <a:t>Pirk</a:t>
            </a:r>
            <a:r>
              <a:rPr lang="en-US" sz="2800" dirty="0">
                <a:latin typeface="Gill Sans MT" panose="020B0502020104020203" pitchFamily="34" charset="0"/>
              </a:rPr>
              <a:t> 2014]</a:t>
            </a:r>
          </a:p>
          <a:p>
            <a:r>
              <a:rPr lang="en-US" sz="3200" dirty="0">
                <a:latin typeface="Gill Sans MT" panose="020B0502020104020203" pitchFamily="34" charset="0"/>
              </a:rPr>
              <a:t>Compression</a:t>
            </a:r>
          </a:p>
          <a:p>
            <a:pPr lvl="1"/>
            <a:r>
              <a:rPr lang="en-US" sz="2800" dirty="0">
                <a:latin typeface="Gill Sans MT" panose="020B0502020104020203" pitchFamily="34" charset="0"/>
              </a:rPr>
              <a:t>Emphasis on compression</a:t>
            </a:r>
          </a:p>
          <a:p>
            <a:pPr lvl="2"/>
            <a:r>
              <a:rPr lang="en-US" sz="2400" dirty="0">
                <a:latin typeface="Gill Sans MT" panose="020B0502020104020203" pitchFamily="34" charset="0"/>
              </a:rPr>
              <a:t>High decompression speed for simpler compression schemes</a:t>
            </a:r>
          </a:p>
          <a:p>
            <a:r>
              <a:rPr lang="en-US" sz="3200" dirty="0">
                <a:latin typeface="Gill Sans MT" panose="020B0502020104020203" pitchFamily="34" charset="0"/>
              </a:rPr>
              <a:t>Query execution</a:t>
            </a:r>
          </a:p>
          <a:p>
            <a:pPr lvl="1"/>
            <a:r>
              <a:rPr lang="en-US" sz="2800" dirty="0">
                <a:latin typeface="Gill Sans MT" panose="020B0502020104020203" pitchFamily="34" charset="0"/>
              </a:rPr>
              <a:t>Operator-at-a-time</a:t>
            </a:r>
          </a:p>
          <a:p>
            <a:pPr lvl="1"/>
            <a:r>
              <a:rPr lang="en-US" sz="2800" dirty="0">
                <a:latin typeface="Gill Sans MT" panose="020B0502020104020203" pitchFamily="34" charset="0"/>
              </a:rPr>
              <a:t>Op-code model</a:t>
            </a:r>
          </a:p>
          <a:p>
            <a:pPr lvl="1"/>
            <a:r>
              <a:rPr lang="en-US" sz="2800" dirty="0">
                <a:latin typeface="Gill Sans MT" panose="020B0502020104020203" pitchFamily="34" charset="0"/>
              </a:rPr>
              <a:t>Hybrid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E457-A514-48C8-8161-90D30CB84E4E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275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5442" y="0"/>
            <a:ext cx="12227442" cy="1325563"/>
          </a:xfrm>
        </p:spPr>
        <p:txBody>
          <a:bodyPr>
            <a:no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String Matching: Why not indexes?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242" y="1095154"/>
            <a:ext cx="11589488" cy="508181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Suffix trees drawbacks</a:t>
            </a:r>
          </a:p>
          <a:p>
            <a:pPr lvl="1"/>
            <a:r>
              <a:rPr lang="en-US" sz="3200" dirty="0">
                <a:latin typeface="Gill Sans MT" panose="020B0502020104020203" pitchFamily="34" charset="0"/>
              </a:rPr>
              <a:t>Preprocessing time: Full input strings preprocessing</a:t>
            </a:r>
          </a:p>
          <a:p>
            <a:pPr lvl="1"/>
            <a:r>
              <a:rPr lang="en-US" sz="3200" dirty="0">
                <a:latin typeface="Gill Sans MT" panose="020B0502020104020203" pitchFamily="34" charset="0"/>
              </a:rPr>
              <a:t>Space overhead</a:t>
            </a:r>
          </a:p>
          <a:p>
            <a:pPr lvl="1"/>
            <a:r>
              <a:rPr lang="en-US" sz="3200" dirty="0">
                <a:latin typeface="Gill Sans MT" panose="020B0502020104020203" pitchFamily="34" charset="0"/>
              </a:rPr>
              <a:t>Multiple queries for sequences of patterns</a:t>
            </a:r>
          </a:p>
          <a:p>
            <a:r>
              <a:rPr lang="en-US" sz="3600" dirty="0">
                <a:latin typeface="Gill Sans MT" panose="020B0502020104020203" pitchFamily="34" charset="0"/>
              </a:rPr>
              <a:t>Inverted indexes drawbacks</a:t>
            </a:r>
          </a:p>
          <a:p>
            <a:pPr lvl="1"/>
            <a:r>
              <a:rPr lang="en-US" sz="3200" dirty="0">
                <a:latin typeface="Gill Sans MT" panose="020B0502020104020203" pitchFamily="34" charset="0"/>
              </a:rPr>
              <a:t>Preprocessing time: Full input strings preprocessing</a:t>
            </a:r>
          </a:p>
          <a:p>
            <a:pPr lvl="1"/>
            <a:r>
              <a:rPr lang="en-US" sz="3200" dirty="0">
                <a:latin typeface="Gill Sans MT" panose="020B0502020104020203" pitchFamily="34" charset="0"/>
              </a:rPr>
              <a:t>Space overhead</a:t>
            </a:r>
          </a:p>
          <a:p>
            <a:pPr lvl="1"/>
            <a:r>
              <a:rPr lang="en-US" sz="3200" dirty="0">
                <a:latin typeface="Gill Sans MT" panose="020B0502020104020203" pitchFamily="34" charset="0"/>
              </a:rPr>
              <a:t>Only support predefined query terms </a:t>
            </a:r>
          </a:p>
          <a:p>
            <a:pPr lvl="2"/>
            <a:r>
              <a:rPr lang="en-US" sz="2800" dirty="0">
                <a:latin typeface="Gill Sans MT" panose="020B0502020104020203" pitchFamily="34" charset="0"/>
              </a:rPr>
              <a:t>e.g. Do not support partial word matching</a:t>
            </a:r>
          </a:p>
          <a:p>
            <a:endParaRPr lang="en-US" sz="3600" dirty="0">
              <a:latin typeface="Gill Sans MT" panose="020B05020201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E457-A514-48C8-8161-90D30CB84E4E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83898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304800" y="-25400"/>
            <a:ext cx="10972800" cy="1143000"/>
          </a:xfrm>
          <a:prstGeom prst="rect">
            <a:avLst/>
          </a:prstGeom>
        </p:spPr>
        <p:txBody>
          <a:bodyPr vert="horz" lIns="121900" tIns="121900" rIns="121900" bIns="121900" rtlCol="0" anchor="b" anchorCtr="0">
            <a:no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String Matching: L2 Profiling results </a:t>
            </a:r>
            <a:endParaRPr sz="4600" b="1" dirty="0">
              <a:latin typeface="Playfair Display" panose="00000500000000000000" pitchFamily="50" charset="0"/>
            </a:endParaRPr>
          </a:p>
        </p:txBody>
      </p:sp>
      <p:pic>
        <p:nvPicPr>
          <p:cNvPr id="4" name="Picture 3" descr="simdpro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986" y="1220973"/>
            <a:ext cx="5689600" cy="4267200"/>
          </a:xfrm>
          <a:prstGeom prst="rect">
            <a:avLst/>
          </a:prstGeom>
        </p:spPr>
      </p:pic>
      <p:sp>
        <p:nvSpPr>
          <p:cNvPr id="5" name="Shape 91"/>
          <p:cNvSpPr/>
          <p:nvPr/>
        </p:nvSpPr>
        <p:spPr>
          <a:xfrm>
            <a:off x="1440121" y="5915839"/>
            <a:ext cx="8503920" cy="8080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r>
              <a:rPr lang="en" sz="2667" dirty="0">
                <a:latin typeface="Gill Sans MT" panose="020B0502020104020203" pitchFamily="34" charset="0"/>
                <a:ea typeface="Lato"/>
                <a:cs typeface="Lato"/>
                <a:sym typeface="Lato"/>
              </a:rPr>
              <a:t>L2 misses dramatically increase when L2 capacity exceeded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36586" y="1648639"/>
            <a:ext cx="5837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Gill Sans MT" panose="020B0502020104020203" pitchFamily="34" charset="0"/>
              </a:rPr>
              <a:t>KMP</a:t>
            </a:r>
            <a:r>
              <a:rPr lang="en-US" sz="2400" dirty="0">
                <a:latin typeface="Gill Sans MT" panose="020B0502020104020203" pitchFamily="34" charset="0"/>
              </a:rPr>
              <a:t>: </a:t>
            </a:r>
            <a:r>
              <a:rPr lang="en-US" sz="2400" dirty="0" err="1">
                <a:latin typeface="Gill Sans MT" panose="020B0502020104020203" pitchFamily="34" charset="0"/>
              </a:rPr>
              <a:t>Prefetch</a:t>
            </a:r>
            <a:r>
              <a:rPr lang="en-US" sz="2400" dirty="0">
                <a:latin typeface="Gill Sans MT" panose="020B0502020104020203" pitchFamily="34" charset="0"/>
              </a:rPr>
              <a:t> multiple character in registers</a:t>
            </a:r>
          </a:p>
        </p:txBody>
      </p:sp>
    </p:spTree>
    <p:extLst>
      <p:ext uri="{BB962C8B-B14F-4D97-AF65-F5344CB8AC3E}">
        <p14:creationId xmlns:p14="http://schemas.microsoft.com/office/powerpoint/2010/main" val="3794862474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88176" y="-20915"/>
            <a:ext cx="11975377" cy="1325563"/>
          </a:xfrm>
        </p:spPr>
        <p:txBody>
          <a:bodyPr>
            <a:no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Background: How to Search Text Fast? (A)</a:t>
            </a:r>
            <a:endParaRPr lang="en-US" sz="4600" dirty="0">
              <a:latin typeface="Playfair Display" panose="00000500000000000000" pitchFamily="50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71624" y="1666875"/>
            <a:ext cx="7934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ACGTCACCTACTTTACGTACGT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71624" y="2143125"/>
            <a:ext cx="14598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ACA</a:t>
            </a:r>
            <a:r>
              <a:rPr lang="en-US" sz="3600" b="1" dirty="0">
                <a:latin typeface="Gill Sans MT" panose="020B0502020104020203" pitchFamily="34" charset="0"/>
              </a:rPr>
              <a:t>T</a:t>
            </a:r>
          </a:p>
        </p:txBody>
      </p:sp>
      <p:sp>
        <p:nvSpPr>
          <p:cNvPr id="6" name="TextBox 5"/>
          <p:cNvSpPr txBox="1"/>
          <p:nvPr/>
        </p:nvSpPr>
        <p:spPr>
          <a:xfrm flipH="1">
            <a:off x="1331593" y="1019175"/>
            <a:ext cx="3611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Gill Sans MT" panose="020B0502020104020203" pitchFamily="34" charset="0"/>
              </a:rPr>
              <a:t>Boyer-Moore Algorithm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5424" y="3181350"/>
            <a:ext cx="7934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ACGTCACCTACTTTACGTACGT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5424" y="3657600"/>
            <a:ext cx="1435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AC</a:t>
            </a:r>
            <a:r>
              <a:rPr lang="en-US" sz="3600" b="1" dirty="0">
                <a:latin typeface="Gill Sans MT" panose="020B0502020104020203" pitchFamily="34" charset="0"/>
              </a:rPr>
              <a:t>A</a:t>
            </a:r>
            <a:r>
              <a:rPr lang="en-US" sz="3600" dirty="0">
                <a:latin typeface="Gill Sans MT" panose="020B0502020104020203" pitchFamily="34" charset="0"/>
              </a:rPr>
              <a:t>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10175" y="2235457"/>
            <a:ext cx="3591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Match from right to left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95900" y="3793094"/>
            <a:ext cx="38443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Mismatch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  <a:sym typeface="Wingdings" panose="05000000000000000000" pitchFamily="2" charset="2"/>
              </a:rPr>
              <a:t> Skip pattern</a:t>
            </a:r>
            <a:endParaRPr lang="en-US" sz="2400" b="1" dirty="0">
              <a:solidFill>
                <a:schemeClr val="accent2">
                  <a:lumMod val="75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19224" y="4832866"/>
            <a:ext cx="7934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ACGTCAC</a:t>
            </a:r>
            <a:r>
              <a:rPr lang="en-US" sz="3600" b="1" dirty="0">
                <a:latin typeface="Gill Sans MT" panose="020B0502020104020203" pitchFamily="34" charset="0"/>
              </a:rPr>
              <a:t>C</a:t>
            </a:r>
            <a:r>
              <a:rPr lang="en-US" sz="3600" dirty="0">
                <a:latin typeface="Gill Sans MT" panose="020B0502020104020203" pitchFamily="34" charset="0"/>
              </a:rPr>
              <a:t>TACTTTACGTACGT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86049" y="5341382"/>
            <a:ext cx="14520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ACA</a:t>
            </a:r>
            <a:r>
              <a:rPr lang="en-US" sz="3600" b="1" dirty="0">
                <a:latin typeface="Gill Sans MT" panose="020B0502020104020203" pitchFamily="34" charset="0"/>
              </a:rPr>
              <a:t>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24475" y="5492235"/>
            <a:ext cx="29132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Skip entire pattern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0232" y="1789985"/>
            <a:ext cx="10342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Gill Sans MT" panose="020B0502020104020203" pitchFamily="34" charset="0"/>
              </a:rPr>
              <a:t>Input: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557" y="2235457"/>
            <a:ext cx="13617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Gill Sans MT" panose="020B0502020104020203" pitchFamily="34" charset="0"/>
              </a:rPr>
              <a:t>Pattern: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839235" y="1914159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Gill Sans MT" panose="020B0502020104020203" pitchFamily="34" charset="0"/>
              </a:rPr>
              <a:t>Step 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839235" y="3720992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Gill Sans MT" panose="020B0502020104020203" pitchFamily="34" charset="0"/>
              </a:rPr>
              <a:t>Step 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839235" y="5527825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Gill Sans MT" panose="020B0502020104020203" pitchFamily="34" charset="0"/>
              </a:rPr>
              <a:t>Step 3</a:t>
            </a: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1AD9-45D1-4636-B3FD-D1C20DE8E6F3}" type="slidenum">
              <a:rPr lang="en-US" sz="1700" smtClean="0">
                <a:latin typeface="Gill Sans MT" pitchFamily="34" charset="0"/>
              </a:rPr>
              <a:pPr/>
              <a:t>59</a:t>
            </a:fld>
            <a:endParaRPr lang="en-US" sz="1700" dirty="0">
              <a:latin typeface="Gill Sans MT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187953" y="2043953"/>
            <a:ext cx="470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</a:t>
            </a:r>
            <a:r>
              <a:rPr lang="en-US" dirty="0"/>
              <a:t>=3</a:t>
            </a:r>
          </a:p>
          <a:p>
            <a:r>
              <a:rPr lang="en-US" dirty="0"/>
              <a:t>j=3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87948" y="3675578"/>
            <a:ext cx="470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</a:t>
            </a:r>
            <a:r>
              <a:rPr lang="en-US" dirty="0"/>
              <a:t>=2</a:t>
            </a:r>
          </a:p>
          <a:p>
            <a:r>
              <a:rPr lang="en-US" dirty="0"/>
              <a:t>j=2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187953" y="5522259"/>
            <a:ext cx="4716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</a:t>
            </a:r>
            <a:r>
              <a:rPr lang="en-US" dirty="0"/>
              <a:t>=4</a:t>
            </a:r>
          </a:p>
          <a:p>
            <a:r>
              <a:rPr lang="en-US" dirty="0"/>
              <a:t>j=4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98439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8" grpId="0" build="allAtOnce"/>
      <p:bldP spid="10" grpId="0" build="allAtOnce"/>
      <p:bldP spid="11" grpId="0" build="allAtOnce"/>
      <p:bldP spid="12" grpId="0" build="allAtOnce"/>
      <p:bldP spid="13" grpId="0" build="allAtOnce"/>
      <p:bldP spid="19" grpId="0" build="allAtOnce"/>
      <p:bldP spid="20" grpId="0" build="allAtOnce"/>
      <p:bldP spid="23" grpId="0" build="allAtOnce"/>
      <p:bldP spid="24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Challenges for GPU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522" y="1343025"/>
            <a:ext cx="12086491" cy="5514975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Gill Sans MT" pitchFamily="34" charset="0"/>
              </a:rPr>
              <a:t>Special threading model </a:t>
            </a:r>
            <a:r>
              <a:rPr lang="en-US" sz="3200" dirty="0">
                <a:latin typeface="Gill Sans MT" pitchFamily="34" charset="0"/>
                <a:sym typeface="Wingdings" panose="05000000000000000000" pitchFamily="2" charset="2"/>
              </a:rPr>
              <a:t> </a:t>
            </a:r>
            <a:r>
              <a:rPr lang="en-US" sz="3200" dirty="0">
                <a:latin typeface="Gill Sans MT" pitchFamily="34" charset="0"/>
              </a:rPr>
              <a:t>Increased programming complexity</a:t>
            </a:r>
          </a:p>
          <a:p>
            <a:pPr lvl="1"/>
            <a:r>
              <a:rPr lang="en-US" sz="2600" dirty="0">
                <a:latin typeface="Gill Sans MT" pitchFamily="34" charset="0"/>
              </a:rPr>
              <a:t>Which algorithms more efficient for GPUs?</a:t>
            </a:r>
          </a:p>
          <a:p>
            <a:pPr lvl="1"/>
            <a:r>
              <a:rPr lang="en-US" sz="2600" dirty="0">
                <a:latin typeface="Gill Sans MT" pitchFamily="34" charset="0"/>
              </a:rPr>
              <a:t>How much multiple code paths increase cost of code maintenance?</a:t>
            </a:r>
          </a:p>
          <a:p>
            <a:r>
              <a:rPr lang="en-US" sz="3200" dirty="0">
                <a:latin typeface="Gill Sans MT" pitchFamily="34" charset="0"/>
              </a:rPr>
              <a:t>Special memory architecture</a:t>
            </a:r>
          </a:p>
          <a:p>
            <a:pPr lvl="1"/>
            <a:r>
              <a:rPr lang="en-US" sz="2600" dirty="0">
                <a:latin typeface="Gill Sans MT" pitchFamily="34" charset="0"/>
              </a:rPr>
              <a:t>How to adapt data layout?</a:t>
            </a:r>
          </a:p>
          <a:p>
            <a:r>
              <a:rPr lang="en-US" sz="3200" dirty="0">
                <a:latin typeface="Gill Sans MT" pitchFamily="34" charset="0"/>
              </a:rPr>
              <a:t>Limited memory capacity</a:t>
            </a:r>
          </a:p>
          <a:p>
            <a:pPr lvl="1"/>
            <a:r>
              <a:rPr lang="en-US" sz="2600" dirty="0">
                <a:latin typeface="Gill Sans MT" pitchFamily="34" charset="0"/>
              </a:rPr>
              <a:t>Data transfer cost between CPUs and GPUs</a:t>
            </a:r>
          </a:p>
          <a:p>
            <a:pPr marL="1371600" lvl="2" indent="-457200" fontAlgn="base">
              <a:buAutoNum type="alphaLcParenR"/>
              <a:defRPr/>
            </a:pPr>
            <a:r>
              <a:rPr lang="en-US" sz="2200" dirty="0">
                <a:latin typeface="Gill Sans MT" pitchFamily="34" charset="0"/>
              </a:rPr>
              <a:t>Through PCI/E link to the GPU</a:t>
            </a:r>
          </a:p>
          <a:p>
            <a:pPr marL="1371600" lvl="2" indent="-457200" fontAlgn="base">
              <a:buAutoNum type="alphaLcParenR"/>
              <a:defRPr/>
            </a:pPr>
            <a:r>
              <a:rPr lang="en-US" sz="2200" dirty="0">
                <a:latin typeface="Gill Sans MT" pitchFamily="34" charset="0"/>
              </a:rPr>
              <a:t>From storage system to the GPU</a:t>
            </a:r>
          </a:p>
          <a:p>
            <a:pPr lvl="1" fontAlgn="base">
              <a:defRPr/>
            </a:pPr>
            <a:r>
              <a:rPr lang="en-US" sz="2600" dirty="0">
                <a:latin typeface="Gill Sans MT" pitchFamily="34" charset="0"/>
              </a:rPr>
              <a:t>Seamless compression/decompression</a:t>
            </a:r>
          </a:p>
          <a:p>
            <a:endParaRPr lang="en-US" sz="3200" dirty="0">
              <a:latin typeface="Gill Sans MT" pitchFamily="34" charset="0"/>
            </a:endParaRPr>
          </a:p>
          <a:p>
            <a:endParaRPr lang="en-US" sz="3200" dirty="0">
              <a:latin typeface="Gill Sans MT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E457-A514-48C8-8161-90D30CB84E4E}" type="slidenum">
              <a:rPr lang="en-US" sz="1700" smtClean="0">
                <a:latin typeface="Gill Sans MT" pitchFamily="34" charset="0"/>
              </a:rPr>
              <a:pPr/>
              <a:t>6</a:t>
            </a:fld>
            <a:endParaRPr lang="en-US" sz="1700" dirty="0"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19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326" y="-53702"/>
            <a:ext cx="11622300" cy="1325563"/>
          </a:xfrm>
        </p:spPr>
        <p:txBody>
          <a:bodyPr>
            <a:no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Background: How to Search Text Fast? (B)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097" y="1335603"/>
            <a:ext cx="10848703" cy="4724400"/>
          </a:xfrm>
        </p:spPr>
        <p:txBody>
          <a:bodyPr/>
          <a:lstStyle/>
          <a:p>
            <a:pPr marL="0" indent="0" fontAlgn="base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04974" y="1949086"/>
            <a:ext cx="7934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Gill Sans MT" panose="020B0502020104020203" pitchFamily="34" charset="0"/>
              </a:rPr>
              <a:t>A</a:t>
            </a:r>
            <a:r>
              <a:rPr lang="en-US" sz="3600" dirty="0">
                <a:latin typeface="Gill Sans MT" panose="020B0502020104020203" pitchFamily="34" charset="0"/>
              </a:rPr>
              <a:t>CGTCACCTACTTTACGTACGT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352108" y="1340136"/>
            <a:ext cx="1478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Gill Sans MT" panose="020B0502020104020203" pitchFamily="34" charset="0"/>
              </a:rPr>
              <a:t>A</a:t>
            </a:r>
            <a:r>
              <a:rPr lang="en-US" sz="3600" dirty="0">
                <a:latin typeface="Gill Sans MT" panose="020B0502020104020203" pitchFamily="34" charset="0"/>
              </a:rPr>
              <a:t>CAT</a:t>
            </a:r>
          </a:p>
        </p:txBody>
      </p:sp>
      <p:sp>
        <p:nvSpPr>
          <p:cNvPr id="6" name="TextBox 5"/>
          <p:cNvSpPr txBox="1"/>
          <p:nvPr/>
        </p:nvSpPr>
        <p:spPr>
          <a:xfrm flipH="1">
            <a:off x="1464941" y="1035564"/>
            <a:ext cx="49644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Gill Sans MT" panose="020B0502020104020203" pitchFamily="34" charset="0"/>
              </a:rPr>
              <a:t>Knuth-Morris-Pratt Algorithm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43525" y="2517668"/>
            <a:ext cx="3591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Match from left to right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3582" y="2072196"/>
            <a:ext cx="10342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Gill Sans MT" panose="020B0502020104020203" pitchFamily="34" charset="0"/>
              </a:rPr>
              <a:t>Input: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6907" y="2517668"/>
            <a:ext cx="13617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Gill Sans MT" panose="020B0502020104020203" pitchFamily="34" charset="0"/>
              </a:rPr>
              <a:t>Pattern: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04974" y="3233086"/>
            <a:ext cx="7934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A</a:t>
            </a:r>
            <a:r>
              <a:rPr lang="en-US" sz="3600" b="1" dirty="0">
                <a:latin typeface="Gill Sans MT" panose="020B0502020104020203" pitchFamily="34" charset="0"/>
              </a:rPr>
              <a:t>C</a:t>
            </a:r>
            <a:r>
              <a:rPr lang="en-US" sz="3600" dirty="0">
                <a:latin typeface="Gill Sans MT" panose="020B0502020104020203" pitchFamily="34" charset="0"/>
              </a:rPr>
              <a:t>GTCACCTACTTTACGTACGT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04974" y="3709336"/>
            <a:ext cx="1388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A</a:t>
            </a:r>
            <a:r>
              <a:rPr lang="en-US" sz="3600" b="1" dirty="0">
                <a:latin typeface="Gill Sans MT" panose="020B0502020104020203" pitchFamily="34" charset="0"/>
              </a:rPr>
              <a:t>C</a:t>
            </a:r>
            <a:r>
              <a:rPr lang="en-US" sz="3600" dirty="0">
                <a:latin typeface="Gill Sans MT" panose="020B0502020104020203" pitchFamily="34" charset="0"/>
              </a:rPr>
              <a:t>AT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65301" y="4463827"/>
            <a:ext cx="7934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AC</a:t>
            </a:r>
            <a:r>
              <a:rPr lang="en-US" sz="3600" b="1" dirty="0">
                <a:latin typeface="Gill Sans MT" panose="020B0502020104020203" pitchFamily="34" charset="0"/>
              </a:rPr>
              <a:t>G</a:t>
            </a:r>
            <a:r>
              <a:rPr lang="en-US" sz="3600" dirty="0">
                <a:latin typeface="Gill Sans MT" panose="020B0502020104020203" pitchFamily="34" charset="0"/>
              </a:rPr>
              <a:t>TCACCTACTTTACGTACGT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04974" y="4837671"/>
            <a:ext cx="14405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AC</a:t>
            </a:r>
            <a:r>
              <a:rPr lang="en-US" sz="3600" b="1" dirty="0">
                <a:latin typeface="Gill Sans MT" panose="020B0502020104020203" pitchFamily="34" charset="0"/>
              </a:rPr>
              <a:t>A</a:t>
            </a:r>
            <a:r>
              <a:rPr lang="en-US" sz="3600" dirty="0">
                <a:latin typeface="Gill Sans MT" panose="020B0502020104020203" pitchFamily="34" charset="0"/>
              </a:rPr>
              <a:t>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89661" y="5018299"/>
            <a:ext cx="3164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Character mismatch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98626" y="5632337"/>
            <a:ext cx="7934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ACG</a:t>
            </a:r>
            <a:r>
              <a:rPr lang="en-US" sz="3600" b="1" dirty="0">
                <a:latin typeface="Gill Sans MT" panose="020B0502020104020203" pitchFamily="34" charset="0"/>
              </a:rPr>
              <a:t>T</a:t>
            </a:r>
            <a:r>
              <a:rPr lang="en-US" sz="3600" dirty="0">
                <a:latin typeface="Gill Sans MT" panose="020B0502020104020203" pitchFamily="34" charset="0"/>
              </a:rPr>
              <a:t>CACCTACTTTACGTACGT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546132" y="6141537"/>
            <a:ext cx="14243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Gill Sans MT" panose="020B0502020104020203" pitchFamily="34" charset="0"/>
              </a:rPr>
              <a:t>A</a:t>
            </a:r>
            <a:r>
              <a:rPr lang="en-US" sz="3600" dirty="0">
                <a:latin typeface="Gill Sans MT" panose="020B0502020104020203" pitchFamily="34" charset="0"/>
              </a:rPr>
              <a:t>CAT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42263" y="6186809"/>
            <a:ext cx="3145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Shift pattern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204724" y="2042296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Gill Sans MT" panose="020B0502020104020203" pitchFamily="34" charset="0"/>
              </a:rPr>
              <a:t>Step 1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253207" y="3292586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Gill Sans MT" panose="020B0502020104020203" pitchFamily="34" charset="0"/>
              </a:rPr>
              <a:t>Step 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191098" y="4517086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Gill Sans MT" panose="020B0502020104020203" pitchFamily="34" charset="0"/>
              </a:rPr>
              <a:t>Step 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204724" y="5689909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Gill Sans MT" panose="020B0502020104020203" pitchFamily="34" charset="0"/>
              </a:rPr>
              <a:t>Step 4</a:t>
            </a:r>
          </a:p>
        </p:txBody>
      </p:sp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>
          <a:xfrm>
            <a:off x="8610600" y="6239389"/>
            <a:ext cx="2743200" cy="365125"/>
          </a:xfrm>
        </p:spPr>
        <p:txBody>
          <a:bodyPr/>
          <a:lstStyle/>
          <a:p>
            <a:fld id="{1D9F1AD9-45D1-4636-B3FD-D1C20DE8E6F3}" type="slidenum">
              <a:rPr lang="en-US" sz="1700" smtClean="0">
                <a:latin typeface="Gill Sans MT" pitchFamily="34" charset="0"/>
              </a:rPr>
              <a:pPr/>
              <a:t>60</a:t>
            </a:fld>
            <a:endParaRPr lang="en-US" sz="1700" dirty="0">
              <a:latin typeface="Gill Sans MT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856258" y="2094202"/>
            <a:ext cx="470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</a:t>
            </a:r>
            <a:r>
              <a:rPr lang="en-US" dirty="0"/>
              <a:t>=0</a:t>
            </a:r>
          </a:p>
          <a:p>
            <a:r>
              <a:rPr lang="en-US" dirty="0"/>
              <a:t>j=0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856253" y="3161032"/>
            <a:ext cx="470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</a:t>
            </a:r>
            <a:r>
              <a:rPr lang="en-US" dirty="0"/>
              <a:t>=1</a:t>
            </a:r>
          </a:p>
          <a:p>
            <a:r>
              <a:rPr lang="en-US" dirty="0"/>
              <a:t>j=1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847288" y="4326482"/>
            <a:ext cx="470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</a:t>
            </a:r>
            <a:r>
              <a:rPr lang="en-US" dirty="0"/>
              <a:t>=2</a:t>
            </a:r>
          </a:p>
          <a:p>
            <a:r>
              <a:rPr lang="en-US" dirty="0"/>
              <a:t>j=2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838323" y="5420212"/>
            <a:ext cx="4700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</a:t>
            </a:r>
            <a:r>
              <a:rPr lang="en-US" dirty="0"/>
              <a:t>=3</a:t>
            </a:r>
          </a:p>
          <a:p>
            <a:r>
              <a:rPr lang="en-US" dirty="0"/>
              <a:t>j=0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345613" y="951624"/>
            <a:ext cx="27879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Gill Sans MT" panose="020B0502020104020203" pitchFamily="34" charset="0"/>
              </a:rPr>
              <a:t>Shift pattern table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211873" y="953229"/>
            <a:ext cx="5645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-1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640718" y="953229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995132" y="953229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285757" y="953229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ill Sans MT" panose="020B0502020104020203" pitchFamily="34" charset="0"/>
              </a:rPr>
              <a:t>1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857374" y="2577736"/>
            <a:ext cx="1478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Gill Sans MT" panose="020B0502020104020203" pitchFamily="34" charset="0"/>
              </a:rPr>
              <a:t>A</a:t>
            </a:r>
            <a:r>
              <a:rPr lang="en-US" sz="3600" dirty="0">
                <a:latin typeface="Gill Sans MT" panose="020B0502020104020203" pitchFamily="34" charset="0"/>
              </a:rPr>
              <a:t>CAT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182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5" grpId="0"/>
      <p:bldP spid="16" grpId="0"/>
      <p:bldP spid="19" grpId="0"/>
      <p:bldP spid="20" grpId="0"/>
      <p:bldP spid="21" grpId="0"/>
      <p:bldP spid="24" grpId="0"/>
      <p:bldP spid="27" grpId="0"/>
      <p:bldP spid="28" grpId="0"/>
      <p:bldP spid="29" grpId="0"/>
      <p:bldP spid="30" grpId="0"/>
      <p:bldP spid="25" grpId="0"/>
      <p:bldP spid="31" grpId="0"/>
      <p:bldP spid="3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Shape 1158"/>
          <p:cNvSpPr txBox="1">
            <a:spLocks noGrp="1"/>
          </p:cNvSpPr>
          <p:nvPr>
            <p:ph type="title"/>
          </p:nvPr>
        </p:nvSpPr>
        <p:spPr>
          <a:xfrm>
            <a:off x="361950" y="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vert="horz" lIns="121900" tIns="121900" rIns="121900" bIns="121900" rtlCol="0" anchor="b" anchorCtr="0">
            <a:noAutofit/>
          </a:bodyPr>
          <a:lstStyle/>
          <a:p>
            <a:pPr algn="ctr">
              <a:lnSpc>
                <a:spcPct val="100000"/>
              </a:lnSpc>
              <a:buClr>
                <a:schemeClr val="dk1"/>
              </a:buClr>
              <a:buSzPct val="25000"/>
            </a:pPr>
            <a:r>
              <a:rPr lang="en" sz="4600" b="1" dirty="0">
                <a:solidFill>
                  <a:schemeClr val="dk1"/>
                </a:solidFill>
                <a:latin typeface="Playfair Display" panose="00000500000000000000" pitchFamily="50" charset="0"/>
                <a:ea typeface="Lato"/>
                <a:cs typeface="Lato"/>
                <a:sym typeface="Lato"/>
              </a:rPr>
              <a:t>GPU vs CPU Performance</a:t>
            </a:r>
          </a:p>
        </p:txBody>
      </p:sp>
      <p:sp>
        <p:nvSpPr>
          <p:cNvPr id="1159" name="Shape 1159"/>
          <p:cNvSpPr txBox="1"/>
          <p:nvPr/>
        </p:nvSpPr>
        <p:spPr>
          <a:xfrm>
            <a:off x="48033" y="1021700"/>
            <a:ext cx="4159200" cy="2868400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</a:pPr>
            <a:endParaRPr sz="1867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</a:pPr>
            <a:endParaRPr sz="1867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0" name="Shape 1160"/>
          <p:cNvSpPr/>
          <p:nvPr/>
        </p:nvSpPr>
        <p:spPr>
          <a:xfrm>
            <a:off x="2154208" y="6139271"/>
            <a:ext cx="7037346" cy="609600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2667" b="1" dirty="0">
                <a:solidFill>
                  <a:srgbClr val="000000"/>
                </a:solidFill>
                <a:latin typeface="Gill Sans MT" panose="020B0502020104020203" pitchFamily="34" charset="0"/>
                <a:ea typeface="Lato"/>
                <a:cs typeface="Lato"/>
                <a:sym typeface="Lato"/>
              </a:rPr>
              <a:t>GPU faster than the fastest CPU method</a:t>
            </a:r>
          </a:p>
        </p:txBody>
      </p:sp>
      <p:pic>
        <p:nvPicPr>
          <p:cNvPr id="1161" name="Shape 1161"/>
          <p:cNvPicPr preferRelativeResize="0"/>
          <p:nvPr/>
        </p:nvPicPr>
        <p:blipFill rotWithShape="1">
          <a:blip r:embed="rId3" cstate="print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"/>
                    </a14:imgEffect>
                    <a14:imgEffect>
                      <a14:brightnessContrast bright="-1000" contrast="5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1684658" y="1021700"/>
            <a:ext cx="6998237" cy="5060015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</p:pic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l">
              <a:buClr>
                <a:schemeClr val="dk1"/>
              </a:buClr>
              <a:buSzPct val="25000"/>
            </a:pPr>
            <a:fld id="{00000000-1234-1234-1234-123412341234}" type="slidenum">
              <a:rPr lang="en" smtClean="0">
                <a:ea typeface="Calibri"/>
                <a:cs typeface="Calibri"/>
                <a:sym typeface="Calibri"/>
              </a:rPr>
              <a:pPr algn="l">
                <a:buClr>
                  <a:schemeClr val="dk1"/>
                </a:buClr>
                <a:buSzPct val="25000"/>
              </a:pPr>
              <a:t>61</a:t>
            </a:fld>
            <a:endParaRPr lang="en" dirty="0">
              <a:ea typeface="Calibri"/>
              <a:cs typeface="Calibri"/>
              <a:sym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16382" y="1142032"/>
            <a:ext cx="3387466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(4) Algorithmic evaluation</a:t>
            </a:r>
          </a:p>
        </p:txBody>
      </p:sp>
    </p:spTree>
    <p:extLst>
      <p:ext uri="{BB962C8B-B14F-4D97-AF65-F5344CB8AC3E}">
        <p14:creationId xmlns:p14="http://schemas.microsoft.com/office/powerpoint/2010/main" val="1046705234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0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>
            <a:off x="270539" y="71121"/>
            <a:ext cx="11921461" cy="1143000"/>
          </a:xfrm>
          <a:prstGeom prst="rect">
            <a:avLst/>
          </a:prstGeom>
        </p:spPr>
        <p:txBody>
          <a:bodyPr vert="horz" lIns="121900" tIns="121900" rIns="121900" bIns="121900" rtlCol="0" anchor="b" anchorCtr="0">
            <a:noAutofit/>
          </a:bodyPr>
          <a:lstStyle/>
          <a:p>
            <a:pPr algn="ctr"/>
            <a:r>
              <a:rPr lang="en" sz="4600" b="1" dirty="0">
                <a:latin typeface="Playfair Display" panose="00000500000000000000" pitchFamily="50" charset="0"/>
                <a:ea typeface="Lato"/>
                <a:cs typeface="Lato"/>
                <a:sym typeface="Lato"/>
              </a:rPr>
              <a:t>Our approach: Reduce Thread Divergence</a:t>
            </a:r>
          </a:p>
        </p:txBody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09600" y="1092200"/>
            <a:ext cx="10972800" cy="5475573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/>
          <a:p>
            <a:r>
              <a:rPr lang="en-US" sz="3200" dirty="0">
                <a:latin typeface="Gill Sans MT" panose="020B0502020104020203" pitchFamily="34" charset="0"/>
              </a:rPr>
              <a:t>Split strings in equal segments</a:t>
            </a:r>
          </a:p>
          <a:p>
            <a:r>
              <a:rPr lang="en-US" sz="3200" dirty="0">
                <a:latin typeface="Gill Sans MT" panose="020B0502020104020203" pitchFamily="34" charset="0"/>
              </a:rPr>
              <a:t>Each step processes a segment</a:t>
            </a:r>
          </a:p>
          <a:p>
            <a:pPr lvl="1"/>
            <a:r>
              <a:rPr lang="en-US" sz="2667" dirty="0">
                <a:latin typeface="Gill Sans MT" panose="020B0502020104020203" pitchFamily="34" charset="0"/>
              </a:rPr>
              <a:t>If match found the remaining string not processed</a:t>
            </a:r>
          </a:p>
          <a:p>
            <a:pPr lvl="1"/>
            <a:r>
              <a:rPr lang="en-US" sz="2667" dirty="0">
                <a:latin typeface="Gill Sans MT" panose="020B0502020104020203" pitchFamily="34" charset="0"/>
              </a:rPr>
              <a:t>If match not found string added to pending set</a:t>
            </a:r>
          </a:p>
          <a:p>
            <a:pPr lvl="1"/>
            <a:endParaRPr lang="en-US" dirty="0">
              <a:latin typeface="Gill Sans MT" panose="020B0502020104020203" pitchFamily="34" charset="0"/>
            </a:endParaRPr>
          </a:p>
        </p:txBody>
      </p:sp>
      <p:pic>
        <p:nvPicPr>
          <p:cNvPr id="4" name="Picture 3" descr="divergence2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40001" y="3009901"/>
            <a:ext cx="5905500" cy="2451100"/>
          </a:xfrm>
          <a:prstGeom prst="rect">
            <a:avLst/>
          </a:prstGeom>
        </p:spPr>
      </p:pic>
      <p:sp>
        <p:nvSpPr>
          <p:cNvPr id="5" name="Shape 91"/>
          <p:cNvSpPr/>
          <p:nvPr/>
        </p:nvSpPr>
        <p:spPr>
          <a:xfrm>
            <a:off x="1883145" y="5840999"/>
            <a:ext cx="7589520" cy="85344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n-US" sz="2667" dirty="0">
                <a:latin typeface="Gill Sans MT" panose="020B0502020104020203" pitchFamily="34" charset="0"/>
              </a:rPr>
              <a:t>Threads match early do sit idle for the entire string</a:t>
            </a:r>
          </a:p>
          <a:p>
            <a:pPr>
              <a:buFont typeface="Arial" pitchFamily="34" charset="0"/>
              <a:buChar char="•"/>
            </a:pPr>
            <a:r>
              <a:rPr lang="en-US" sz="2667" dirty="0">
                <a:latin typeface="Gill Sans MT" panose="020B0502020104020203" pitchFamily="34" charset="0"/>
              </a:rPr>
              <a:t>Boundary overhead for BM</a:t>
            </a:r>
          </a:p>
        </p:txBody>
      </p:sp>
    </p:spTree>
    <p:extLst>
      <p:ext uri="{BB962C8B-B14F-4D97-AF65-F5344CB8AC3E}">
        <p14:creationId xmlns:p14="http://schemas.microsoft.com/office/powerpoint/2010/main" val="3556661865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754" y="9045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Overhead of </a:t>
            </a:r>
            <a:r>
              <a:rPr lang="en-US" sz="4600" b="1" dirty="0" err="1">
                <a:latin typeface="Playfair Display" panose="00000500000000000000" pitchFamily="50" charset="0"/>
              </a:rPr>
              <a:t>Gompresso</a:t>
            </a:r>
            <a:endParaRPr lang="en-US" sz="4600" b="1" dirty="0">
              <a:latin typeface="Playfair Display" panose="00000500000000000000" pitchFamily="50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691E457-A514-48C8-8161-90D30CB84E4E}" type="slidenum">
              <a:rPr lang="en-US" smtClean="0"/>
              <a:pPr/>
              <a:t>63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314" y="1320320"/>
            <a:ext cx="7914259" cy="475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19860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Results of </a:t>
            </a:r>
            <a:r>
              <a:rPr lang="en-US" sz="4600" b="1" dirty="0" err="1">
                <a:latin typeface="Playfair Display" panose="00000500000000000000" pitchFamily="50" charset="0"/>
              </a:rPr>
              <a:t>Gompresso</a:t>
            </a:r>
            <a:r>
              <a:rPr lang="en-US" sz="4600" b="1" dirty="0">
                <a:latin typeface="Playfair Display" panose="00000500000000000000" pitchFamily="50" charset="0"/>
              </a:rPr>
              <a:t> for other files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E457-A514-48C8-8161-90D30CB84E4E}" type="slidenum">
              <a:rPr lang="en-US" smtClean="0"/>
              <a:pPr/>
              <a:t>64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574" y="1594995"/>
            <a:ext cx="7609874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45204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742" y="1342870"/>
            <a:ext cx="1452420" cy="64008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662" y="1104716"/>
            <a:ext cx="1410245" cy="91440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904" y="5753073"/>
            <a:ext cx="1078449" cy="10972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182" y="-114345"/>
            <a:ext cx="10577945" cy="134739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latin typeface="Playfair Display" panose="00000500000000000000" pitchFamily="50" charset="0"/>
              </a:rPr>
              <a:t>DBMS History </a:t>
            </a:r>
          </a:p>
        </p:txBody>
      </p:sp>
      <p:sp>
        <p:nvSpPr>
          <p:cNvPr id="4" name="Right Arrow 3"/>
          <p:cNvSpPr/>
          <p:nvPr/>
        </p:nvSpPr>
        <p:spPr>
          <a:xfrm>
            <a:off x="79131" y="2875086"/>
            <a:ext cx="12019084" cy="2725615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-1" y="3560885"/>
            <a:ext cx="1890347" cy="1362807"/>
          </a:xfrm>
          <a:prstGeom prst="rect">
            <a:avLst/>
          </a:prstGeom>
          <a:pattFill prst="pct5">
            <a:fgClr>
              <a:schemeClr val="accent6"/>
            </a:fgClr>
            <a:bgClr>
              <a:schemeClr val="bg1"/>
            </a:bgClr>
          </a:patt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Gill Sans MT" panose="020B0502020104020203" pitchFamily="34" charset="0"/>
              </a:rPr>
              <a:t>B.C. 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Gill Sans MT" panose="020B0502020104020203" pitchFamily="34" charset="0"/>
              </a:rPr>
              <a:t>Before </a:t>
            </a:r>
            <a:r>
              <a:rPr lang="en-US" dirty="0" err="1">
                <a:solidFill>
                  <a:schemeClr val="tx1"/>
                </a:solidFill>
                <a:latin typeface="Gill Sans MT" panose="020B0502020104020203" pitchFamily="34" charset="0"/>
              </a:rPr>
              <a:t>Codd</a:t>
            </a:r>
            <a:endParaRPr lang="en-US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2133599" y="2541207"/>
            <a:ext cx="1" cy="10058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202693" y="1477092"/>
            <a:ext cx="1781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Relational Model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798" y="1563387"/>
            <a:ext cx="2054171" cy="118872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816916" y="3606606"/>
            <a:ext cx="9615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Gill Sans MT" panose="020B0502020104020203" pitchFamily="34" charset="0"/>
              </a:rPr>
              <a:t>1970’s</a:t>
            </a: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3491345" y="4869181"/>
            <a:ext cx="1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330" y="5808526"/>
            <a:ext cx="1057537" cy="100584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3371719" y="5986206"/>
            <a:ext cx="10748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6"/>
                </a:solidFill>
                <a:latin typeface="Gill Sans MT" panose="020B0502020104020203" pitchFamily="34" charset="0"/>
              </a:rPr>
              <a:t>DB2</a:t>
            </a:r>
          </a:p>
        </p:txBody>
      </p:sp>
      <p:sp>
        <p:nvSpPr>
          <p:cNvPr id="22" name="TextBox 21"/>
          <p:cNvSpPr txBox="1"/>
          <p:nvPr/>
        </p:nvSpPr>
        <p:spPr>
          <a:xfrm flipH="1">
            <a:off x="4673472" y="2662306"/>
            <a:ext cx="3156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Commercial data</a:t>
            </a:r>
          </a:p>
          <a:p>
            <a:r>
              <a:rPr lang="en-US" dirty="0">
                <a:latin typeface="Gill Sans MT" panose="020B0502020104020203" pitchFamily="34" charset="0"/>
              </a:rPr>
              <a:t>warehouses</a:t>
            </a:r>
          </a:p>
        </p:txBody>
      </p:sp>
      <p:cxnSp>
        <p:nvCxnSpPr>
          <p:cNvPr id="23" name="Straight Connector 22"/>
          <p:cNvCxnSpPr/>
          <p:nvPr/>
        </p:nvCxnSpPr>
        <p:spPr>
          <a:xfrm flipH="1">
            <a:off x="4649920" y="2540916"/>
            <a:ext cx="1" cy="10058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105386" y="3606607"/>
            <a:ext cx="9615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Gill Sans MT" panose="020B0502020104020203" pitchFamily="34" charset="0"/>
              </a:rPr>
              <a:t>1980’s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21570" y="3592750"/>
            <a:ext cx="9615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Gill Sans MT" panose="020B0502020104020203" pitchFamily="34" charset="0"/>
              </a:rPr>
              <a:t>1990’s</a:t>
            </a:r>
          </a:p>
        </p:txBody>
      </p:sp>
      <p:sp>
        <p:nvSpPr>
          <p:cNvPr id="27" name="TextBox 26"/>
          <p:cNvSpPr txBox="1"/>
          <p:nvPr/>
        </p:nvSpPr>
        <p:spPr>
          <a:xfrm flipH="1">
            <a:off x="3491345" y="5283732"/>
            <a:ext cx="2265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Commercial RDBMS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526" y="1371494"/>
            <a:ext cx="1188720" cy="1188720"/>
          </a:xfrm>
          <a:prstGeom prst="rect">
            <a:avLst/>
          </a:prstGeom>
        </p:spPr>
      </p:pic>
      <p:cxnSp>
        <p:nvCxnSpPr>
          <p:cNvPr id="29" name="Straight Connector 28"/>
          <p:cNvCxnSpPr/>
          <p:nvPr/>
        </p:nvCxnSpPr>
        <p:spPr>
          <a:xfrm flipH="1">
            <a:off x="6456225" y="4883032"/>
            <a:ext cx="1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flipH="1">
            <a:off x="6680823" y="4901053"/>
            <a:ext cx="2265786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MPP</a:t>
            </a:r>
          </a:p>
          <a:p>
            <a:r>
              <a:rPr lang="en-US" dirty="0">
                <a:latin typeface="Gill Sans MT" panose="020B0502020104020203" pitchFamily="34" charset="0"/>
              </a:rPr>
              <a:t>Hadoop</a:t>
            </a:r>
          </a:p>
          <a:p>
            <a:r>
              <a:rPr lang="en-US" dirty="0">
                <a:latin typeface="Gill Sans MT" panose="020B0502020104020203" pitchFamily="34" charset="0"/>
              </a:rPr>
              <a:t>NoSQL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197340" y="3592749"/>
            <a:ext cx="9615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Gill Sans MT" panose="020B0502020104020203" pitchFamily="34" charset="0"/>
              </a:rPr>
              <a:t>2000’s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378844" y="6040521"/>
            <a:ext cx="15712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Gill Sans MT" panose="020B0502020104020203" pitchFamily="34" charset="0"/>
              </a:rPr>
              <a:t>NOSQL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718938" y="3592749"/>
            <a:ext cx="9615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Gill Sans MT" panose="020B0502020104020203" pitchFamily="34" charset="0"/>
              </a:rPr>
              <a:t>2010’s</a:t>
            </a:r>
          </a:p>
        </p:txBody>
      </p:sp>
      <p:cxnSp>
        <p:nvCxnSpPr>
          <p:cNvPr id="39" name="Straight Connector 38"/>
          <p:cNvCxnSpPr/>
          <p:nvPr/>
        </p:nvCxnSpPr>
        <p:spPr>
          <a:xfrm flipH="1">
            <a:off x="8132623" y="2596624"/>
            <a:ext cx="1" cy="10058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 flipH="1">
            <a:off x="8095755" y="2599811"/>
            <a:ext cx="32980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Gill Sans MT" panose="020B0502020104020203" pitchFamily="34" charset="0"/>
              </a:rPr>
              <a:t>HTAP</a:t>
            </a:r>
          </a:p>
          <a:p>
            <a:r>
              <a:rPr lang="en-US" dirty="0">
                <a:latin typeface="Gill Sans MT" panose="020B0502020104020203" pitchFamily="34" charset="0"/>
              </a:rPr>
              <a:t>In-memory analytics</a:t>
            </a:r>
          </a:p>
          <a:p>
            <a:r>
              <a:rPr lang="en-US" b="1" dirty="0">
                <a:latin typeface="Gill Sans MT" panose="020B0502020104020203" pitchFamily="34" charset="0"/>
              </a:rPr>
              <a:t>D</a:t>
            </a:r>
            <a:r>
              <a:rPr lang="en-US" dirty="0">
                <a:latin typeface="Gill Sans MT" panose="020B0502020104020203" pitchFamily="34" charset="0"/>
              </a:rPr>
              <a:t>atabase </a:t>
            </a:r>
            <a:r>
              <a:rPr lang="en-US" b="1" dirty="0">
                <a:latin typeface="Gill Sans MT" panose="020B0502020104020203" pitchFamily="34" charset="0"/>
              </a:rPr>
              <a:t>a</a:t>
            </a:r>
            <a:r>
              <a:rPr lang="en-US" dirty="0">
                <a:latin typeface="Gill Sans MT" panose="020B0502020104020203" pitchFamily="34" charset="0"/>
              </a:rPr>
              <a:t>s </a:t>
            </a:r>
            <a:r>
              <a:rPr lang="en-US" b="1" dirty="0">
                <a:latin typeface="Gill Sans MT" panose="020B0502020104020203" pitchFamily="34" charset="0"/>
              </a:rPr>
              <a:t>a</a:t>
            </a:r>
            <a:r>
              <a:rPr lang="en-US" dirty="0">
                <a:latin typeface="Gill Sans MT" panose="020B0502020104020203" pitchFamily="34" charset="0"/>
              </a:rPr>
              <a:t> </a:t>
            </a:r>
            <a:r>
              <a:rPr lang="en-US" b="1" dirty="0">
                <a:latin typeface="Gill Sans MT" panose="020B0502020104020203" pitchFamily="34" charset="0"/>
              </a:rPr>
              <a:t>S</a:t>
            </a:r>
            <a:r>
              <a:rPr lang="en-US" dirty="0">
                <a:latin typeface="Gill Sans MT" panose="020B0502020104020203" pitchFamily="34" charset="0"/>
              </a:rPr>
              <a:t>ervice</a:t>
            </a: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81" y="1966759"/>
            <a:ext cx="1097280" cy="54864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E457-A514-48C8-8161-90D30CB84E4E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036932"/>
      </p:ext>
    </p:extLst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>
            <a:spLocks noGrp="1"/>
          </p:cNvSpPr>
          <p:nvPr>
            <p:ph type="title"/>
          </p:nvPr>
        </p:nvSpPr>
        <p:spPr>
          <a:xfrm>
            <a:off x="609600" y="-30161"/>
            <a:ext cx="10972800" cy="1143200"/>
          </a:xfrm>
          <a:prstGeom prst="rect">
            <a:avLst/>
          </a:prstGeom>
          <a:noFill/>
          <a:ln>
            <a:noFill/>
          </a:ln>
        </p:spPr>
        <p:txBody>
          <a:bodyPr vert="horz" lIns="121900" tIns="121900" rIns="121900" bIns="121900" rtlCol="0" anchor="b" anchorCtr="0">
            <a:noAutofit/>
          </a:bodyPr>
          <a:lstStyle/>
          <a:p>
            <a:pPr algn="ctr">
              <a:lnSpc>
                <a:spcPct val="100000"/>
              </a:lnSpc>
              <a:buClr>
                <a:schemeClr val="dk1"/>
              </a:buClr>
              <a:buSzPct val="25000"/>
            </a:pPr>
            <a:r>
              <a:rPr lang="en" sz="4800" b="1" dirty="0">
                <a:solidFill>
                  <a:schemeClr val="dk1"/>
                </a:solidFill>
                <a:latin typeface="Playfair Display" panose="00000500000000000000" pitchFamily="50" charset="0"/>
                <a:ea typeface="Lato"/>
                <a:cs typeface="Lato"/>
                <a:sym typeface="Lato"/>
              </a:rPr>
              <a:t>Reduce memory divergence (B)</a:t>
            </a:r>
          </a:p>
        </p:txBody>
      </p:sp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551967" y="1113034"/>
            <a:ext cx="6584400" cy="5447199"/>
          </a:xfrm>
          <a:prstGeom prst="rect">
            <a:avLst/>
          </a:prstGeom>
          <a:noFill/>
          <a:ln>
            <a:noFill/>
          </a:ln>
        </p:spPr>
        <p:txBody>
          <a:bodyPr vert="horz" lIns="121900" tIns="121900" rIns="121900" bIns="121900" rtlCol="0" anchor="t" anchorCtr="0">
            <a:noAutofit/>
          </a:bodyPr>
          <a:lstStyle/>
          <a:p>
            <a:pPr marL="457189" indent="-186262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18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KMP_hybrid(char *input, char *pattern,int *next, int m, int n){</a:t>
            </a:r>
          </a:p>
          <a:p>
            <a:pPr marL="457189" indent="-186262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18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 …</a:t>
            </a:r>
          </a:p>
          <a:p>
            <a:pPr marL="457189" indent="-186262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18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 for(int i=0;i&lt;n;i+=4){  </a:t>
            </a:r>
          </a:p>
          <a:p>
            <a:pPr marL="457189" indent="-186262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18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 unsigned t=input[i&gt;&gt;2];</a:t>
            </a:r>
          </a:p>
          <a:p>
            <a:pPr marL="457189" indent="-186262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18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 for(int k=0;k&lt;4;){</a:t>
            </a:r>
          </a:p>
          <a:p>
            <a:pPr marL="457189" indent="-186262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18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	 if (pattern[j]==((char)t)) {</a:t>
            </a:r>
          </a:p>
          <a:p>
            <a:pPr marL="457189" indent="-186262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18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		 t&gt;&gt;=8;</a:t>
            </a:r>
          </a:p>
          <a:p>
            <a:pPr marL="457189" indent="-186262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18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		 k++;</a:t>
            </a:r>
          </a:p>
          <a:p>
            <a:pPr marL="457189" indent="-186262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18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		 j++;</a:t>
            </a:r>
          </a:p>
          <a:p>
            <a:pPr marL="457189" indent="-186262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18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		 if (j==m)</a:t>
            </a:r>
          </a:p>
          <a:p>
            <a:pPr marL="457189" indent="-186262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18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			return true;</a:t>
            </a:r>
          </a:p>
          <a:p>
            <a:pPr marL="457189" indent="-186262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18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	 } else {</a:t>
            </a:r>
          </a:p>
          <a:p>
            <a:pPr marL="457189" indent="-186262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18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	 if (j != 0)</a:t>
            </a:r>
          </a:p>
          <a:p>
            <a:pPr marL="457189" indent="-186262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18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		 j = next[j];</a:t>
            </a:r>
          </a:p>
          <a:p>
            <a:pPr marL="457189" indent="-186262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18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	 else{</a:t>
            </a:r>
          </a:p>
          <a:p>
            <a:pPr marL="457189" indent="-186262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18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		 t&gt;&gt;=8;</a:t>
            </a:r>
          </a:p>
          <a:p>
            <a:pPr marL="457189" indent="-186262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18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   			 k++;</a:t>
            </a:r>
          </a:p>
          <a:p>
            <a:pPr marL="457189" indent="-186262">
              <a:lnSpc>
                <a:spcPct val="100000"/>
              </a:lnSpc>
              <a:buClr>
                <a:schemeClr val="dk1"/>
              </a:buClr>
              <a:buSzPct val="25000"/>
              <a:buNone/>
            </a:pPr>
            <a:r>
              <a:rPr lang="en" sz="1867" dirty="0">
                <a:solidFill>
                  <a:schemeClr val="dk1"/>
                </a:solidFill>
                <a:latin typeface="Gill Sans MT" panose="020B0502020104020203" pitchFamily="34" charset="0"/>
                <a:ea typeface="Calibri"/>
                <a:cs typeface="Calibri"/>
                <a:sym typeface="Calibri"/>
              </a:rPr>
              <a:t>}}}}</a:t>
            </a:r>
          </a:p>
        </p:txBody>
      </p:sp>
      <p:sp>
        <p:nvSpPr>
          <p:cNvPr id="269" name="Shape 269"/>
          <p:cNvSpPr txBox="1"/>
          <p:nvPr/>
        </p:nvSpPr>
        <p:spPr>
          <a:xfrm>
            <a:off x="3464486" y="1610634"/>
            <a:ext cx="7543038" cy="6456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pPr>
              <a:buClr>
                <a:srgbClr val="E36C09"/>
              </a:buClr>
              <a:buSzPct val="25000"/>
            </a:pPr>
            <a:r>
              <a:rPr lang="en" sz="2200" b="1" dirty="0">
                <a:solidFill>
                  <a:srgbClr val="E36C09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rPr>
              <a:t>Outer Loop</a:t>
            </a:r>
            <a:r>
              <a:rPr lang="en" sz="2200" dirty="0">
                <a:solidFill>
                  <a:srgbClr val="E36C09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rPr>
              <a:t>: KMP Step, advance by pivoted piece size!</a:t>
            </a:r>
          </a:p>
        </p:txBody>
      </p:sp>
      <p:sp>
        <p:nvSpPr>
          <p:cNvPr id="270" name="Shape 270"/>
          <p:cNvSpPr txBox="1"/>
          <p:nvPr/>
        </p:nvSpPr>
        <p:spPr>
          <a:xfrm>
            <a:off x="3826984" y="2256234"/>
            <a:ext cx="5532400" cy="6456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pPr>
              <a:buClr>
                <a:srgbClr val="E36C09"/>
              </a:buClr>
              <a:buSzPct val="25000"/>
            </a:pPr>
            <a:r>
              <a:rPr lang="en" sz="2200" b="1" dirty="0">
                <a:solidFill>
                  <a:srgbClr val="E36C09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rPr>
              <a:t>Inner loop</a:t>
            </a:r>
            <a:r>
              <a:rPr lang="en" sz="2200" dirty="0">
                <a:solidFill>
                  <a:srgbClr val="E36C09"/>
                </a:solidFill>
                <a:latin typeface="Gill Sans MT" panose="020B0502020104020203" pitchFamily="34" charset="0"/>
                <a:ea typeface="Arial"/>
                <a:cs typeface="Arial"/>
                <a:sym typeface="Arial"/>
              </a:rPr>
              <a:t>: KMP Basic</a:t>
            </a:r>
          </a:p>
        </p:txBody>
      </p:sp>
      <p:sp>
        <p:nvSpPr>
          <p:cNvPr id="271" name="Shape 271"/>
          <p:cNvSpPr txBox="1">
            <a:spLocks noGrp="1"/>
          </p:cNvSpPr>
          <p:nvPr>
            <p:ph type="sldNum" idx="12"/>
          </p:nvPr>
        </p:nvSpPr>
        <p:spPr>
          <a:xfrm>
            <a:off x="11409043" y="6333133"/>
            <a:ext cx="731599" cy="524800"/>
          </a:xfrm>
          <a:prstGeom prst="rect">
            <a:avLst/>
          </a:prstGeom>
          <a:noFill/>
          <a:ln>
            <a:noFill/>
          </a:ln>
        </p:spPr>
        <p:txBody>
          <a:bodyPr vert="horz" lIns="121900" tIns="60933" rIns="121900" bIns="60933" rtlCol="0" anchor="ctr" anchorCtr="0">
            <a:noAutofit/>
          </a:bodyPr>
          <a:lstStyle/>
          <a:p>
            <a:pPr algn="l">
              <a:buClr>
                <a:srgbClr val="000000"/>
              </a:buClr>
              <a:buSzPct val="25000"/>
            </a:pPr>
            <a:fld id="{00000000-1234-1234-1234-123412341234}" type="slidenum">
              <a:rPr lang="en">
                <a:ea typeface="Arial"/>
                <a:cs typeface="Arial"/>
                <a:sym typeface="Arial"/>
              </a:rPr>
              <a:pPr algn="l">
                <a:buClr>
                  <a:srgbClr val="000000"/>
                </a:buClr>
                <a:buSzPct val="25000"/>
              </a:pPr>
              <a:t>66</a:t>
            </a:fld>
            <a:endParaRPr lang="en" dirty="0">
              <a:ea typeface="Arial"/>
              <a:cs typeface="Arial"/>
              <a:sym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252567" y="1053760"/>
            <a:ext cx="3387466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(4) Algorithmic evaluation</a:t>
            </a:r>
          </a:p>
        </p:txBody>
      </p:sp>
    </p:spTree>
    <p:extLst>
      <p:ext uri="{BB962C8B-B14F-4D97-AF65-F5344CB8AC3E}">
        <p14:creationId xmlns:p14="http://schemas.microsoft.com/office/powerpoint/2010/main" val="165463289"/>
      </p:ext>
    </p:extLst>
  </p:cSld>
  <p:clrMapOvr>
    <a:masterClrMapping/>
  </p:clrMapOvr>
  <p:transition spd="slow">
    <p:cut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2700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Compression Trade-offs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97764"/>
            <a:ext cx="10515600" cy="3007072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4" name="Can 3"/>
          <p:cNvSpPr/>
          <p:nvPr/>
        </p:nvSpPr>
        <p:spPr>
          <a:xfrm>
            <a:off x="711200" y="1362739"/>
            <a:ext cx="1422400" cy="2032000"/>
          </a:xfrm>
          <a:prstGeom prst="can">
            <a:avLst/>
          </a:prstGeom>
          <a:solidFill>
            <a:schemeClr val="accent6"/>
          </a:solidFill>
          <a:ln>
            <a:solidFill>
              <a:schemeClr val="accent6"/>
            </a:solidFill>
          </a:ln>
          <a:scene3d>
            <a:camera prst="obliqueTop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" name="Can 4"/>
          <p:cNvSpPr/>
          <p:nvPr/>
        </p:nvSpPr>
        <p:spPr>
          <a:xfrm>
            <a:off x="4470400" y="1565939"/>
            <a:ext cx="1422400" cy="1422400"/>
          </a:xfrm>
          <a:prstGeom prst="can">
            <a:avLst/>
          </a:prstGeom>
          <a:solidFill>
            <a:schemeClr val="accent6">
              <a:alpha val="69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" name="Right Brace 7"/>
          <p:cNvSpPr/>
          <p:nvPr/>
        </p:nvSpPr>
        <p:spPr>
          <a:xfrm>
            <a:off x="5994400" y="1687859"/>
            <a:ext cx="406400" cy="1097280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Can 8"/>
          <p:cNvSpPr/>
          <p:nvPr/>
        </p:nvSpPr>
        <p:spPr>
          <a:xfrm>
            <a:off x="9042400" y="1464339"/>
            <a:ext cx="1422400" cy="2036064"/>
          </a:xfrm>
          <a:prstGeom prst="can">
            <a:avLst/>
          </a:prstGeom>
          <a:gradFill flip="none" rotWithShape="1">
            <a:gsLst>
              <a:gs pos="0">
                <a:schemeClr val="accent6"/>
              </a:gs>
              <a:gs pos="0">
                <a:schemeClr val="accent1">
                  <a:tint val="66000"/>
                  <a:satMod val="160000"/>
                </a:schemeClr>
              </a:gs>
              <a:gs pos="50000">
                <a:srgbClr val="62983E"/>
              </a:gs>
              <a:gs pos="100000">
                <a:schemeClr val="accent6">
                  <a:lumMod val="75000"/>
                </a:schemeClr>
              </a:gs>
              <a:gs pos="0">
                <a:srgbClr val="6BA543"/>
              </a:gs>
              <a:gs pos="100000">
                <a:schemeClr val="accent6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" name="TextBox 9"/>
          <p:cNvSpPr txBox="1"/>
          <p:nvPr/>
        </p:nvSpPr>
        <p:spPr>
          <a:xfrm>
            <a:off x="6197600" y="1667540"/>
            <a:ext cx="264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Compression ratio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35200" y="3089940"/>
            <a:ext cx="284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Gill Sans MT" panose="020B0502020104020203" pitchFamily="34" charset="0"/>
              </a:rPr>
              <a:t>Compression speed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0" y="3089940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Gill Sans MT" panose="020B0502020104020203" pitchFamily="34" charset="0"/>
              </a:rPr>
              <a:t>Decompression speed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2844800" y="2277139"/>
            <a:ext cx="1117600" cy="40640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9" name="Right Arrow 18"/>
          <p:cNvSpPr/>
          <p:nvPr/>
        </p:nvSpPr>
        <p:spPr>
          <a:xfrm>
            <a:off x="6502400" y="2378739"/>
            <a:ext cx="1117600" cy="40640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5" name="TextBox 14"/>
          <p:cNvSpPr txBox="1"/>
          <p:nvPr/>
        </p:nvSpPr>
        <p:spPr>
          <a:xfrm>
            <a:off x="609600" y="3819841"/>
            <a:ext cx="99352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Gill Sans MT" panose="020B0502020104020203" pitchFamily="34" charset="0"/>
              </a:rPr>
              <a:t>Compression speed </a:t>
            </a:r>
            <a:r>
              <a:rPr lang="en-US" sz="2800" b="1" dirty="0">
                <a:latin typeface="Gill Sans MT" panose="020B0502020104020203" pitchFamily="34" charset="0"/>
              </a:rPr>
              <a:t>vs.</a:t>
            </a:r>
            <a:r>
              <a:rPr lang="en-US" sz="2800" dirty="0">
                <a:latin typeface="Gill Sans MT" panose="020B0502020104020203" pitchFamily="34" charset="0"/>
              </a:rPr>
              <a:t> Compression ratio</a:t>
            </a:r>
          </a:p>
          <a:p>
            <a:pPr algn="ctr"/>
            <a:r>
              <a:rPr lang="en-US" sz="2800" dirty="0">
                <a:latin typeface="Gill Sans MT" panose="020B0502020104020203" pitchFamily="34" charset="0"/>
              </a:rPr>
              <a:t>Compression speed </a:t>
            </a:r>
            <a:r>
              <a:rPr lang="en-US" sz="2800" b="1" dirty="0">
                <a:latin typeface="Gill Sans MT" panose="020B0502020104020203" pitchFamily="34" charset="0"/>
              </a:rPr>
              <a:t>vs.</a:t>
            </a:r>
            <a:r>
              <a:rPr lang="en-US" sz="2800" dirty="0">
                <a:latin typeface="Gill Sans MT" panose="020B0502020104020203" pitchFamily="34" charset="0"/>
              </a:rPr>
              <a:t> Decompression speed</a:t>
            </a:r>
          </a:p>
          <a:p>
            <a:pPr algn="ctr"/>
            <a:r>
              <a:rPr lang="en-US" sz="2800" b="1" dirty="0">
                <a:latin typeface="Gill Sans MT" panose="020B0502020104020203" pitchFamily="34" charset="0"/>
              </a:rPr>
              <a:t>Decompression speed vs. Compression ratio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04801" y="3496339"/>
            <a:ext cx="1317990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b="1" dirty="0">
                <a:latin typeface="Gill Sans MT" panose="020B0502020104020203" pitchFamily="34" charset="0"/>
              </a:rPr>
              <a:t>Input file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39200" y="3631939"/>
            <a:ext cx="1317990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b="1" dirty="0">
                <a:latin typeface="Gill Sans MT" panose="020B0502020104020203" pitchFamily="34" charset="0"/>
              </a:rPr>
              <a:t>Input file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1AD9-45D1-4636-B3FD-D1C20DE8E6F3}" type="slidenum">
              <a:rPr lang="en-US" sz="1700" smtClean="0">
                <a:latin typeface="Gill Sans MT" pitchFamily="34" charset="0"/>
              </a:rPr>
              <a:pPr/>
              <a:t>67</a:t>
            </a:fld>
            <a:endParaRPr lang="en-US" sz="1700" dirty="0">
              <a:latin typeface="Gill Sans MT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4642" y="527374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455793"/>
      </p:ext>
    </p:extLst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77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itchFamily="50" charset="0"/>
              </a:rPr>
              <a:t>GPU Query Execution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92661" y="6532195"/>
            <a:ext cx="2743200" cy="365125"/>
          </a:xfrm>
        </p:spPr>
        <p:txBody>
          <a:bodyPr/>
          <a:lstStyle/>
          <a:p>
            <a:fld id="{E691E457-A514-48C8-8161-90D30CB84E4E}" type="slidenum">
              <a:rPr lang="en-US" smtClean="0"/>
              <a:pPr/>
              <a:t>68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115408" y="1591380"/>
            <a:ext cx="2180492" cy="369332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>
              <a:latin typeface="Gill Sans MT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0227" y="1591378"/>
            <a:ext cx="15722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50000"/>
                  </a:schemeClr>
                </a:solidFill>
                <a:latin typeface="Gill Sans MT" pitchFamily="34" charset="0"/>
              </a:rPr>
              <a:t>Query front-end</a:t>
            </a:r>
          </a:p>
        </p:txBody>
      </p:sp>
      <p:sp>
        <p:nvSpPr>
          <p:cNvPr id="7" name="Rectangle 6"/>
          <p:cNvSpPr/>
          <p:nvPr/>
        </p:nvSpPr>
        <p:spPr>
          <a:xfrm>
            <a:off x="3118340" y="2376828"/>
            <a:ext cx="2180492" cy="646332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>
              <a:latin typeface="Gill Sans MT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3161" y="2376830"/>
            <a:ext cx="16695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50000"/>
                  </a:schemeClr>
                </a:solidFill>
                <a:latin typeface="Gill Sans MT" pitchFamily="34" charset="0"/>
              </a:rPr>
              <a:t>Query rewriter &amp;</a:t>
            </a:r>
          </a:p>
          <a:p>
            <a:r>
              <a:rPr lang="en-US" sz="1600" dirty="0">
                <a:solidFill>
                  <a:schemeClr val="accent2">
                    <a:lumMod val="50000"/>
                  </a:schemeClr>
                </a:solidFill>
                <a:latin typeface="Gill Sans MT" pitchFamily="34" charset="0"/>
              </a:rPr>
              <a:t>optimizer</a:t>
            </a:r>
          </a:p>
        </p:txBody>
      </p:sp>
      <p:sp>
        <p:nvSpPr>
          <p:cNvPr id="9" name="Rectangle 8"/>
          <p:cNvSpPr/>
          <p:nvPr/>
        </p:nvSpPr>
        <p:spPr>
          <a:xfrm>
            <a:off x="3138858" y="3438012"/>
            <a:ext cx="2227383" cy="427703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>
              <a:latin typeface="Gill Sans M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57146" y="3496382"/>
            <a:ext cx="21948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50000"/>
                  </a:schemeClr>
                </a:solidFill>
                <a:latin typeface="Gill Sans MT" pitchFamily="34" charset="0"/>
              </a:rPr>
              <a:t>Query execution engine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94009" y="4337443"/>
            <a:ext cx="2414803" cy="143470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38642" y="4476642"/>
            <a:ext cx="849603" cy="85763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flipH="1">
            <a:off x="2029627" y="5937739"/>
            <a:ext cx="21435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Gill Sans MT" pitchFamily="34" charset="0"/>
              </a:rPr>
              <a:t>GPU-resident data</a:t>
            </a:r>
          </a:p>
        </p:txBody>
      </p:sp>
      <p:cxnSp>
        <p:nvCxnSpPr>
          <p:cNvPr id="14" name="Straight Arrow Connector 13"/>
          <p:cNvCxnSpPr>
            <a:stCxn id="11" idx="3"/>
          </p:cNvCxnSpPr>
          <p:nvPr/>
        </p:nvCxnSpPr>
        <p:spPr>
          <a:xfrm>
            <a:off x="4308812" y="5054794"/>
            <a:ext cx="140106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308813" y="4634264"/>
            <a:ext cx="12799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Gill Sans MT" pitchFamily="34" charset="0"/>
              </a:rPr>
              <a:t>query-results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4030770" y="1937970"/>
            <a:ext cx="0" cy="42062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049820" y="3023820"/>
            <a:ext cx="0" cy="40233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356270" y="2006314"/>
            <a:ext cx="12759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Gill Sans MT" pitchFamily="34" charset="0"/>
              </a:rPr>
              <a:t>parsed query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75321" y="3035014"/>
            <a:ext cx="13372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Gill Sans MT" pitchFamily="34" charset="0"/>
              </a:rPr>
              <a:t>compiled plan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4040296" y="3881070"/>
            <a:ext cx="0" cy="40233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127670" y="3892265"/>
            <a:ext cx="9220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latin typeface="Gill Sans MT" pitchFamily="34" charset="0"/>
              </a:rPr>
              <a:t>ptx</a:t>
            </a:r>
            <a:r>
              <a:rPr lang="en-US" sz="1600" dirty="0">
                <a:latin typeface="Gill Sans MT" pitchFamily="34" charset="0"/>
              </a:rPr>
              <a:t> code</a:t>
            </a:r>
          </a:p>
        </p:txBody>
      </p:sp>
      <p:sp>
        <p:nvSpPr>
          <p:cNvPr id="22" name="Oval 21"/>
          <p:cNvSpPr/>
          <p:nvPr/>
        </p:nvSpPr>
        <p:spPr>
          <a:xfrm>
            <a:off x="2425212" y="1591380"/>
            <a:ext cx="266623" cy="279916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latin typeface="Gill Sans MT" pitchFamily="34" charset="0"/>
              </a:rPr>
              <a:t>1</a:t>
            </a:r>
          </a:p>
        </p:txBody>
      </p:sp>
      <p:sp>
        <p:nvSpPr>
          <p:cNvPr id="23" name="Oval 22"/>
          <p:cNvSpPr/>
          <p:nvPr/>
        </p:nvSpPr>
        <p:spPr>
          <a:xfrm>
            <a:off x="2434738" y="2486730"/>
            <a:ext cx="266623" cy="279916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latin typeface="Gill Sans MT" pitchFamily="34" charset="0"/>
              </a:rPr>
              <a:t>2</a:t>
            </a:r>
          </a:p>
        </p:txBody>
      </p:sp>
      <p:sp>
        <p:nvSpPr>
          <p:cNvPr id="24" name="Oval 23"/>
          <p:cNvSpPr/>
          <p:nvPr/>
        </p:nvSpPr>
        <p:spPr>
          <a:xfrm>
            <a:off x="2415687" y="3467804"/>
            <a:ext cx="266623" cy="279916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latin typeface="Gill Sans MT" pitchFamily="34" charset="0"/>
              </a:rPr>
              <a:t>4</a:t>
            </a:r>
          </a:p>
        </p:txBody>
      </p:sp>
      <p:sp>
        <p:nvSpPr>
          <p:cNvPr id="25" name="Can 24"/>
          <p:cNvSpPr/>
          <p:nvPr/>
        </p:nvSpPr>
        <p:spPr>
          <a:xfrm>
            <a:off x="6563409" y="2605313"/>
            <a:ext cx="1088771" cy="891069"/>
          </a:xfrm>
          <a:prstGeom prst="can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Gill Sans MT" pitchFamily="34" charset="0"/>
              </a:rPr>
              <a:t>Statistics catalog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5366240" y="2486730"/>
            <a:ext cx="1173772" cy="411833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5381444" y="3200935"/>
            <a:ext cx="1158568" cy="316343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5369336" y="3369932"/>
            <a:ext cx="1146804" cy="321564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 flipV="1">
            <a:off x="5413510" y="2406057"/>
            <a:ext cx="1126503" cy="39851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6700476" y="2180683"/>
            <a:ext cx="266623" cy="279916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>
                <a:latin typeface="Gill Sans MT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5197701"/>
      </p:ext>
    </p:extLst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720" y="4393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String Matching Taxonomy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E457-A514-48C8-8161-90D30CB84E4E}" type="slidenum">
              <a:rPr lang="en-US" smtClean="0"/>
              <a:pPr/>
              <a:t>69</a:t>
            </a:fld>
            <a:endParaRPr lang="en-US"/>
          </a:p>
        </p:txBody>
      </p:sp>
      <p:sp>
        <p:nvSpPr>
          <p:cNvPr id="23" name="Content Placeholder 2"/>
          <p:cNvSpPr>
            <a:spLocks noGrp="1"/>
          </p:cNvSpPr>
          <p:nvPr>
            <p:ph idx="1"/>
          </p:nvPr>
        </p:nvSpPr>
        <p:spPr>
          <a:xfrm>
            <a:off x="342039" y="1174377"/>
            <a:ext cx="11535507" cy="5387136"/>
          </a:xfrm>
        </p:spPr>
        <p:txBody>
          <a:bodyPr>
            <a:normAutofit/>
          </a:bodyPr>
          <a:lstStyle/>
          <a:p>
            <a:pPr>
              <a:buSzPct val="125000"/>
            </a:pPr>
            <a:r>
              <a:rPr lang="en-US" sz="3200" dirty="0">
                <a:latin typeface="Gill Sans MT" panose="020B0502020104020203" pitchFamily="34" charset="0"/>
              </a:rPr>
              <a:t>Parallelism</a:t>
            </a:r>
          </a:p>
          <a:p>
            <a:pPr lvl="1">
              <a:buSzPct val="125000"/>
            </a:pPr>
            <a:r>
              <a:rPr lang="en-US" dirty="0">
                <a:latin typeface="Gill Sans MT" panose="020B0502020104020203" pitchFamily="34" charset="0"/>
              </a:rPr>
              <a:t>Single input (segment input)</a:t>
            </a:r>
          </a:p>
          <a:p>
            <a:pPr lvl="1">
              <a:buSzPct val="125000"/>
            </a:pPr>
            <a:r>
              <a:rPr lang="en-US" dirty="0">
                <a:latin typeface="Gill Sans MT" panose="020B0502020104020203" pitchFamily="34" charset="0"/>
              </a:rPr>
              <a:t>Multiple inputs</a:t>
            </a:r>
          </a:p>
          <a:p>
            <a:pPr>
              <a:buSzPct val="125000"/>
            </a:pPr>
            <a:r>
              <a:rPr lang="en-US" sz="3200" dirty="0">
                <a:latin typeface="Gill Sans MT" panose="020B0502020104020203" pitchFamily="34" charset="0"/>
              </a:rPr>
              <a:t>Early termination vs. complete scan</a:t>
            </a:r>
          </a:p>
          <a:p>
            <a:pPr lvl="1">
              <a:buSzPct val="125000"/>
            </a:pPr>
            <a:r>
              <a:rPr lang="en-US" dirty="0">
                <a:latin typeface="Gill Sans MT" panose="020B0502020104020203" pitchFamily="34" charset="0"/>
              </a:rPr>
              <a:t>Validation </a:t>
            </a:r>
          </a:p>
          <a:p>
            <a:pPr marL="457200" lvl="1" indent="0">
              <a:buSzPct val="125000"/>
              <a:buNone/>
            </a:pPr>
            <a:r>
              <a:rPr lang="en-US" dirty="0">
                <a:latin typeface="Gill Sans MT" panose="020B0502020104020203" pitchFamily="34" charset="0"/>
              </a:rPr>
              <a:t>     e.g. REGEXP LIKE </a:t>
            </a:r>
            <a:r>
              <a:rPr lang="en-US" altLang="en-US" dirty="0">
                <a:solidFill>
                  <a:srgbClr val="000000"/>
                </a:solidFill>
                <a:latin typeface="Gill Sans MT" panose="020B0502020104020203" pitchFamily="34" charset="0"/>
              </a:rPr>
              <a:t>@(https?|ftp)://(-\.)?([^\s/?\.#-]+\.?)+(/[^\s]*)?$@</a:t>
            </a:r>
            <a:r>
              <a:rPr lang="en-US" altLang="en-US" dirty="0" err="1">
                <a:solidFill>
                  <a:srgbClr val="000000"/>
                </a:solidFill>
                <a:latin typeface="Gill Sans MT" panose="020B0502020104020203" pitchFamily="34" charset="0"/>
              </a:rPr>
              <a:t>iS</a:t>
            </a:r>
            <a:r>
              <a:rPr lang="en-US" altLang="en-US" sz="1800" dirty="0">
                <a:latin typeface="Gill Sans MT" panose="020B0502020104020203" pitchFamily="34" charset="0"/>
              </a:rPr>
              <a:t> </a:t>
            </a:r>
            <a:endParaRPr lang="en-US" dirty="0">
              <a:latin typeface="Gill Sans MT" panose="020B0502020104020203" pitchFamily="34" charset="0"/>
            </a:endParaRPr>
          </a:p>
          <a:p>
            <a:pPr lvl="1">
              <a:buSzPct val="125000"/>
            </a:pPr>
            <a:r>
              <a:rPr lang="en-US" dirty="0">
                <a:latin typeface="Gill Sans MT" panose="020B0502020104020203" pitchFamily="34" charset="0"/>
              </a:rPr>
              <a:t>Search string e.g. LIKE ‘%</a:t>
            </a:r>
            <a:r>
              <a:rPr lang="en-US" dirty="0" err="1">
                <a:latin typeface="Gill Sans MT" panose="020B0502020104020203" pitchFamily="34" charset="0"/>
              </a:rPr>
              <a:t>special%orders</a:t>
            </a:r>
            <a:r>
              <a:rPr lang="en-US" dirty="0">
                <a:latin typeface="Gill Sans MT" panose="020B0502020104020203" pitchFamily="34" charset="0"/>
              </a:rPr>
              <a:t>% (Complete scan)</a:t>
            </a:r>
          </a:p>
          <a:p>
            <a:pPr>
              <a:buSzPct val="125000"/>
            </a:pPr>
            <a:r>
              <a:rPr lang="en-US" sz="3200" dirty="0">
                <a:latin typeface="Gill Sans MT" panose="020B0502020104020203" pitchFamily="34" charset="0"/>
              </a:rPr>
              <a:t>Architecture implementation</a:t>
            </a:r>
          </a:p>
          <a:p>
            <a:pPr lvl="1">
              <a:buSzPct val="125000"/>
            </a:pPr>
            <a:r>
              <a:rPr lang="en-US" dirty="0">
                <a:latin typeface="Gill Sans MT" panose="020B0502020104020203" pitchFamily="34" charset="0"/>
              </a:rPr>
              <a:t>CPU</a:t>
            </a:r>
          </a:p>
          <a:p>
            <a:pPr lvl="1">
              <a:buSzPct val="125000"/>
            </a:pPr>
            <a:r>
              <a:rPr lang="en-US" dirty="0">
                <a:latin typeface="Gill Sans MT" panose="020B0502020104020203" pitchFamily="34" charset="0"/>
              </a:rPr>
              <a:t>GPUs</a:t>
            </a:r>
          </a:p>
        </p:txBody>
      </p:sp>
      <p:sp>
        <p:nvSpPr>
          <p:cNvPr id="25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E1E1E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7675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29059" y="0"/>
            <a:ext cx="12784183" cy="1104181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Thesis Contribution 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1AD9-45D1-4636-B3FD-D1C20DE8E6F3}" type="slidenum">
              <a:rPr lang="en-US" sz="1700" smtClean="0">
                <a:solidFill>
                  <a:schemeClr val="bg1">
                    <a:lumMod val="50000"/>
                  </a:schemeClr>
                </a:solidFill>
                <a:latin typeface="Gill Sans MT" pitchFamily="34" charset="0"/>
              </a:rPr>
              <a:pPr/>
              <a:t>7</a:t>
            </a:fld>
            <a:endParaRPr lang="en-US" sz="1700" dirty="0">
              <a:solidFill>
                <a:schemeClr val="bg1">
                  <a:lumMod val="50000"/>
                </a:schemeClr>
              </a:solidFill>
              <a:latin typeface="Gill Sans MT" pitchFamily="34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85639" y="1025804"/>
            <a:ext cx="12372122" cy="58321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Gill Sans MT" panose="020B0502020104020203" pitchFamily="34" charset="0"/>
              </a:rPr>
              <a:t>Rethink for GPU data processing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Data layout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Query execution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Cost models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Algorithmic evaluation</a:t>
            </a:r>
          </a:p>
          <a:p>
            <a:pPr marL="914400" lvl="1" indent="-457200">
              <a:buAutoNum type="arabicParenBoth"/>
            </a:pPr>
            <a:r>
              <a:rPr lang="en-US" sz="2000" dirty="0">
                <a:latin typeface="Gill Sans MT" panose="020B0502020104020203" pitchFamily="34" charset="0"/>
              </a:rPr>
              <a:t>Parallelism model</a:t>
            </a:r>
            <a:endParaRPr lang="en-US" dirty="0">
              <a:latin typeface="Gill Sans MT" panose="020B0502020104020203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Gill Sans MT" panose="020B0502020104020203" pitchFamily="34" charset="0"/>
              </a:rPr>
              <a:t>String matching (VLDB Journal &amp; </a:t>
            </a:r>
            <a:r>
              <a:rPr lang="en-US" sz="2400" dirty="0" err="1">
                <a:latin typeface="Gill Sans MT" panose="020B0502020104020203" pitchFamily="34" charset="0"/>
              </a:rPr>
              <a:t>DaMoN</a:t>
            </a:r>
            <a:r>
              <a:rPr lang="en-US" sz="2400" dirty="0">
                <a:latin typeface="Gill Sans MT" panose="020B0502020104020203" pitchFamily="34" charset="0"/>
              </a:rPr>
              <a:t> 2016)   </a:t>
            </a:r>
            <a:r>
              <a:rPr lang="en-US" sz="2400" b="1" dirty="0">
                <a:latin typeface="Gill Sans MT" panose="020B0502020104020203" pitchFamily="34" charset="0"/>
              </a:rPr>
              <a:t>(1)</a:t>
            </a:r>
            <a:r>
              <a:rPr lang="en-US" sz="2400" dirty="0">
                <a:latin typeface="Gill Sans MT" panose="020B0502020104020203" pitchFamily="34" charset="0"/>
              </a:rPr>
              <a:t>, </a:t>
            </a:r>
            <a:r>
              <a:rPr lang="en-US" sz="2400" b="1" dirty="0">
                <a:latin typeface="Gill Sans MT" panose="020B0502020104020203" pitchFamily="34" charset="0"/>
              </a:rPr>
              <a:t>(4)</a:t>
            </a:r>
            <a:r>
              <a:rPr lang="en-US" sz="2400" dirty="0">
                <a:latin typeface="Gill Sans MT" panose="020B0502020104020203" pitchFamily="34" charset="0"/>
              </a:rPr>
              <a:t>, </a:t>
            </a:r>
            <a:r>
              <a:rPr lang="en-US" sz="2400" b="1" dirty="0">
                <a:latin typeface="Gill Sans MT" panose="020B0502020104020203" pitchFamily="34" charset="0"/>
              </a:rPr>
              <a:t>(5)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Gill Sans MT" panose="020B0502020104020203" pitchFamily="34" charset="0"/>
              </a:rPr>
              <a:t>Sub-string matching: </a:t>
            </a:r>
            <a:r>
              <a:rPr lang="en-US" sz="2000" b="1" dirty="0">
                <a:latin typeface="Gill Sans MT" panose="020B0502020104020203" pitchFamily="34" charset="0"/>
              </a:rPr>
              <a:t>3X</a:t>
            </a:r>
            <a:r>
              <a:rPr lang="en-US" sz="2000" dirty="0">
                <a:latin typeface="Gill Sans MT" panose="020B0502020104020203" pitchFamily="34" charset="0"/>
              </a:rPr>
              <a:t> speed-up &amp; </a:t>
            </a:r>
            <a:r>
              <a:rPr lang="en-US" sz="2000" b="1" dirty="0">
                <a:latin typeface="Gill Sans MT" panose="020B0502020104020203" pitchFamily="34" charset="0"/>
              </a:rPr>
              <a:t>2X</a:t>
            </a:r>
            <a:r>
              <a:rPr lang="en-US" sz="2000" dirty="0">
                <a:latin typeface="Gill Sans MT" panose="020B0502020104020203" pitchFamily="34" charset="0"/>
              </a:rPr>
              <a:t> energy savings  against parallel state-of-the-art CPU libraries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Gill Sans MT" panose="020B0502020104020203" pitchFamily="34" charset="0"/>
              </a:rPr>
              <a:t>Regex matching:  </a:t>
            </a:r>
            <a:r>
              <a:rPr lang="en-US" sz="2000" b="1" dirty="0">
                <a:latin typeface="Gill Sans MT" panose="020B0502020104020203" pitchFamily="34" charset="0"/>
              </a:rPr>
              <a:t>2X</a:t>
            </a:r>
            <a:r>
              <a:rPr lang="en-US" sz="2000" dirty="0">
                <a:latin typeface="Gill Sans MT" panose="020B0502020104020203" pitchFamily="34" charset="0"/>
              </a:rPr>
              <a:t> speed-up  (Haswell) - </a:t>
            </a:r>
            <a:r>
              <a:rPr lang="en-US" sz="2000" b="1" dirty="0">
                <a:latin typeface="Gill Sans MT" panose="020B0502020104020203" pitchFamily="34" charset="0"/>
              </a:rPr>
              <a:t>5X</a:t>
            </a:r>
            <a:r>
              <a:rPr lang="en-US" sz="2000" dirty="0">
                <a:latin typeface="Gill Sans MT" panose="020B0502020104020203" pitchFamily="34" charset="0"/>
              </a:rPr>
              <a:t> (Intel Xeon Phi) against scalar code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Gill Sans MT" panose="020B0502020104020203" pitchFamily="34" charset="0"/>
              </a:rPr>
              <a:t>Massively parallel decompression (ICPP 2016) – </a:t>
            </a:r>
            <a:r>
              <a:rPr lang="en-US" sz="2400" i="1" dirty="0">
                <a:latin typeface="Gill Sans MT" panose="020B0502020104020203" pitchFamily="34" charset="0"/>
              </a:rPr>
              <a:t>In collaboration with IBM </a:t>
            </a:r>
            <a:r>
              <a:rPr lang="en-US" sz="2400" i="1" dirty="0" err="1">
                <a:latin typeface="Gill Sans MT" panose="020B0502020104020203" pitchFamily="34" charset="0"/>
              </a:rPr>
              <a:t>Almaden</a:t>
            </a:r>
            <a:r>
              <a:rPr lang="en-US" sz="2400" i="1" dirty="0">
                <a:latin typeface="Gill Sans MT" panose="020B0502020104020203" pitchFamily="34" charset="0"/>
              </a:rPr>
              <a:t> &amp; Watson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Gill Sans MT" panose="020B0502020104020203" pitchFamily="34" charset="0"/>
              </a:rPr>
              <a:t>2X</a:t>
            </a:r>
            <a:r>
              <a:rPr lang="en-US" sz="2000" dirty="0">
                <a:latin typeface="Gill Sans MT" panose="020B0502020104020203" pitchFamily="34" charset="0"/>
              </a:rPr>
              <a:t> speed-ups &amp; </a:t>
            </a:r>
            <a:r>
              <a:rPr lang="en-US" sz="2000" b="1" dirty="0">
                <a:latin typeface="Gill Sans MT" panose="020B0502020104020203" pitchFamily="34" charset="0"/>
              </a:rPr>
              <a:t>1.2X</a:t>
            </a:r>
            <a:r>
              <a:rPr lang="en-US" sz="2000" dirty="0">
                <a:latin typeface="Gill Sans MT" panose="020B0502020104020203" pitchFamily="34" charset="0"/>
              </a:rPr>
              <a:t> energy savings against multi-core state-of-the-art CPU libraries </a:t>
            </a:r>
            <a:r>
              <a:rPr lang="en-US" sz="2000" b="1" dirty="0">
                <a:latin typeface="Gill Sans MT" panose="020B0502020104020203" pitchFamily="34" charset="0"/>
              </a:rPr>
              <a:t>(4)</a:t>
            </a:r>
            <a:r>
              <a:rPr lang="en-US" sz="2000" dirty="0">
                <a:latin typeface="Gill Sans MT" panose="020B0502020104020203" pitchFamily="34" charset="0"/>
              </a:rPr>
              <a:t> ,</a:t>
            </a:r>
            <a:r>
              <a:rPr lang="en-US" sz="2000" b="1" dirty="0">
                <a:latin typeface="Gill Sans MT" panose="020B0502020104020203" pitchFamily="34" charset="0"/>
              </a:rPr>
              <a:t> (5)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Gill Sans MT" panose="020B0502020104020203" pitchFamily="34" charset="0"/>
              </a:rPr>
              <a:t>Conjunctive selection predicate optimization (</a:t>
            </a:r>
            <a:r>
              <a:rPr lang="en-US" sz="2400" dirty="0" err="1">
                <a:latin typeface="Gill Sans MT" panose="020B0502020104020203" pitchFamily="34" charset="0"/>
              </a:rPr>
              <a:t>DaMoN</a:t>
            </a:r>
            <a:r>
              <a:rPr lang="en-US" sz="2400" dirty="0">
                <a:latin typeface="Gill Sans MT" panose="020B0502020104020203" pitchFamily="34" charset="0"/>
              </a:rPr>
              <a:t> 2013) </a:t>
            </a:r>
            <a:r>
              <a:rPr lang="en-US" sz="2400" b="1" dirty="0">
                <a:latin typeface="Gill Sans MT" panose="020B0502020104020203" pitchFamily="34" charset="0"/>
              </a:rPr>
              <a:t>(2), (3)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Gill Sans MT" panose="020B0502020104020203" pitchFamily="34" charset="0"/>
              </a:rPr>
              <a:t> </a:t>
            </a:r>
            <a:r>
              <a:rPr lang="en-US" sz="2000" b="1" dirty="0">
                <a:latin typeface="Gill Sans MT" panose="020B0502020104020203" pitchFamily="34" charset="0"/>
              </a:rPr>
              <a:t>5X</a:t>
            </a:r>
            <a:r>
              <a:rPr lang="en-US" sz="2000" dirty="0">
                <a:latin typeface="Gill Sans MT" panose="020B0502020104020203" pitchFamily="34" charset="0"/>
              </a:rPr>
              <a:t> speed-ups against multi-core CPU implementations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Gill Sans MT" panose="020B0502020104020203" pitchFamily="34" charset="0"/>
              </a:rPr>
              <a:t>Grouped aggregation in shared memory (</a:t>
            </a:r>
            <a:r>
              <a:rPr lang="en-US" sz="2400" dirty="0" err="1">
                <a:latin typeface="Gill Sans MT" panose="020B0502020104020203" pitchFamily="34" charset="0"/>
              </a:rPr>
              <a:t>DaMoN</a:t>
            </a:r>
            <a:r>
              <a:rPr lang="en-US" sz="2400" dirty="0">
                <a:latin typeface="Gill Sans MT" panose="020B0502020104020203" pitchFamily="34" charset="0"/>
              </a:rPr>
              <a:t> 2012) </a:t>
            </a:r>
            <a:r>
              <a:rPr lang="en-US" sz="2400" b="1" dirty="0">
                <a:latin typeface="Gill Sans MT" panose="020B0502020104020203" pitchFamily="34" charset="0"/>
              </a:rPr>
              <a:t>(1)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Gill Sans MT" panose="020B0502020104020203" pitchFamily="34" charset="0"/>
              </a:rPr>
              <a:t>10X </a:t>
            </a:r>
            <a:r>
              <a:rPr lang="en-US" sz="2000" dirty="0">
                <a:latin typeface="Gill Sans MT" panose="020B0502020104020203" pitchFamily="34" charset="0"/>
              </a:rPr>
              <a:t>speed-ups vs baseline layout</a:t>
            </a:r>
          </a:p>
          <a:p>
            <a:pPr marL="0" indent="0">
              <a:buNone/>
            </a:pPr>
            <a:r>
              <a:rPr lang="en-US" sz="3200" dirty="0">
                <a:latin typeface="Gill Sans MT" panose="020B0502020104020203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84058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3898"/>
            <a:ext cx="10515600" cy="1155951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CPU-GPU Analogies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282365" y="6342280"/>
            <a:ext cx="2743200" cy="365125"/>
          </a:xfrm>
        </p:spPr>
        <p:txBody>
          <a:bodyPr/>
          <a:lstStyle/>
          <a:p>
            <a:fld id="{E691E457-A514-48C8-8161-90D30CB84E4E}" type="slidenum">
              <a:rPr lang="en-US" sz="1700" smtClean="0">
                <a:latin typeface="Gill Sans MT" panose="020B0502020104020203" pitchFamily="34" charset="0"/>
              </a:rPr>
              <a:pPr/>
              <a:t>8</a:t>
            </a:fld>
            <a:endParaRPr lang="en-US" sz="1700" dirty="0">
              <a:latin typeface="Gill Sans MT" panose="020B05020201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1861311" y="5035543"/>
            <a:ext cx="80449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ill Sans MT" panose="020B0502020104020203" pitchFamily="34" charset="0"/>
              </a:rPr>
              <a:t>CPU thread          			GPU warp</a:t>
            </a:r>
          </a:p>
          <a:p>
            <a:r>
              <a:rPr lang="en-US" sz="2800" dirty="0">
                <a:latin typeface="Gill Sans MT" panose="020B0502020104020203" pitchFamily="34" charset="0"/>
              </a:rPr>
              <a:t>RAM                    			Global memory</a:t>
            </a:r>
            <a:br>
              <a:rPr lang="en-US" sz="2800" dirty="0">
                <a:latin typeface="Gill Sans MT" panose="020B0502020104020203" pitchFamily="34" charset="0"/>
              </a:rPr>
            </a:br>
            <a:r>
              <a:rPr lang="en-US" sz="2800" dirty="0">
                <a:latin typeface="Gill Sans MT" panose="020B0502020104020203" pitchFamily="34" charset="0"/>
              </a:rPr>
              <a:t>Tens of  threads                   	Thousands of threads</a:t>
            </a:r>
          </a:p>
          <a:p>
            <a:r>
              <a:rPr lang="en-US" sz="2800" dirty="0">
                <a:latin typeface="Gill Sans MT" panose="020B0502020104020203" pitchFamily="34" charset="0"/>
              </a:rPr>
              <a:t>Hundreds of GBs capacity      	Few tens of GB</a:t>
            </a:r>
          </a:p>
          <a:p>
            <a:endParaRPr lang="en-US" sz="2800" dirty="0">
              <a:latin typeface="Gill Sans MT" panose="020B0502020104020203" pitchFamily="34" charset="0"/>
            </a:endParaRPr>
          </a:p>
        </p:txBody>
      </p:sp>
      <p:sp>
        <p:nvSpPr>
          <p:cNvPr id="9" name="Left-Right Arrow 8"/>
          <p:cNvSpPr/>
          <p:nvPr/>
        </p:nvSpPr>
        <p:spPr>
          <a:xfrm>
            <a:off x="5678166" y="5183753"/>
            <a:ext cx="683173" cy="294290"/>
          </a:xfrm>
          <a:prstGeom prst="left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-Right Arrow 9"/>
          <p:cNvSpPr/>
          <p:nvPr/>
        </p:nvSpPr>
        <p:spPr>
          <a:xfrm>
            <a:off x="5678167" y="5637884"/>
            <a:ext cx="683173" cy="294290"/>
          </a:xfrm>
          <a:prstGeom prst="left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570604" y="958341"/>
            <a:ext cx="20256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Goal: Low latency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83763" y="983924"/>
            <a:ext cx="37640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Goal: High throughput </a:t>
            </a:r>
          </a:p>
          <a:p>
            <a:r>
              <a:rPr lang="en-US" sz="2000" dirty="0">
                <a:latin typeface="Gill Sans MT" panose="020B0502020104020203" pitchFamily="34" charset="0"/>
              </a:rPr>
              <a:t>(overlapping different instructions)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" contras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548" y="1911734"/>
            <a:ext cx="7828571" cy="3123809"/>
          </a:xfrm>
          <a:prstGeom prst="rect">
            <a:avLst/>
          </a:prstGeom>
        </p:spPr>
      </p:pic>
      <p:sp>
        <p:nvSpPr>
          <p:cNvPr id="15" name="Left-Right Arrow 14"/>
          <p:cNvSpPr/>
          <p:nvPr/>
        </p:nvSpPr>
        <p:spPr>
          <a:xfrm>
            <a:off x="5678167" y="6080384"/>
            <a:ext cx="683173" cy="294290"/>
          </a:xfrm>
          <a:prstGeom prst="left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-Right Arrow 15"/>
          <p:cNvSpPr/>
          <p:nvPr/>
        </p:nvSpPr>
        <p:spPr>
          <a:xfrm>
            <a:off x="5731092" y="6494399"/>
            <a:ext cx="683173" cy="294290"/>
          </a:xfrm>
          <a:prstGeom prst="left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17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9192" y="-2569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latin typeface="Playfair Display" panose="00000500000000000000" pitchFamily="50" charset="0"/>
              </a:rPr>
              <a:t>GPU Architecture</a:t>
            </a:r>
          </a:p>
        </p:txBody>
      </p:sp>
      <p:sp>
        <p:nvSpPr>
          <p:cNvPr id="5" name="Rectangle 4"/>
          <p:cNvSpPr/>
          <p:nvPr/>
        </p:nvSpPr>
        <p:spPr>
          <a:xfrm>
            <a:off x="8077200" y="771525"/>
            <a:ext cx="3429000" cy="37719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dirty="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829063" y="1311794"/>
            <a:ext cx="2992831" cy="35634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dirty="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08365" y="5450441"/>
            <a:ext cx="138255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Lucida Sans" panose="020B0602030504020204" pitchFamily="34" charset="0"/>
                <a:ea typeface="DejaVu Serif" panose="02060603050605020204" pitchFamily="18" charset="0"/>
              </a:rPr>
              <a:t>CUDA Kernel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76325" y="2886073"/>
            <a:ext cx="4038601" cy="2552702"/>
          </a:xfrm>
          <a:prstGeom prst="round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500" dirty="0">
              <a:solidFill>
                <a:schemeClr val="accent2">
                  <a:lumMod val="50000"/>
                </a:schemeClr>
              </a:solidFill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14450" y="3152774"/>
            <a:ext cx="1514475" cy="8477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400173" y="3257550"/>
            <a:ext cx="133352" cy="590550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1533523" y="3257550"/>
            <a:ext cx="133352" cy="590550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latin typeface="Lucida Sans" panose="020B0602030504020204" pitchFamily="34" charset="0"/>
                <a:ea typeface="DejaVu Serif" panose="02060603050605020204" pitchFamily="18" charset="0"/>
              </a:rPr>
              <a:t>1</a:t>
            </a:r>
          </a:p>
        </p:txBody>
      </p:sp>
      <p:sp>
        <p:nvSpPr>
          <p:cNvPr id="12" name="Freeform 11"/>
          <p:cNvSpPr/>
          <p:nvPr/>
        </p:nvSpPr>
        <p:spPr>
          <a:xfrm>
            <a:off x="2466973" y="3257550"/>
            <a:ext cx="133352" cy="590550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47134" y="3305173"/>
            <a:ext cx="31167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accent1">
                    <a:lumMod val="75000"/>
                  </a:schemeClr>
                </a:solidFill>
                <a:latin typeface="Lucida Sans" panose="020B0602030504020204" pitchFamily="34" charset="0"/>
                <a:ea typeface="DejaVu Serif" panose="02060603050605020204" pitchFamily="18" charset="0"/>
              </a:rPr>
              <a:t>…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295400" y="4438649"/>
            <a:ext cx="1514475" cy="8477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381123" y="4543425"/>
            <a:ext cx="133352" cy="590550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1514473" y="4543425"/>
            <a:ext cx="133352" cy="590550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latin typeface="Lucida Sans" panose="020B0602030504020204" pitchFamily="34" charset="0"/>
                <a:ea typeface="DejaVu Serif" panose="02060603050605020204" pitchFamily="18" charset="0"/>
              </a:rPr>
              <a:t>1</a:t>
            </a:r>
          </a:p>
        </p:txBody>
      </p:sp>
      <p:sp>
        <p:nvSpPr>
          <p:cNvPr id="17" name="Freeform 16"/>
          <p:cNvSpPr/>
          <p:nvPr/>
        </p:nvSpPr>
        <p:spPr>
          <a:xfrm>
            <a:off x="2447923" y="4543425"/>
            <a:ext cx="133352" cy="590550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28084" y="4591048"/>
            <a:ext cx="31167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accent1">
                    <a:lumMod val="75000"/>
                  </a:schemeClr>
                </a:solidFill>
                <a:latin typeface="Lucida Sans" panose="020B0602030504020204" pitchFamily="34" charset="0"/>
                <a:ea typeface="DejaVu Serif" panose="02060603050605020204" pitchFamily="18" charset="0"/>
              </a:rPr>
              <a:t>…</a:t>
            </a:r>
          </a:p>
        </p:txBody>
      </p:sp>
      <p:sp>
        <p:nvSpPr>
          <p:cNvPr id="19" name="TextBox 18"/>
          <p:cNvSpPr txBox="1"/>
          <p:nvPr/>
        </p:nvSpPr>
        <p:spPr>
          <a:xfrm rot="16200000">
            <a:off x="1694609" y="4013931"/>
            <a:ext cx="38812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accent1">
                    <a:lumMod val="75000"/>
                  </a:schemeClr>
                </a:solidFill>
                <a:latin typeface="Lucida Sans" panose="020B0602030504020204" pitchFamily="34" charset="0"/>
                <a:ea typeface="DejaVu Serif" panose="02060603050605020204" pitchFamily="18" charset="0"/>
              </a:rPr>
              <a:t>…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71850" y="3162299"/>
            <a:ext cx="1514475" cy="8477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3457573" y="3267075"/>
            <a:ext cx="133352" cy="590550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3590923" y="3267075"/>
            <a:ext cx="133352" cy="590550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latin typeface="Lucida Sans" panose="020B0602030504020204" pitchFamily="34" charset="0"/>
                <a:ea typeface="DejaVu Serif" panose="02060603050605020204" pitchFamily="18" charset="0"/>
              </a:rPr>
              <a:t>1</a:t>
            </a:r>
          </a:p>
        </p:txBody>
      </p:sp>
      <p:sp>
        <p:nvSpPr>
          <p:cNvPr id="23" name="Freeform 22"/>
          <p:cNvSpPr/>
          <p:nvPr/>
        </p:nvSpPr>
        <p:spPr>
          <a:xfrm>
            <a:off x="4524373" y="3267075"/>
            <a:ext cx="133352" cy="590550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904534" y="3314698"/>
            <a:ext cx="31167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accent1">
                    <a:lumMod val="75000"/>
                  </a:schemeClr>
                </a:solidFill>
                <a:latin typeface="Lucida Sans" panose="020B0602030504020204" pitchFamily="34" charset="0"/>
                <a:ea typeface="DejaVu Serif" panose="02060603050605020204" pitchFamily="18" charset="0"/>
              </a:rPr>
              <a:t>…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838450" y="3295650"/>
            <a:ext cx="25380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accent1">
                    <a:lumMod val="75000"/>
                  </a:schemeClr>
                </a:solidFill>
                <a:latin typeface="Lucida Sans" panose="020B0602030504020204" pitchFamily="34" charset="0"/>
                <a:ea typeface="DejaVu Serif" panose="02060603050605020204" pitchFamily="18" charset="0"/>
              </a:rPr>
              <a:t>…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419475" y="4438649"/>
            <a:ext cx="1514475" cy="8477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3505198" y="4543425"/>
            <a:ext cx="133352" cy="590550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28" name="Freeform 27"/>
          <p:cNvSpPr/>
          <p:nvPr/>
        </p:nvSpPr>
        <p:spPr>
          <a:xfrm>
            <a:off x="3638548" y="4543425"/>
            <a:ext cx="133352" cy="590550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latin typeface="Lucida Sans" panose="020B0602030504020204" pitchFamily="34" charset="0"/>
                <a:ea typeface="DejaVu Serif" panose="02060603050605020204" pitchFamily="18" charset="0"/>
              </a:rPr>
              <a:t>1</a:t>
            </a:r>
          </a:p>
        </p:txBody>
      </p:sp>
      <p:sp>
        <p:nvSpPr>
          <p:cNvPr id="29" name="Freeform 28"/>
          <p:cNvSpPr/>
          <p:nvPr/>
        </p:nvSpPr>
        <p:spPr>
          <a:xfrm>
            <a:off x="4571998" y="4543425"/>
            <a:ext cx="133352" cy="590550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52159" y="4591048"/>
            <a:ext cx="31167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accent1">
                    <a:lumMod val="75000"/>
                  </a:schemeClr>
                </a:solidFill>
                <a:latin typeface="Lucida Sans" panose="020B0602030504020204" pitchFamily="34" charset="0"/>
                <a:ea typeface="DejaVu Serif" panose="02060603050605020204" pitchFamily="18" charset="0"/>
              </a:rPr>
              <a:t>…</a:t>
            </a:r>
          </a:p>
        </p:txBody>
      </p:sp>
      <p:sp>
        <p:nvSpPr>
          <p:cNvPr id="31" name="TextBox 30"/>
          <p:cNvSpPr txBox="1"/>
          <p:nvPr/>
        </p:nvSpPr>
        <p:spPr>
          <a:xfrm rot="16200000">
            <a:off x="3837734" y="4013931"/>
            <a:ext cx="38812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accent1">
                    <a:lumMod val="75000"/>
                  </a:schemeClr>
                </a:solidFill>
                <a:latin typeface="Lucida Sans" panose="020B0602030504020204" pitchFamily="34" charset="0"/>
                <a:ea typeface="DejaVu Serif" panose="02060603050605020204" pitchFamily="18" charset="0"/>
              </a:rPr>
              <a:t>…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904409" y="4562473"/>
            <a:ext cx="31167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accent1">
                    <a:lumMod val="75000"/>
                  </a:schemeClr>
                </a:solidFill>
                <a:latin typeface="Lucida Sans" panose="020B0602030504020204" pitchFamily="34" charset="0"/>
                <a:ea typeface="DejaVu Serif" panose="02060603050605020204" pitchFamily="18" charset="0"/>
              </a:rPr>
              <a:t>…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400925" y="1657908"/>
            <a:ext cx="2799202" cy="42223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dirty="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389816" y="5557090"/>
            <a:ext cx="2797291" cy="32316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latin typeface="Lucida Sans" panose="020B0602030504020204" pitchFamily="34" charset="0"/>
                <a:ea typeface="DejaVu Serif" panose="02060603050605020204" pitchFamily="18" charset="0"/>
              </a:rPr>
              <a:t>Shared Memory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642468" y="1611518"/>
            <a:ext cx="66279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Lucida Sans" panose="020B0602030504020204" pitchFamily="34" charset="0"/>
                <a:ea typeface="DejaVu Serif" panose="02060603050605020204" pitchFamily="18" charset="0"/>
              </a:rPr>
              <a:t>SM1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207742" y="1291161"/>
            <a:ext cx="6282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Lucida Sans" panose="020B0602030504020204" pitchFamily="34" charset="0"/>
                <a:ea typeface="DejaVu Serif" panose="02060603050605020204" pitchFamily="18" charset="0"/>
              </a:rPr>
              <a:t>SM2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718551" y="762000"/>
            <a:ext cx="79717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latin typeface="Lucida Sans" panose="020B0602030504020204" pitchFamily="34" charset="0"/>
                <a:ea typeface="DejaVu Serif" panose="02060603050605020204" pitchFamily="18" charset="0"/>
              </a:rPr>
              <a:t>SM15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718120" y="948807"/>
            <a:ext cx="29150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Lucida Sans" panose="020B0602030504020204" pitchFamily="34" charset="0"/>
                <a:ea typeface="DejaVu Serif" panose="02060603050605020204" pitchFamily="18" charset="0"/>
              </a:rPr>
              <a:t>…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210425" y="6040908"/>
            <a:ext cx="4295775" cy="7398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354612" y="6207598"/>
            <a:ext cx="1872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0"/>
                <a:ea typeface="DejaVu Serif" panose="02060603050605020204" pitchFamily="18" charset="0"/>
              </a:rPr>
              <a:t>Global Memory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410450" y="2864626"/>
            <a:ext cx="2789677" cy="23286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42" name="Freeform 41"/>
          <p:cNvSpPr/>
          <p:nvPr/>
        </p:nvSpPr>
        <p:spPr>
          <a:xfrm>
            <a:off x="7496173" y="292100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43" name="Freeform 42"/>
          <p:cNvSpPr/>
          <p:nvPr/>
        </p:nvSpPr>
        <p:spPr>
          <a:xfrm>
            <a:off x="7609282" y="292100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latin typeface="Lucida Sans" panose="020B0602030504020204" pitchFamily="34" charset="0"/>
                <a:ea typeface="DejaVu Serif" panose="02060603050605020204" pitchFamily="18" charset="0"/>
              </a:rPr>
              <a:t>1</a:t>
            </a:r>
          </a:p>
        </p:txBody>
      </p:sp>
      <p:sp>
        <p:nvSpPr>
          <p:cNvPr id="44" name="Freeform 43"/>
          <p:cNvSpPr/>
          <p:nvPr/>
        </p:nvSpPr>
        <p:spPr>
          <a:xfrm>
            <a:off x="7722391" y="290195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45" name="Freeform 44"/>
          <p:cNvSpPr/>
          <p:nvPr/>
        </p:nvSpPr>
        <p:spPr>
          <a:xfrm>
            <a:off x="7835500" y="292100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46" name="Freeform 45"/>
          <p:cNvSpPr/>
          <p:nvPr/>
        </p:nvSpPr>
        <p:spPr>
          <a:xfrm>
            <a:off x="7948609" y="292100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latin typeface="Lucida Sans" panose="020B0602030504020204" pitchFamily="34" charset="0"/>
                <a:ea typeface="DejaVu Serif" panose="02060603050605020204" pitchFamily="18" charset="0"/>
              </a:rPr>
              <a:t>1</a:t>
            </a:r>
          </a:p>
        </p:txBody>
      </p:sp>
      <p:sp>
        <p:nvSpPr>
          <p:cNvPr id="47" name="Freeform 46"/>
          <p:cNvSpPr/>
          <p:nvPr/>
        </p:nvSpPr>
        <p:spPr>
          <a:xfrm>
            <a:off x="8061718" y="290195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48" name="Freeform 47"/>
          <p:cNvSpPr/>
          <p:nvPr/>
        </p:nvSpPr>
        <p:spPr>
          <a:xfrm>
            <a:off x="8174827" y="2911480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49" name="Freeform 48"/>
          <p:cNvSpPr/>
          <p:nvPr/>
        </p:nvSpPr>
        <p:spPr>
          <a:xfrm>
            <a:off x="8287936" y="2911480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latin typeface="Lucida Sans" panose="020B0602030504020204" pitchFamily="34" charset="0"/>
                <a:ea typeface="DejaVu Serif" panose="02060603050605020204" pitchFamily="18" charset="0"/>
              </a:rPr>
              <a:t>1</a:t>
            </a:r>
          </a:p>
        </p:txBody>
      </p:sp>
      <p:sp>
        <p:nvSpPr>
          <p:cNvPr id="50" name="Freeform 49"/>
          <p:cNvSpPr/>
          <p:nvPr/>
        </p:nvSpPr>
        <p:spPr>
          <a:xfrm>
            <a:off x="8401048" y="2892430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8534189" y="2849045"/>
            <a:ext cx="34336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Lucida Sans" panose="020B0602030504020204" pitchFamily="34" charset="0"/>
                <a:ea typeface="DejaVu Serif" panose="02060603050605020204" pitchFamily="18" charset="0"/>
              </a:rPr>
              <a:t>…</a:t>
            </a:r>
          </a:p>
        </p:txBody>
      </p:sp>
      <p:sp>
        <p:nvSpPr>
          <p:cNvPr id="52" name="Freeform 51"/>
          <p:cNvSpPr/>
          <p:nvPr/>
        </p:nvSpPr>
        <p:spPr>
          <a:xfrm>
            <a:off x="9039223" y="292100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53" name="Freeform 52"/>
          <p:cNvSpPr/>
          <p:nvPr/>
        </p:nvSpPr>
        <p:spPr>
          <a:xfrm>
            <a:off x="9152332" y="292100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latin typeface="Lucida Sans" panose="020B0602030504020204" pitchFamily="34" charset="0"/>
                <a:ea typeface="DejaVu Serif" panose="02060603050605020204" pitchFamily="18" charset="0"/>
              </a:rPr>
              <a:t>1</a:t>
            </a:r>
          </a:p>
        </p:txBody>
      </p:sp>
      <p:sp>
        <p:nvSpPr>
          <p:cNvPr id="54" name="Freeform 53"/>
          <p:cNvSpPr/>
          <p:nvPr/>
        </p:nvSpPr>
        <p:spPr>
          <a:xfrm>
            <a:off x="9265441" y="290195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55" name="Freeform 54"/>
          <p:cNvSpPr/>
          <p:nvPr/>
        </p:nvSpPr>
        <p:spPr>
          <a:xfrm>
            <a:off x="9378550" y="292100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56" name="Freeform 55"/>
          <p:cNvSpPr/>
          <p:nvPr/>
        </p:nvSpPr>
        <p:spPr>
          <a:xfrm>
            <a:off x="9491659" y="292100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latin typeface="Lucida Sans" panose="020B0602030504020204" pitchFamily="34" charset="0"/>
                <a:ea typeface="DejaVu Serif" panose="02060603050605020204" pitchFamily="18" charset="0"/>
              </a:rPr>
              <a:t>1</a:t>
            </a:r>
          </a:p>
        </p:txBody>
      </p:sp>
      <p:sp>
        <p:nvSpPr>
          <p:cNvPr id="57" name="Freeform 56"/>
          <p:cNvSpPr/>
          <p:nvPr/>
        </p:nvSpPr>
        <p:spPr>
          <a:xfrm>
            <a:off x="9604768" y="290195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58" name="Freeform 57"/>
          <p:cNvSpPr/>
          <p:nvPr/>
        </p:nvSpPr>
        <p:spPr>
          <a:xfrm>
            <a:off x="9717877" y="2911480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59" name="Freeform 58"/>
          <p:cNvSpPr/>
          <p:nvPr/>
        </p:nvSpPr>
        <p:spPr>
          <a:xfrm>
            <a:off x="9830986" y="2911480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latin typeface="Lucida Sans" panose="020B0602030504020204" pitchFamily="34" charset="0"/>
                <a:ea typeface="DejaVu Serif" panose="02060603050605020204" pitchFamily="18" charset="0"/>
              </a:rPr>
              <a:t>1</a:t>
            </a:r>
          </a:p>
        </p:txBody>
      </p:sp>
      <p:sp>
        <p:nvSpPr>
          <p:cNvPr id="60" name="Freeform 59"/>
          <p:cNvSpPr/>
          <p:nvPr/>
        </p:nvSpPr>
        <p:spPr>
          <a:xfrm>
            <a:off x="9944098" y="2892430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515092" y="5116486"/>
            <a:ext cx="86594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latin typeface="Lucida Sans" panose="020B0602030504020204" pitchFamily="34" charset="0"/>
                <a:ea typeface="DejaVu Serif" panose="02060603050605020204" pitchFamily="18" charset="0"/>
              </a:rPr>
              <a:t>warp 1</a:t>
            </a:r>
          </a:p>
        </p:txBody>
      </p:sp>
      <p:sp>
        <p:nvSpPr>
          <p:cNvPr id="62" name="Freeform 61"/>
          <p:cNvSpPr/>
          <p:nvPr/>
        </p:nvSpPr>
        <p:spPr>
          <a:xfrm>
            <a:off x="7496173" y="347345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63" name="Freeform 62"/>
          <p:cNvSpPr/>
          <p:nvPr/>
        </p:nvSpPr>
        <p:spPr>
          <a:xfrm>
            <a:off x="7609282" y="404495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dirty="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64" name="Freeform 63"/>
          <p:cNvSpPr/>
          <p:nvPr/>
        </p:nvSpPr>
        <p:spPr>
          <a:xfrm>
            <a:off x="7722391" y="345440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65" name="Freeform 64"/>
          <p:cNvSpPr/>
          <p:nvPr/>
        </p:nvSpPr>
        <p:spPr>
          <a:xfrm>
            <a:off x="7835500" y="347345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66" name="Freeform 65"/>
          <p:cNvSpPr/>
          <p:nvPr/>
        </p:nvSpPr>
        <p:spPr>
          <a:xfrm>
            <a:off x="7972425" y="4048125"/>
            <a:ext cx="109536" cy="49529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latin typeface="Lucida Sans" panose="020B0602030504020204" pitchFamily="34" charset="0"/>
                <a:ea typeface="DejaVu Serif" panose="02060603050605020204" pitchFamily="18" charset="0"/>
              </a:rPr>
              <a:t>1</a:t>
            </a:r>
          </a:p>
        </p:txBody>
      </p:sp>
      <p:sp>
        <p:nvSpPr>
          <p:cNvPr id="67" name="Freeform 66"/>
          <p:cNvSpPr/>
          <p:nvPr/>
        </p:nvSpPr>
        <p:spPr>
          <a:xfrm>
            <a:off x="8061718" y="345440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68" name="Freeform 67"/>
          <p:cNvSpPr/>
          <p:nvPr/>
        </p:nvSpPr>
        <p:spPr>
          <a:xfrm>
            <a:off x="8174827" y="3463930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69" name="Freeform 68"/>
          <p:cNvSpPr/>
          <p:nvPr/>
        </p:nvSpPr>
        <p:spPr>
          <a:xfrm>
            <a:off x="8343900" y="4057650"/>
            <a:ext cx="77388" cy="466724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latin typeface="Lucida Sans" panose="020B0602030504020204" pitchFamily="34" charset="0"/>
                <a:ea typeface="DejaVu Serif" panose="02060603050605020204" pitchFamily="18" charset="0"/>
              </a:rPr>
              <a:t>1</a:t>
            </a:r>
          </a:p>
        </p:txBody>
      </p:sp>
      <p:sp>
        <p:nvSpPr>
          <p:cNvPr id="70" name="Freeform 69"/>
          <p:cNvSpPr/>
          <p:nvPr/>
        </p:nvSpPr>
        <p:spPr>
          <a:xfrm>
            <a:off x="8401048" y="3444880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8534189" y="3401495"/>
            <a:ext cx="34336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Lucida Sans" panose="020B0602030504020204" pitchFamily="34" charset="0"/>
                <a:ea typeface="DejaVu Serif" panose="02060603050605020204" pitchFamily="18" charset="0"/>
              </a:rPr>
              <a:t>…</a:t>
            </a:r>
          </a:p>
        </p:txBody>
      </p:sp>
      <p:sp>
        <p:nvSpPr>
          <p:cNvPr id="72" name="Freeform 71"/>
          <p:cNvSpPr/>
          <p:nvPr/>
        </p:nvSpPr>
        <p:spPr>
          <a:xfrm>
            <a:off x="9039223" y="347345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73" name="Freeform 72"/>
          <p:cNvSpPr/>
          <p:nvPr/>
        </p:nvSpPr>
        <p:spPr>
          <a:xfrm>
            <a:off x="9152332" y="347345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latin typeface="Lucida Sans" panose="020B0602030504020204" pitchFamily="34" charset="0"/>
                <a:ea typeface="DejaVu Serif" panose="02060603050605020204" pitchFamily="18" charset="0"/>
              </a:rPr>
              <a:t>1</a:t>
            </a:r>
          </a:p>
        </p:txBody>
      </p:sp>
      <p:sp>
        <p:nvSpPr>
          <p:cNvPr id="74" name="Freeform 73"/>
          <p:cNvSpPr/>
          <p:nvPr/>
        </p:nvSpPr>
        <p:spPr>
          <a:xfrm>
            <a:off x="9265441" y="402590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75" name="Freeform 74"/>
          <p:cNvSpPr/>
          <p:nvPr/>
        </p:nvSpPr>
        <p:spPr>
          <a:xfrm>
            <a:off x="9378550" y="347345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76" name="Freeform 75"/>
          <p:cNvSpPr/>
          <p:nvPr/>
        </p:nvSpPr>
        <p:spPr>
          <a:xfrm>
            <a:off x="9524999" y="4019551"/>
            <a:ext cx="100011" cy="504824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latin typeface="Lucida Sans" panose="020B0602030504020204" pitchFamily="34" charset="0"/>
                <a:ea typeface="DejaVu Serif" panose="02060603050605020204" pitchFamily="18" charset="0"/>
              </a:rPr>
              <a:t>1</a:t>
            </a:r>
          </a:p>
        </p:txBody>
      </p:sp>
      <p:sp>
        <p:nvSpPr>
          <p:cNvPr id="77" name="Freeform 76"/>
          <p:cNvSpPr/>
          <p:nvPr/>
        </p:nvSpPr>
        <p:spPr>
          <a:xfrm>
            <a:off x="9604768" y="345440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78" name="Freeform 77"/>
          <p:cNvSpPr/>
          <p:nvPr/>
        </p:nvSpPr>
        <p:spPr>
          <a:xfrm>
            <a:off x="9717877" y="402590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79" name="Freeform 78"/>
          <p:cNvSpPr/>
          <p:nvPr/>
        </p:nvSpPr>
        <p:spPr>
          <a:xfrm>
            <a:off x="9830986" y="3463930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latin typeface="Lucida Sans" panose="020B0602030504020204" pitchFamily="34" charset="0"/>
                <a:ea typeface="DejaVu Serif" panose="02060603050605020204" pitchFamily="18" charset="0"/>
              </a:rPr>
              <a:t>1</a:t>
            </a:r>
          </a:p>
        </p:txBody>
      </p:sp>
      <p:sp>
        <p:nvSpPr>
          <p:cNvPr id="80" name="Freeform 79"/>
          <p:cNvSpPr/>
          <p:nvPr/>
        </p:nvSpPr>
        <p:spPr>
          <a:xfrm>
            <a:off x="9944098" y="4035430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cxnSp>
        <p:nvCxnSpPr>
          <p:cNvPr id="81" name="Straight Connector 80"/>
          <p:cNvCxnSpPr/>
          <p:nvPr/>
        </p:nvCxnSpPr>
        <p:spPr>
          <a:xfrm>
            <a:off x="7400534" y="3435356"/>
            <a:ext cx="2807208" cy="9524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5363063" y="2743262"/>
            <a:ext cx="84029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i="1" dirty="0">
                <a:latin typeface="Lucida Sans" panose="020B0602030504020204" pitchFamily="34" charset="0"/>
                <a:ea typeface="DejaVu Serif" panose="02060603050605020204" pitchFamily="18" charset="0"/>
              </a:rPr>
              <a:t>Branch</a:t>
            </a:r>
          </a:p>
        </p:txBody>
      </p:sp>
      <p:cxnSp>
        <p:nvCxnSpPr>
          <p:cNvPr id="83" name="Straight Connector 82"/>
          <p:cNvCxnSpPr/>
          <p:nvPr/>
        </p:nvCxnSpPr>
        <p:spPr>
          <a:xfrm>
            <a:off x="7381484" y="4530731"/>
            <a:ext cx="2807208" cy="9524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5316722" y="5154439"/>
            <a:ext cx="173797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i="1" dirty="0">
                <a:latin typeface="Lucida Sans" panose="020B0602030504020204" pitchFamily="34" charset="0"/>
                <a:ea typeface="DejaVu Serif" panose="02060603050605020204" pitchFamily="18" charset="0"/>
              </a:rPr>
              <a:t>Branch complete</a:t>
            </a:r>
          </a:p>
        </p:txBody>
      </p:sp>
      <p:sp>
        <p:nvSpPr>
          <p:cNvPr id="85" name="Freeform 84"/>
          <p:cNvSpPr/>
          <p:nvPr/>
        </p:nvSpPr>
        <p:spPr>
          <a:xfrm>
            <a:off x="7505698" y="4645030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86" name="Freeform 85"/>
          <p:cNvSpPr/>
          <p:nvPr/>
        </p:nvSpPr>
        <p:spPr>
          <a:xfrm>
            <a:off x="7618807" y="4645030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latin typeface="Lucida Sans" panose="020B0602030504020204" pitchFamily="34" charset="0"/>
                <a:ea typeface="DejaVu Serif" panose="02060603050605020204" pitchFamily="18" charset="0"/>
              </a:rPr>
              <a:t>1</a:t>
            </a:r>
          </a:p>
        </p:txBody>
      </p:sp>
      <p:sp>
        <p:nvSpPr>
          <p:cNvPr id="87" name="Freeform 86"/>
          <p:cNvSpPr/>
          <p:nvPr/>
        </p:nvSpPr>
        <p:spPr>
          <a:xfrm>
            <a:off x="7731916" y="4625980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88" name="Freeform 87"/>
          <p:cNvSpPr/>
          <p:nvPr/>
        </p:nvSpPr>
        <p:spPr>
          <a:xfrm>
            <a:off x="7845025" y="4645030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89" name="Freeform 88"/>
          <p:cNvSpPr/>
          <p:nvPr/>
        </p:nvSpPr>
        <p:spPr>
          <a:xfrm>
            <a:off x="7958134" y="4645030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latin typeface="Lucida Sans" panose="020B0602030504020204" pitchFamily="34" charset="0"/>
                <a:ea typeface="DejaVu Serif" panose="02060603050605020204" pitchFamily="18" charset="0"/>
              </a:rPr>
              <a:t>1</a:t>
            </a:r>
          </a:p>
        </p:txBody>
      </p:sp>
      <p:sp>
        <p:nvSpPr>
          <p:cNvPr id="90" name="Freeform 89"/>
          <p:cNvSpPr/>
          <p:nvPr/>
        </p:nvSpPr>
        <p:spPr>
          <a:xfrm>
            <a:off x="8071243" y="4625980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91" name="Freeform 90"/>
          <p:cNvSpPr/>
          <p:nvPr/>
        </p:nvSpPr>
        <p:spPr>
          <a:xfrm>
            <a:off x="8184352" y="463550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92" name="Freeform 91"/>
          <p:cNvSpPr/>
          <p:nvPr/>
        </p:nvSpPr>
        <p:spPr>
          <a:xfrm>
            <a:off x="8297461" y="463550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latin typeface="Lucida Sans" panose="020B0602030504020204" pitchFamily="34" charset="0"/>
                <a:ea typeface="DejaVu Serif" panose="02060603050605020204" pitchFamily="18" charset="0"/>
              </a:rPr>
              <a:t>1</a:t>
            </a:r>
          </a:p>
        </p:txBody>
      </p:sp>
      <p:sp>
        <p:nvSpPr>
          <p:cNvPr id="93" name="Freeform 92"/>
          <p:cNvSpPr/>
          <p:nvPr/>
        </p:nvSpPr>
        <p:spPr>
          <a:xfrm>
            <a:off x="8410573" y="461645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8543714" y="4573070"/>
            <a:ext cx="34336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accent1">
                    <a:lumMod val="50000"/>
                  </a:schemeClr>
                </a:solidFill>
                <a:latin typeface="Lucida Sans" panose="020B0602030504020204" pitchFamily="34" charset="0"/>
                <a:ea typeface="DejaVu Serif" panose="02060603050605020204" pitchFamily="18" charset="0"/>
              </a:rPr>
              <a:t>…</a:t>
            </a:r>
          </a:p>
        </p:txBody>
      </p:sp>
      <p:sp>
        <p:nvSpPr>
          <p:cNvPr id="95" name="Freeform 94"/>
          <p:cNvSpPr/>
          <p:nvPr/>
        </p:nvSpPr>
        <p:spPr>
          <a:xfrm>
            <a:off x="9048748" y="4645030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96" name="Freeform 95"/>
          <p:cNvSpPr/>
          <p:nvPr/>
        </p:nvSpPr>
        <p:spPr>
          <a:xfrm>
            <a:off x="9161857" y="4645030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latin typeface="Lucida Sans" panose="020B0602030504020204" pitchFamily="34" charset="0"/>
                <a:ea typeface="DejaVu Serif" panose="02060603050605020204" pitchFamily="18" charset="0"/>
              </a:rPr>
              <a:t>1</a:t>
            </a:r>
          </a:p>
        </p:txBody>
      </p:sp>
      <p:sp>
        <p:nvSpPr>
          <p:cNvPr id="97" name="Freeform 96"/>
          <p:cNvSpPr/>
          <p:nvPr/>
        </p:nvSpPr>
        <p:spPr>
          <a:xfrm>
            <a:off x="9274966" y="4625980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98" name="Freeform 97"/>
          <p:cNvSpPr/>
          <p:nvPr/>
        </p:nvSpPr>
        <p:spPr>
          <a:xfrm>
            <a:off x="9388075" y="4645030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99" name="Freeform 98"/>
          <p:cNvSpPr/>
          <p:nvPr/>
        </p:nvSpPr>
        <p:spPr>
          <a:xfrm>
            <a:off x="9501184" y="4645030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latin typeface="Lucida Sans" panose="020B0602030504020204" pitchFamily="34" charset="0"/>
                <a:ea typeface="DejaVu Serif" panose="02060603050605020204" pitchFamily="18" charset="0"/>
              </a:rPr>
              <a:t>1</a:t>
            </a:r>
          </a:p>
        </p:txBody>
      </p:sp>
      <p:sp>
        <p:nvSpPr>
          <p:cNvPr id="100" name="Freeform 99"/>
          <p:cNvSpPr/>
          <p:nvPr/>
        </p:nvSpPr>
        <p:spPr>
          <a:xfrm>
            <a:off x="9614293" y="4625980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101" name="Freeform 100"/>
          <p:cNvSpPr/>
          <p:nvPr/>
        </p:nvSpPr>
        <p:spPr>
          <a:xfrm>
            <a:off x="9727402" y="463550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102" name="Freeform 101"/>
          <p:cNvSpPr/>
          <p:nvPr/>
        </p:nvSpPr>
        <p:spPr>
          <a:xfrm>
            <a:off x="9840511" y="463550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latin typeface="Lucida Sans" panose="020B0602030504020204" pitchFamily="34" charset="0"/>
                <a:ea typeface="DejaVu Serif" panose="02060603050605020204" pitchFamily="18" charset="0"/>
              </a:rPr>
              <a:t>1</a:t>
            </a:r>
          </a:p>
        </p:txBody>
      </p:sp>
      <p:sp>
        <p:nvSpPr>
          <p:cNvPr id="103" name="Freeform 102"/>
          <p:cNvSpPr/>
          <p:nvPr/>
        </p:nvSpPr>
        <p:spPr>
          <a:xfrm>
            <a:off x="9953623" y="4616455"/>
            <a:ext cx="133352" cy="479419"/>
          </a:xfrm>
          <a:custGeom>
            <a:avLst/>
            <a:gdLst>
              <a:gd name="connsiteX0" fmla="*/ 19075 w 152531"/>
              <a:gd name="connsiteY0" fmla="*/ 0 h 590550"/>
              <a:gd name="connsiteX1" fmla="*/ 152425 w 152531"/>
              <a:gd name="connsiteY1" fmla="*/ 209550 h 590550"/>
              <a:gd name="connsiteX2" fmla="*/ 25 w 152531"/>
              <a:gd name="connsiteY2" fmla="*/ 409575 h 590550"/>
              <a:gd name="connsiteX3" fmla="*/ 142900 w 152531"/>
              <a:gd name="connsiteY3" fmla="*/ 590550 h 590550"/>
              <a:gd name="connsiteX0" fmla="*/ 19308 w 143133"/>
              <a:gd name="connsiteY0" fmla="*/ 0 h 590550"/>
              <a:gd name="connsiteX1" fmla="*/ 105735 w 143133"/>
              <a:gd name="connsiteY1" fmla="*/ 200025 h 590550"/>
              <a:gd name="connsiteX2" fmla="*/ 258 w 143133"/>
              <a:gd name="connsiteY2" fmla="*/ 409575 h 590550"/>
              <a:gd name="connsiteX3" fmla="*/ 143133 w 143133"/>
              <a:gd name="connsiteY3" fmla="*/ 590550 h 590550"/>
              <a:gd name="connsiteX0" fmla="*/ 42731 w 166556"/>
              <a:gd name="connsiteY0" fmla="*/ 0 h 590550"/>
              <a:gd name="connsiteX1" fmla="*/ 129158 w 166556"/>
              <a:gd name="connsiteY1" fmla="*/ 200025 h 590550"/>
              <a:gd name="connsiteX2" fmla="*/ 219 w 166556"/>
              <a:gd name="connsiteY2" fmla="*/ 409575 h 590550"/>
              <a:gd name="connsiteX3" fmla="*/ 166556 w 166556"/>
              <a:gd name="connsiteY3" fmla="*/ 590550 h 590550"/>
              <a:gd name="connsiteX0" fmla="*/ 42732 w 166557"/>
              <a:gd name="connsiteY0" fmla="*/ 0 h 590550"/>
              <a:gd name="connsiteX1" fmla="*/ 129159 w 166557"/>
              <a:gd name="connsiteY1" fmla="*/ 200025 h 590550"/>
              <a:gd name="connsiteX2" fmla="*/ 220 w 166557"/>
              <a:gd name="connsiteY2" fmla="*/ 409575 h 590550"/>
              <a:gd name="connsiteX3" fmla="*/ 166557 w 166557"/>
              <a:gd name="connsiteY3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557" h="590550">
                <a:moveTo>
                  <a:pt x="42732" y="0"/>
                </a:moveTo>
                <a:cubicBezTo>
                  <a:pt x="110994" y="70644"/>
                  <a:pt x="136244" y="131763"/>
                  <a:pt x="129159" y="200025"/>
                </a:cubicBezTo>
                <a:cubicBezTo>
                  <a:pt x="122074" y="268287"/>
                  <a:pt x="-6013" y="344488"/>
                  <a:pt x="220" y="409575"/>
                </a:cubicBezTo>
                <a:cubicBezTo>
                  <a:pt x="6453" y="474663"/>
                  <a:pt x="94326" y="531812"/>
                  <a:pt x="166557" y="59055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Lucida Sans" panose="020B0602030504020204" pitchFamily="34" charset="0"/>
              <a:ea typeface="DejaVu Serif" panose="02060603050605020204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7400534" y="2390946"/>
            <a:ext cx="2778241" cy="3231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1500" dirty="0">
                <a:latin typeface="Lucida Sans" panose="020B0602030504020204" pitchFamily="34" charset="0"/>
                <a:ea typeface="DejaVu Serif" panose="02060603050605020204" pitchFamily="18" charset="0"/>
              </a:rPr>
              <a:t>Register File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7400921" y="1655277"/>
            <a:ext cx="1133268" cy="5243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solidFill>
                  <a:schemeClr val="tx1"/>
                </a:solidFill>
                <a:latin typeface="Lucida Sans" panose="020B0602030504020204" pitchFamily="34" charset="0"/>
                <a:ea typeface="DejaVu Serif" panose="02060603050605020204" pitchFamily="18" charset="0"/>
              </a:rPr>
              <a:t>Warp scheduler</a:t>
            </a:r>
          </a:p>
        </p:txBody>
      </p:sp>
      <p:sp>
        <p:nvSpPr>
          <p:cNvPr id="106" name="Rectangle 105"/>
          <p:cNvSpPr/>
          <p:nvPr/>
        </p:nvSpPr>
        <p:spPr>
          <a:xfrm>
            <a:off x="8526269" y="1657350"/>
            <a:ext cx="1133268" cy="5222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>
                <a:solidFill>
                  <a:schemeClr val="tx1"/>
                </a:solidFill>
                <a:latin typeface="Lucida Sans" panose="020B0602030504020204" pitchFamily="34" charset="0"/>
                <a:ea typeface="DejaVu Serif" panose="02060603050605020204" pitchFamily="18" charset="0"/>
              </a:rPr>
              <a:t>Warp scheduler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9172442" y="5106961"/>
            <a:ext cx="86914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latin typeface="Lucida Sans" panose="020B0602030504020204" pitchFamily="34" charset="0"/>
                <a:ea typeface="DejaVu Serif" panose="02060603050605020204" pitchFamily="18" charset="0"/>
              </a:rPr>
              <a:t>warp n</a:t>
            </a:r>
          </a:p>
        </p:txBody>
      </p:sp>
      <p:cxnSp>
        <p:nvCxnSpPr>
          <p:cNvPr id="108" name="Straight Arrow Connector 107"/>
          <p:cNvCxnSpPr/>
          <p:nvPr/>
        </p:nvCxnSpPr>
        <p:spPr>
          <a:xfrm flipV="1">
            <a:off x="5126035" y="2883822"/>
            <a:ext cx="2308023" cy="347672"/>
          </a:xfrm>
          <a:prstGeom prst="straightConnector1">
            <a:avLst/>
          </a:prstGeom>
          <a:ln w="19050">
            <a:prstDash val="sysDot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/>
          <p:nvPr/>
        </p:nvCxnSpPr>
        <p:spPr>
          <a:xfrm>
            <a:off x="5111885" y="4913816"/>
            <a:ext cx="2353332" cy="279451"/>
          </a:xfrm>
          <a:prstGeom prst="straightConnector1">
            <a:avLst/>
          </a:prstGeom>
          <a:ln w="19050">
            <a:prstDash val="sysDot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 flipV="1">
            <a:off x="4571998" y="2344779"/>
            <a:ext cx="539887" cy="912771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lgDashDot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4776467" y="2051088"/>
            <a:ext cx="114582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Gill Sans MT" panose="020B0502020104020203" pitchFamily="34" charset="0"/>
                <a:ea typeface="DejaVu Serif" panose="02060603050605020204" pitchFamily="18" charset="0"/>
              </a:rPr>
              <a:t>GPU Thread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295209" y="6429844"/>
            <a:ext cx="2743200" cy="365125"/>
          </a:xfrm>
        </p:spPr>
        <p:txBody>
          <a:bodyPr/>
          <a:lstStyle/>
          <a:p>
            <a:fld id="{E691E457-A514-48C8-8161-90D30CB84E4E}" type="slidenum">
              <a:rPr lang="en-US" sz="1700" smtClean="0">
                <a:latin typeface="Gill Sans MT" pitchFamily="34" charset="0"/>
              </a:rPr>
              <a:pPr/>
              <a:t>9</a:t>
            </a:fld>
            <a:endParaRPr lang="en-US" sz="1700" dirty="0">
              <a:latin typeface="Gill Sans MT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713895" y="1687761"/>
            <a:ext cx="3601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Gill Sans MT" panose="020B0502020104020203" pitchFamily="34" charset="0"/>
                <a:ea typeface="DejaVu Serif" panose="02060603050605020204" pitchFamily="18" charset="0"/>
              </a:rPr>
              <a:t>Warp</a:t>
            </a:r>
            <a:r>
              <a:rPr lang="en-US" sz="2000" dirty="0">
                <a:latin typeface="Gill Sans MT" panose="020B0502020104020203" pitchFamily="34" charset="0"/>
                <a:ea typeface="DejaVu Serif" panose="02060603050605020204" pitchFamily="18" charset="0"/>
              </a:rPr>
              <a:t>: Unit of execution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78385" y="912816"/>
            <a:ext cx="3166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K40: 15 Stream Multiprocessors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5897908" y="3820080"/>
            <a:ext cx="558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else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6668067" y="3562619"/>
            <a:ext cx="590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a++;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6631536" y="4111108"/>
            <a:ext cx="601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b++;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905924" y="3142757"/>
            <a:ext cx="1336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if(condition)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6083692" y="4724892"/>
            <a:ext cx="667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endif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6320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33" grpId="0" animBg="1"/>
      <p:bldP spid="34" grpId="0" animBg="1"/>
      <p:bldP spid="35" grpId="0"/>
      <p:bldP spid="36" grpId="0"/>
      <p:bldP spid="37" grpId="0"/>
      <p:bldP spid="38" grpId="0"/>
      <p:bldP spid="39" grpId="0" animBg="1"/>
      <p:bldP spid="40" grpId="0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2" grpId="0"/>
      <p:bldP spid="84" grpId="0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/>
      <p:bldP spid="1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9.6|43.4|4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2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4|4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7.4|18.6|19.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7|34.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|24.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2|1.2|11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5|6.6|48.9|5.5|9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2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7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6|6.2|7.7|13.6|7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3|0.4|7.4|16.2|61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5|1.7|4.5|3.8|1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22519</TotalTime>
  <Words>3980</Words>
  <Application>Microsoft Macintosh PowerPoint</Application>
  <PresentationFormat>Widescreen</PresentationFormat>
  <Paragraphs>1233</Paragraphs>
  <Slides>69</Slides>
  <Notes>48</Notes>
  <HiddenSlides>6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85" baseType="lpstr">
      <vt:lpstr>Arial</vt:lpstr>
      <vt:lpstr>Calibri</vt:lpstr>
      <vt:lpstr>Calibri Light</vt:lpstr>
      <vt:lpstr>Courier New</vt:lpstr>
      <vt:lpstr>DejaVu Serif</vt:lpstr>
      <vt:lpstr>Gill Sans MT</vt:lpstr>
      <vt:lpstr>Gotham Black</vt:lpstr>
      <vt:lpstr>Lato</vt:lpstr>
      <vt:lpstr>Lucida Sans</vt:lpstr>
      <vt:lpstr>Pacifico</vt:lpstr>
      <vt:lpstr>Playfair Display</vt:lpstr>
      <vt:lpstr>Playfair Display Black</vt:lpstr>
      <vt:lpstr>Playfair Display SC</vt:lpstr>
      <vt:lpstr>Playfair Display SC Black</vt:lpstr>
      <vt:lpstr>Wingdings</vt:lpstr>
      <vt:lpstr>Office Theme</vt:lpstr>
      <vt:lpstr>GPU-Acceleration of In-Memory Data Analytics </vt:lpstr>
      <vt:lpstr>GPUs for Social Media Analytics</vt:lpstr>
      <vt:lpstr>More GPU Data Analytics Use-Cases</vt:lpstr>
      <vt:lpstr>Interesting GPU Facts</vt:lpstr>
      <vt:lpstr>Interesting GPU Facts</vt:lpstr>
      <vt:lpstr>Challenges for GPU Databases</vt:lpstr>
      <vt:lpstr>Thesis Contribution </vt:lpstr>
      <vt:lpstr>CPU-GPU Analogies</vt:lpstr>
      <vt:lpstr>GPU Architecture</vt:lpstr>
      <vt:lpstr>Thesis Contribution </vt:lpstr>
      <vt:lpstr>Text Query Applications</vt:lpstr>
      <vt:lpstr>Optimization</vt:lpstr>
      <vt:lpstr>GPU Limiting factor: Thread Divergence</vt:lpstr>
      <vt:lpstr>GPU Limiting factor: Cache Pressure</vt:lpstr>
      <vt:lpstr>GPU Limiting factor: Boundary Overhead</vt:lpstr>
      <vt:lpstr>Adapt Memory Layout: Pivoting Strings</vt:lpstr>
      <vt:lpstr>PowerPoint Presentation</vt:lpstr>
      <vt:lpstr>Background: How to Search Text Fast? </vt:lpstr>
      <vt:lpstr>PowerPoint Presentation</vt:lpstr>
      <vt:lpstr>GPU vs. CPU Holistic Comparison</vt:lpstr>
      <vt:lpstr>PowerPoint Presentation</vt:lpstr>
      <vt:lpstr>Thesis Contribution </vt:lpstr>
      <vt:lpstr>Optimization</vt:lpstr>
      <vt:lpstr>Why Use Compression?</vt:lpstr>
      <vt:lpstr>Background: LZ77 Compression</vt:lpstr>
      <vt:lpstr>LZSS Decompression</vt:lpstr>
      <vt:lpstr>How to Parallelize Decompression?</vt:lpstr>
      <vt:lpstr>GPU LZ77 Decompression</vt:lpstr>
      <vt:lpstr>GPU LZ77 Decompression</vt:lpstr>
      <vt:lpstr>GPU LZ77 Decompression</vt:lpstr>
      <vt:lpstr>GPU LZ77 Decompression</vt:lpstr>
      <vt:lpstr>How to Handle Thread Dependencies?</vt:lpstr>
      <vt:lpstr>Decompression Skyline</vt:lpstr>
      <vt:lpstr>Thesis Contribution </vt:lpstr>
      <vt:lpstr>Optimization</vt:lpstr>
      <vt:lpstr>Conjunctive Select Conditions (on the GPU)</vt:lpstr>
      <vt:lpstr>PowerPoint Presentation</vt:lpstr>
      <vt:lpstr>Thesis Contribution </vt:lpstr>
      <vt:lpstr>Optimization</vt:lpstr>
      <vt:lpstr>Example: Shared memory access </vt:lpstr>
      <vt:lpstr>How Can We Use Shared Memory?</vt:lpstr>
      <vt:lpstr>How to reduce bank conflicts?</vt:lpstr>
      <vt:lpstr>How to reduce bank conflicts?</vt:lpstr>
      <vt:lpstr>Conclusions on Bank Optimization</vt:lpstr>
      <vt:lpstr>Open Challenges</vt:lpstr>
      <vt:lpstr>Thesis Contribution </vt:lpstr>
      <vt:lpstr>Thank you!</vt:lpstr>
      <vt:lpstr>Thesis Contribution </vt:lpstr>
      <vt:lpstr>Back-up Slides</vt:lpstr>
      <vt:lpstr>Publications</vt:lpstr>
      <vt:lpstr>Why GPUs?</vt:lpstr>
      <vt:lpstr>Reduce Memory Divergence (A)</vt:lpstr>
      <vt:lpstr>CPU String Matching Bandwidth</vt:lpstr>
      <vt:lpstr>Example:  Abort early regex matches/failures</vt:lpstr>
      <vt:lpstr>Matching Performance of URL Regex</vt:lpstr>
      <vt:lpstr>Earlier Work</vt:lpstr>
      <vt:lpstr>String Matching: Why not indexes?</vt:lpstr>
      <vt:lpstr>String Matching: L2 Profiling results </vt:lpstr>
      <vt:lpstr>Background: How to Search Text Fast? (A)</vt:lpstr>
      <vt:lpstr>Background: How to Search Text Fast? (B)</vt:lpstr>
      <vt:lpstr>GPU vs CPU Performance</vt:lpstr>
      <vt:lpstr>Our approach: Reduce Thread Divergence</vt:lpstr>
      <vt:lpstr>Overhead of Gompresso</vt:lpstr>
      <vt:lpstr>Results of Gompresso for other files</vt:lpstr>
      <vt:lpstr>DBMS History </vt:lpstr>
      <vt:lpstr>Reduce memory divergence (B)</vt:lpstr>
      <vt:lpstr>Compression Trade-offs</vt:lpstr>
      <vt:lpstr>GPU Query Execution</vt:lpstr>
      <vt:lpstr>String Matching Taxonomy</vt:lpstr>
    </vt:vector>
  </TitlesOfParts>
  <LinksUpToDate>false</LinksUpToDate>
  <SharedDoc>false</SharedDoc>
  <HyperlinksChanged>false</HyperlinksChanged>
  <AppVersion>15.0024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GPU-Acceleration of In-memory Analytics</dc:title>
  <dc:creator>Evangelia Sitaridi</dc:creator>
  <cp:lastModifiedBy>Microsoft Office User</cp:lastModifiedBy>
  <cp:revision>397</cp:revision>
  <dcterms:created xsi:type="dcterms:W3CDTF">2016-04-22T04:16:12Z</dcterms:created>
  <dcterms:modified xsi:type="dcterms:W3CDTF">2016-08-21T01:26:12Z</dcterms:modified>
</cp:coreProperties>
</file>