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 id="2147483711" r:id="rId2"/>
    <p:sldMasterId id="2147483729" r:id="rId3"/>
  </p:sldMasterIdLst>
  <p:notesMasterIdLst>
    <p:notesMasterId r:id="rId60"/>
  </p:notesMasterIdLst>
  <p:handoutMasterIdLst>
    <p:handoutMasterId r:id="rId61"/>
  </p:handoutMasterIdLst>
  <p:sldIdLst>
    <p:sldId id="256" r:id="rId4"/>
    <p:sldId id="408" r:id="rId5"/>
    <p:sldId id="493" r:id="rId6"/>
    <p:sldId id="488" r:id="rId7"/>
    <p:sldId id="411" r:id="rId8"/>
    <p:sldId id="472" r:id="rId9"/>
    <p:sldId id="474" r:id="rId10"/>
    <p:sldId id="489" r:id="rId11"/>
    <p:sldId id="490" r:id="rId12"/>
    <p:sldId id="476" r:id="rId13"/>
    <p:sldId id="413" r:id="rId14"/>
    <p:sldId id="414" r:id="rId15"/>
    <p:sldId id="415" r:id="rId16"/>
    <p:sldId id="417" r:id="rId17"/>
    <p:sldId id="416" r:id="rId18"/>
    <p:sldId id="418" r:id="rId19"/>
    <p:sldId id="423" r:id="rId20"/>
    <p:sldId id="424" r:id="rId21"/>
    <p:sldId id="491" r:id="rId22"/>
    <p:sldId id="492" r:id="rId23"/>
    <p:sldId id="484" r:id="rId24"/>
    <p:sldId id="425" r:id="rId25"/>
    <p:sldId id="426" r:id="rId26"/>
    <p:sldId id="427" r:id="rId27"/>
    <p:sldId id="430" r:id="rId28"/>
    <p:sldId id="428" r:id="rId29"/>
    <p:sldId id="429" r:id="rId30"/>
    <p:sldId id="431" r:id="rId31"/>
    <p:sldId id="432" r:id="rId32"/>
    <p:sldId id="433" r:id="rId33"/>
    <p:sldId id="434" r:id="rId34"/>
    <p:sldId id="435" r:id="rId35"/>
    <p:sldId id="436" r:id="rId36"/>
    <p:sldId id="437" r:id="rId37"/>
    <p:sldId id="441" r:id="rId38"/>
    <p:sldId id="485" r:id="rId39"/>
    <p:sldId id="442" r:id="rId40"/>
    <p:sldId id="487" r:id="rId41"/>
    <p:sldId id="443" r:id="rId42"/>
    <p:sldId id="480" r:id="rId43"/>
    <p:sldId id="481" r:id="rId44"/>
    <p:sldId id="444" r:id="rId45"/>
    <p:sldId id="446" r:id="rId46"/>
    <p:sldId id="447" r:id="rId47"/>
    <p:sldId id="448" r:id="rId48"/>
    <p:sldId id="450" r:id="rId49"/>
    <p:sldId id="449" r:id="rId50"/>
    <p:sldId id="451" r:id="rId51"/>
    <p:sldId id="452" r:id="rId52"/>
    <p:sldId id="454" r:id="rId53"/>
    <p:sldId id="455" r:id="rId54"/>
    <p:sldId id="456" r:id="rId55"/>
    <p:sldId id="457" r:id="rId56"/>
    <p:sldId id="459" r:id="rId57"/>
    <p:sldId id="482" r:id="rId58"/>
    <p:sldId id="486" r:id="rId59"/>
  </p:sldIdLst>
  <p:sldSz cx="9144000" cy="6858000" type="screen4x3"/>
  <p:notesSz cx="7315200" cy="9601200"/>
  <p:defaultTextStyle>
    <a:defPPr>
      <a:defRPr lang="en-US"/>
    </a:defPPr>
    <a:lvl1pPr algn="l" rtl="0" fontAlgn="base">
      <a:spcBef>
        <a:spcPct val="0"/>
      </a:spcBef>
      <a:spcAft>
        <a:spcPct val="0"/>
      </a:spcAft>
      <a:defRPr sz="2000" kern="1200">
        <a:solidFill>
          <a:schemeClr val="tx1"/>
        </a:solidFill>
        <a:latin typeface="Tahoma" pitchFamily="34" charset="0"/>
        <a:ea typeface="+mn-ea"/>
        <a:cs typeface="+mn-cs"/>
      </a:defRPr>
    </a:lvl1pPr>
    <a:lvl2pPr marL="457200" algn="l" rtl="0" fontAlgn="base">
      <a:spcBef>
        <a:spcPct val="0"/>
      </a:spcBef>
      <a:spcAft>
        <a:spcPct val="0"/>
      </a:spcAft>
      <a:defRPr sz="2000" kern="1200">
        <a:solidFill>
          <a:schemeClr val="tx1"/>
        </a:solidFill>
        <a:latin typeface="Tahoma" pitchFamily="34" charset="0"/>
        <a:ea typeface="+mn-ea"/>
        <a:cs typeface="+mn-cs"/>
      </a:defRPr>
    </a:lvl2pPr>
    <a:lvl3pPr marL="914400" algn="l" rtl="0" fontAlgn="base">
      <a:spcBef>
        <a:spcPct val="0"/>
      </a:spcBef>
      <a:spcAft>
        <a:spcPct val="0"/>
      </a:spcAft>
      <a:defRPr sz="2000" kern="1200">
        <a:solidFill>
          <a:schemeClr val="tx1"/>
        </a:solidFill>
        <a:latin typeface="Tahoma" pitchFamily="34" charset="0"/>
        <a:ea typeface="+mn-ea"/>
        <a:cs typeface="+mn-cs"/>
      </a:defRPr>
    </a:lvl3pPr>
    <a:lvl4pPr marL="1371600" algn="l" rtl="0" fontAlgn="base">
      <a:spcBef>
        <a:spcPct val="0"/>
      </a:spcBef>
      <a:spcAft>
        <a:spcPct val="0"/>
      </a:spcAft>
      <a:defRPr sz="2000" kern="1200">
        <a:solidFill>
          <a:schemeClr val="tx1"/>
        </a:solidFill>
        <a:latin typeface="Tahoma" pitchFamily="34" charset="0"/>
        <a:ea typeface="+mn-ea"/>
        <a:cs typeface="+mn-cs"/>
      </a:defRPr>
    </a:lvl4pPr>
    <a:lvl5pPr marL="1828800" algn="l" rtl="0" fontAlgn="base">
      <a:spcBef>
        <a:spcPct val="0"/>
      </a:spcBef>
      <a:spcAft>
        <a:spcPct val="0"/>
      </a:spcAft>
      <a:defRPr sz="2000" kern="1200">
        <a:solidFill>
          <a:schemeClr val="tx1"/>
        </a:solidFill>
        <a:latin typeface="Tahoma" pitchFamily="34" charset="0"/>
        <a:ea typeface="+mn-ea"/>
        <a:cs typeface="+mn-cs"/>
      </a:defRPr>
    </a:lvl5pPr>
    <a:lvl6pPr marL="2286000" algn="l" defTabSz="914400" rtl="0" eaLnBrk="1" latinLnBrk="0" hangingPunct="1">
      <a:defRPr sz="2000" kern="1200">
        <a:solidFill>
          <a:schemeClr val="tx1"/>
        </a:solidFill>
        <a:latin typeface="Tahoma" pitchFamily="34" charset="0"/>
        <a:ea typeface="+mn-ea"/>
        <a:cs typeface="+mn-cs"/>
      </a:defRPr>
    </a:lvl6pPr>
    <a:lvl7pPr marL="2743200" algn="l" defTabSz="914400" rtl="0" eaLnBrk="1" latinLnBrk="0" hangingPunct="1">
      <a:defRPr sz="2000" kern="1200">
        <a:solidFill>
          <a:schemeClr val="tx1"/>
        </a:solidFill>
        <a:latin typeface="Tahoma" pitchFamily="34" charset="0"/>
        <a:ea typeface="+mn-ea"/>
        <a:cs typeface="+mn-cs"/>
      </a:defRPr>
    </a:lvl7pPr>
    <a:lvl8pPr marL="3200400" algn="l" defTabSz="914400" rtl="0" eaLnBrk="1" latinLnBrk="0" hangingPunct="1">
      <a:defRPr sz="2000" kern="1200">
        <a:solidFill>
          <a:schemeClr val="tx1"/>
        </a:solidFill>
        <a:latin typeface="Tahoma" pitchFamily="34" charset="0"/>
        <a:ea typeface="+mn-ea"/>
        <a:cs typeface="+mn-cs"/>
      </a:defRPr>
    </a:lvl8pPr>
    <a:lvl9pPr marL="3657600" algn="l" defTabSz="914400" rtl="0" eaLnBrk="1" latinLnBrk="0" hangingPunct="1">
      <a:defRPr sz="20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3300"/>
    <a:srgbClr val="9999FF"/>
    <a:srgbClr val="808080"/>
    <a:srgbClr val="869406"/>
    <a:srgbClr val="009900"/>
    <a:srgbClr val="00CC66"/>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24" autoAdjust="0"/>
    <p:restoredTop sz="91377" autoAdjust="0"/>
  </p:normalViewPr>
  <p:slideViewPr>
    <p:cSldViewPr snapToObjects="1">
      <p:cViewPr varScale="1">
        <p:scale>
          <a:sx n="90" d="100"/>
          <a:sy n="90" d="100"/>
        </p:scale>
        <p:origin x="-1736" y="-104"/>
      </p:cViewPr>
      <p:guideLst>
        <p:guide orient="horz" pos="2160"/>
        <p:guide pos="2880"/>
      </p:guideLst>
    </p:cSldViewPr>
  </p:slideViewPr>
  <p:outlineViewPr>
    <p:cViewPr>
      <p:scale>
        <a:sx n="66" d="100"/>
        <a:sy n="66" d="100"/>
      </p:scale>
      <p:origin x="0" y="0"/>
    </p:cViewPr>
    <p:sldLst>
      <p:sld r:id="rId1" collapse="1"/>
      <p:sld r:id="rId2" collapse="1"/>
    </p:sldLst>
  </p:outlineViewPr>
  <p:notesTextViewPr>
    <p:cViewPr>
      <p:scale>
        <a:sx n="100" d="100"/>
        <a:sy n="100" d="100"/>
      </p:scale>
      <p:origin x="0" y="0"/>
    </p:cViewPr>
  </p:notesTextViewPr>
  <p:sorterViewPr>
    <p:cViewPr>
      <p:scale>
        <a:sx n="100" d="100"/>
        <a:sy n="100" d="100"/>
      </p:scale>
      <p:origin x="0" y="11748"/>
    </p:cViewPr>
  </p:sorterViewPr>
  <p:notesViewPr>
    <p:cSldViewPr snapToObjects="1">
      <p:cViewPr varScale="1">
        <p:scale>
          <a:sx n="87" d="100"/>
          <a:sy n="87" d="100"/>
        </p:scale>
        <p:origin x="-1914"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 Id="rId66" Type="http://schemas.openxmlformats.org/officeDocument/2006/relationships/tableStyles" Target="tableStyles.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60" Type="http://schemas.openxmlformats.org/officeDocument/2006/relationships/notesMaster" Target="notesMasters/notesMaster1.xml"/><Relationship Id="rId61" Type="http://schemas.openxmlformats.org/officeDocument/2006/relationships/handoutMaster" Target="handoutMasters/handoutMaster1.xml"/><Relationship Id="rId62" Type="http://schemas.openxmlformats.org/officeDocument/2006/relationships/printerSettings" Target="printerSettings/printerSettings1.bin"/><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_rels/viewProps.xml.rels><?xml version="1.0" encoding="UTF-8" standalone="yes"?>
<Relationships xmlns="http://schemas.openxmlformats.org/package/2006/relationships"><Relationship Id="rId1" Type="http://schemas.openxmlformats.org/officeDocument/2006/relationships/slide" Target="slides/slide52.xml"/><Relationship Id="rId2"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6638" tIns="48321" rIns="96638" bIns="48321" numCol="1" anchor="t" anchorCtr="0" compatLnSpc="1">
            <a:prstTxWarp prst="textNoShape">
              <a:avLst/>
            </a:prstTxWarp>
          </a:bodyPr>
          <a:lstStyle>
            <a:lvl1pPr defTabSz="967265" eaLnBrk="0" hangingPunct="0">
              <a:defRPr sz="1300">
                <a:latin typeface="Times New Roman" pitchFamily="18" charset="0"/>
              </a:defRPr>
            </a:lvl1pPr>
          </a:lstStyle>
          <a:p>
            <a:pPr>
              <a:defRPr/>
            </a:pPr>
            <a:endParaRPr lang="en-US"/>
          </a:p>
        </p:txBody>
      </p:sp>
      <p:sp>
        <p:nvSpPr>
          <p:cNvPr id="16387" name="Rectangle 3"/>
          <p:cNvSpPr>
            <a:spLocks noGrp="1" noChangeArrowheads="1"/>
          </p:cNvSpPr>
          <p:nvPr>
            <p:ph type="dt" sz="quarter" idx="1"/>
          </p:nvPr>
        </p:nvSpPr>
        <p:spPr bwMode="auto">
          <a:xfrm>
            <a:off x="4144963" y="0"/>
            <a:ext cx="3170237" cy="481013"/>
          </a:xfrm>
          <a:prstGeom prst="rect">
            <a:avLst/>
          </a:prstGeom>
          <a:noFill/>
          <a:ln w="9525">
            <a:noFill/>
            <a:miter lim="800000"/>
            <a:headEnd/>
            <a:tailEnd/>
          </a:ln>
          <a:effectLst/>
        </p:spPr>
        <p:txBody>
          <a:bodyPr vert="horz" wrap="square" lIns="96638" tIns="48321" rIns="96638" bIns="48321" numCol="1" anchor="t" anchorCtr="0" compatLnSpc="1">
            <a:prstTxWarp prst="textNoShape">
              <a:avLst/>
            </a:prstTxWarp>
          </a:bodyPr>
          <a:lstStyle>
            <a:lvl1pPr algn="r" defTabSz="967265" eaLnBrk="0" hangingPunct="0">
              <a:defRPr sz="1300">
                <a:latin typeface="Times New Roman" pitchFamily="18" charset="0"/>
              </a:defRPr>
            </a:lvl1pPr>
          </a:lstStyle>
          <a:p>
            <a:pPr>
              <a:defRPr/>
            </a:pPr>
            <a:endParaRPr lang="en-US"/>
          </a:p>
        </p:txBody>
      </p:sp>
      <p:sp>
        <p:nvSpPr>
          <p:cNvPr id="16388" name="Rectangle 4"/>
          <p:cNvSpPr>
            <a:spLocks noGrp="1" noChangeArrowheads="1"/>
          </p:cNvSpPr>
          <p:nvPr>
            <p:ph type="ftr" sz="quarter" idx="2"/>
          </p:nvPr>
        </p:nvSpPr>
        <p:spPr bwMode="auto">
          <a:xfrm>
            <a:off x="0" y="9120188"/>
            <a:ext cx="3170238" cy="481012"/>
          </a:xfrm>
          <a:prstGeom prst="rect">
            <a:avLst/>
          </a:prstGeom>
          <a:noFill/>
          <a:ln w="9525">
            <a:noFill/>
            <a:miter lim="800000"/>
            <a:headEnd/>
            <a:tailEnd/>
          </a:ln>
          <a:effectLst/>
        </p:spPr>
        <p:txBody>
          <a:bodyPr vert="horz" wrap="square" lIns="96638" tIns="48321" rIns="96638" bIns="48321" numCol="1" anchor="b" anchorCtr="0" compatLnSpc="1">
            <a:prstTxWarp prst="textNoShape">
              <a:avLst/>
            </a:prstTxWarp>
          </a:bodyPr>
          <a:lstStyle>
            <a:lvl1pPr defTabSz="967265" eaLnBrk="0" hangingPunct="0">
              <a:defRPr sz="1300">
                <a:latin typeface="Times New Roman" pitchFamily="18" charset="0"/>
              </a:defRPr>
            </a:lvl1pPr>
          </a:lstStyle>
          <a:p>
            <a:pPr>
              <a:defRPr/>
            </a:pPr>
            <a:endParaRPr lang="en-US"/>
          </a:p>
        </p:txBody>
      </p:sp>
      <p:sp>
        <p:nvSpPr>
          <p:cNvPr id="16389" name="Rectangle 5"/>
          <p:cNvSpPr>
            <a:spLocks noGrp="1" noChangeArrowheads="1"/>
          </p:cNvSpPr>
          <p:nvPr>
            <p:ph type="sldNum" sz="quarter" idx="3"/>
          </p:nvPr>
        </p:nvSpPr>
        <p:spPr bwMode="auto">
          <a:xfrm>
            <a:off x="4144963" y="9120188"/>
            <a:ext cx="3170237" cy="481012"/>
          </a:xfrm>
          <a:prstGeom prst="rect">
            <a:avLst/>
          </a:prstGeom>
          <a:noFill/>
          <a:ln w="9525">
            <a:noFill/>
            <a:miter lim="800000"/>
            <a:headEnd/>
            <a:tailEnd/>
          </a:ln>
          <a:effectLst/>
        </p:spPr>
        <p:txBody>
          <a:bodyPr vert="horz" wrap="square" lIns="96638" tIns="48321" rIns="96638" bIns="48321" numCol="1" anchor="b" anchorCtr="0" compatLnSpc="1">
            <a:prstTxWarp prst="textNoShape">
              <a:avLst/>
            </a:prstTxWarp>
          </a:bodyPr>
          <a:lstStyle>
            <a:lvl1pPr algn="r" defTabSz="967265" eaLnBrk="0" hangingPunct="0">
              <a:defRPr sz="1300">
                <a:latin typeface="Times New Roman" pitchFamily="18" charset="0"/>
              </a:defRPr>
            </a:lvl1pPr>
          </a:lstStyle>
          <a:p>
            <a:pPr>
              <a:defRPr/>
            </a:pPr>
            <a:fld id="{CBB3BCF9-A622-4707-8DAA-6C3192B40AFB}" type="slidenum">
              <a:rPr lang="en-US"/>
              <a:pPr>
                <a:defRPr/>
              </a:pPr>
              <a:t>‹#›</a:t>
            </a:fld>
            <a:endParaRPr lang="en-US"/>
          </a:p>
        </p:txBody>
      </p:sp>
    </p:spTree>
    <p:extLst>
      <p:ext uri="{BB962C8B-B14F-4D97-AF65-F5344CB8AC3E}">
        <p14:creationId xmlns:p14="http://schemas.microsoft.com/office/powerpoint/2010/main" val="11888055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6638" tIns="48321" rIns="96638" bIns="48321" numCol="1" anchor="t" anchorCtr="0" compatLnSpc="1">
            <a:prstTxWarp prst="textNoShape">
              <a:avLst/>
            </a:prstTxWarp>
          </a:bodyPr>
          <a:lstStyle>
            <a:lvl1pPr defTabSz="967265" eaLnBrk="0" hangingPunct="0">
              <a:defRPr sz="1300">
                <a:latin typeface="Times New Roman" pitchFamily="18" charset="0"/>
              </a:defRPr>
            </a:lvl1pPr>
          </a:lstStyle>
          <a:p>
            <a:pPr>
              <a:defRPr/>
            </a:pPr>
            <a:endParaRPr lang="en-US"/>
          </a:p>
        </p:txBody>
      </p:sp>
      <p:sp>
        <p:nvSpPr>
          <p:cNvPr id="19459" name="Rectangle 3"/>
          <p:cNvSpPr>
            <a:spLocks noGrp="1" noChangeArrowheads="1"/>
          </p:cNvSpPr>
          <p:nvPr>
            <p:ph type="dt" idx="1"/>
          </p:nvPr>
        </p:nvSpPr>
        <p:spPr bwMode="auto">
          <a:xfrm>
            <a:off x="4144963" y="0"/>
            <a:ext cx="3170237" cy="481013"/>
          </a:xfrm>
          <a:prstGeom prst="rect">
            <a:avLst/>
          </a:prstGeom>
          <a:noFill/>
          <a:ln w="9525">
            <a:noFill/>
            <a:miter lim="800000"/>
            <a:headEnd/>
            <a:tailEnd/>
          </a:ln>
          <a:effectLst/>
        </p:spPr>
        <p:txBody>
          <a:bodyPr vert="horz" wrap="square" lIns="96638" tIns="48321" rIns="96638" bIns="48321" numCol="1" anchor="t" anchorCtr="0" compatLnSpc="1">
            <a:prstTxWarp prst="textNoShape">
              <a:avLst/>
            </a:prstTxWarp>
          </a:bodyPr>
          <a:lstStyle>
            <a:lvl1pPr algn="r" defTabSz="967265" eaLnBrk="0" hangingPunct="0">
              <a:defRPr sz="1300">
                <a:latin typeface="Times New Roman" pitchFamily="18" charset="0"/>
              </a:defRPr>
            </a:lvl1pPr>
          </a:lstStyle>
          <a:p>
            <a:pPr>
              <a:defRPr/>
            </a:pPr>
            <a:endParaRPr lang="en-US"/>
          </a:p>
        </p:txBody>
      </p:sp>
      <p:sp>
        <p:nvSpPr>
          <p:cNvPr id="71684" name="Rectangle 4"/>
          <p:cNvSpPr>
            <a:spLocks noGrp="1" noRot="1" noChangeAspect="1" noChangeArrowheads="1" noTextEdit="1"/>
          </p:cNvSpPr>
          <p:nvPr>
            <p:ph type="sldImg" idx="2"/>
          </p:nvPr>
        </p:nvSpPr>
        <p:spPr bwMode="auto">
          <a:xfrm>
            <a:off x="1262063" y="720725"/>
            <a:ext cx="4799012" cy="3598863"/>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974725" y="4560888"/>
            <a:ext cx="5365750" cy="4319587"/>
          </a:xfrm>
          <a:prstGeom prst="rect">
            <a:avLst/>
          </a:prstGeom>
          <a:noFill/>
          <a:ln w="9525">
            <a:noFill/>
            <a:miter lim="800000"/>
            <a:headEnd/>
            <a:tailEnd/>
          </a:ln>
          <a:effectLst/>
        </p:spPr>
        <p:txBody>
          <a:bodyPr vert="horz" wrap="square" lIns="96638" tIns="48321" rIns="96638" bIns="4832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462" name="Rectangle 6"/>
          <p:cNvSpPr>
            <a:spLocks noGrp="1" noChangeArrowheads="1"/>
          </p:cNvSpPr>
          <p:nvPr>
            <p:ph type="ftr" sz="quarter" idx="4"/>
          </p:nvPr>
        </p:nvSpPr>
        <p:spPr bwMode="auto">
          <a:xfrm>
            <a:off x="0" y="9120188"/>
            <a:ext cx="3170238" cy="481012"/>
          </a:xfrm>
          <a:prstGeom prst="rect">
            <a:avLst/>
          </a:prstGeom>
          <a:noFill/>
          <a:ln w="9525">
            <a:noFill/>
            <a:miter lim="800000"/>
            <a:headEnd/>
            <a:tailEnd/>
          </a:ln>
          <a:effectLst/>
        </p:spPr>
        <p:txBody>
          <a:bodyPr vert="horz" wrap="square" lIns="96638" tIns="48321" rIns="96638" bIns="48321" numCol="1" anchor="b" anchorCtr="0" compatLnSpc="1">
            <a:prstTxWarp prst="textNoShape">
              <a:avLst/>
            </a:prstTxWarp>
          </a:bodyPr>
          <a:lstStyle>
            <a:lvl1pPr defTabSz="967265" eaLnBrk="0" hangingPunct="0">
              <a:defRPr sz="1300">
                <a:latin typeface="Times New Roman" pitchFamily="18" charset="0"/>
              </a:defRPr>
            </a:lvl1pPr>
          </a:lstStyle>
          <a:p>
            <a:pPr>
              <a:defRPr/>
            </a:pPr>
            <a:endParaRPr lang="en-US"/>
          </a:p>
        </p:txBody>
      </p:sp>
      <p:sp>
        <p:nvSpPr>
          <p:cNvPr id="19463" name="Rectangle 7"/>
          <p:cNvSpPr>
            <a:spLocks noGrp="1" noChangeArrowheads="1"/>
          </p:cNvSpPr>
          <p:nvPr>
            <p:ph type="sldNum" sz="quarter" idx="5"/>
          </p:nvPr>
        </p:nvSpPr>
        <p:spPr bwMode="auto">
          <a:xfrm>
            <a:off x="4144963" y="9120188"/>
            <a:ext cx="3170237" cy="481012"/>
          </a:xfrm>
          <a:prstGeom prst="rect">
            <a:avLst/>
          </a:prstGeom>
          <a:noFill/>
          <a:ln w="9525">
            <a:noFill/>
            <a:miter lim="800000"/>
            <a:headEnd/>
            <a:tailEnd/>
          </a:ln>
          <a:effectLst/>
        </p:spPr>
        <p:txBody>
          <a:bodyPr vert="horz" wrap="square" lIns="96638" tIns="48321" rIns="96638" bIns="48321" numCol="1" anchor="b" anchorCtr="0" compatLnSpc="1">
            <a:prstTxWarp prst="textNoShape">
              <a:avLst/>
            </a:prstTxWarp>
          </a:bodyPr>
          <a:lstStyle>
            <a:lvl1pPr algn="r" defTabSz="967265" eaLnBrk="0" hangingPunct="0">
              <a:defRPr sz="1300">
                <a:latin typeface="Times New Roman" pitchFamily="18" charset="0"/>
              </a:defRPr>
            </a:lvl1pPr>
          </a:lstStyle>
          <a:p>
            <a:pPr>
              <a:defRPr/>
            </a:pPr>
            <a:fld id="{9A5877B0-5E95-4DFC-B93E-5161F3F56F79}" type="slidenum">
              <a:rPr lang="en-US"/>
              <a:pPr>
                <a:defRPr/>
              </a:pPr>
              <a:t>‹#›</a:t>
            </a:fld>
            <a:endParaRPr lang="en-US"/>
          </a:p>
        </p:txBody>
      </p:sp>
    </p:spTree>
    <p:extLst>
      <p:ext uri="{BB962C8B-B14F-4D97-AF65-F5344CB8AC3E}">
        <p14:creationId xmlns:p14="http://schemas.microsoft.com/office/powerpoint/2010/main" val="36571630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88263C00-8144-42A6-950E-707F22004061}" type="datetime1">
              <a:rPr lang="en-US" smtClean="0">
                <a:solidFill>
                  <a:prstClr val="black"/>
                </a:solidFill>
              </a:rPr>
              <a:pPr/>
              <a:t>4/13/16</a:t>
            </a:fld>
            <a:endParaRPr lang="en-US" dirty="0">
              <a:solidFill>
                <a:prstClr val="black"/>
              </a:solidFill>
            </a:endParaRPr>
          </a:p>
        </p:txBody>
      </p:sp>
      <p:sp>
        <p:nvSpPr>
          <p:cNvPr id="9" name="Footer Placeholder 8"/>
          <p:cNvSpPr>
            <a:spLocks noGrp="1"/>
          </p:cNvSpPr>
          <p:nvPr>
            <p:ph type="ftr" sz="quarter" idx="11"/>
          </p:nvPr>
        </p:nvSpPr>
        <p:spPr/>
        <p:txBody>
          <a:bodyPr/>
          <a:lstStyle/>
          <a:p>
            <a:r>
              <a:rPr lang="en-US" dirty="0" smtClean="0">
                <a:solidFill>
                  <a:srgbClr val="000000"/>
                </a:solidFill>
                <a:latin typeface="Segoe UI" pitchFamily="34" charset="0"/>
              </a:rPr>
              <a:t>© 2011 Microsoft Corporation. All rights reserved. Microsoft, Windows, Windows Vista and other product names are or may be registered trademarks and/or trademarks in the U.S. and/or other countries.</a:t>
            </a:r>
          </a:p>
          <a:p>
            <a:r>
              <a:rPr lang="en-US" dirty="0" smtClean="0">
                <a:solidFill>
                  <a:srgbClr val="000000"/>
                </a:solidFill>
                <a:latin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solidFill>
                  <a:srgbClr val="000000"/>
                </a:solidFill>
                <a:latin typeface="Segoe UI" pitchFamily="34" charset="0"/>
              </a:rPr>
            </a:br>
            <a:r>
              <a:rPr lang="en-US" dirty="0" smtClean="0">
                <a:solidFill>
                  <a:srgbClr val="000000"/>
                </a:solidFill>
                <a:latin typeface="Segoe UI" pitchFamily="34" charset="0"/>
              </a:rPr>
              <a:t>MICROSOFT MAKES NO WARRANTIES, EXPRESS, IMPLIED OR STATUTORY, AS TO THE INFORMATION IN THIS PRESENTATION.</a:t>
            </a:r>
          </a:p>
        </p:txBody>
      </p:sp>
      <p:sp>
        <p:nvSpPr>
          <p:cNvPr id="10" name="Slide Number Placeholder 9"/>
          <p:cNvSpPr>
            <a:spLocks noGrp="1"/>
          </p:cNvSpPr>
          <p:nvPr>
            <p:ph type="sldNum" sz="quarter" idx="12"/>
          </p:nvPr>
        </p:nvSpPr>
        <p:spPr/>
        <p:txBody>
          <a:bodyPr/>
          <a:lstStyle/>
          <a:p>
            <a:fld id="{8B263312-38AA-4E1E-B2B5-0F8F122B24FE}" type="slidenum">
              <a:rPr lang="en-US" smtClean="0">
                <a:solidFill>
                  <a:prstClr val="black"/>
                </a:solidFill>
              </a:rPr>
              <a:pPr/>
              <a:t>40</a:t>
            </a:fld>
            <a:endParaRPr lang="en-US" dirty="0">
              <a:solidFill>
                <a:prstClr val="black"/>
              </a:solidFill>
            </a:endParaRPr>
          </a:p>
        </p:txBody>
      </p:sp>
      <p:sp>
        <p:nvSpPr>
          <p:cNvPr id="11" name="Header Placeholder 10"/>
          <p:cNvSpPr>
            <a:spLocks noGrp="1"/>
          </p:cNvSpPr>
          <p:nvPr>
            <p:ph type="hdr" sz="quarter" idx="13"/>
          </p:nvPr>
        </p:nvSpPr>
        <p:spPr/>
        <p:txBody>
          <a:bodyPr/>
          <a:lstStyle/>
          <a:p>
            <a:r>
              <a:rPr lang="en-US" dirty="0" smtClean="0">
                <a:solidFill>
                  <a:prstClr val="black"/>
                </a:solidFill>
              </a:rPr>
              <a:t>TechEd 2011</a:t>
            </a:r>
            <a:endParaRPr lang="en-US" dirty="0">
              <a:solidFill>
                <a:prstClr val="black"/>
              </a:solidFill>
            </a:endParaRPr>
          </a:p>
        </p:txBody>
      </p:sp>
    </p:spTree>
    <p:extLst>
      <p:ext uri="{BB962C8B-B14F-4D97-AF65-F5344CB8AC3E}">
        <p14:creationId xmlns:p14="http://schemas.microsoft.com/office/powerpoint/2010/main" val="3661214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88263C00-8144-42A6-950E-707F22004061}" type="datetime1">
              <a:rPr lang="en-US" smtClean="0">
                <a:solidFill>
                  <a:prstClr val="black"/>
                </a:solidFill>
              </a:rPr>
              <a:pPr/>
              <a:t>4/13/16</a:t>
            </a:fld>
            <a:endParaRPr lang="en-US" dirty="0">
              <a:solidFill>
                <a:prstClr val="black"/>
              </a:solidFill>
            </a:endParaRPr>
          </a:p>
        </p:txBody>
      </p:sp>
      <p:sp>
        <p:nvSpPr>
          <p:cNvPr id="9" name="Footer Placeholder 8"/>
          <p:cNvSpPr>
            <a:spLocks noGrp="1"/>
          </p:cNvSpPr>
          <p:nvPr>
            <p:ph type="ftr" sz="quarter" idx="11"/>
          </p:nvPr>
        </p:nvSpPr>
        <p:spPr/>
        <p:txBody>
          <a:bodyPr/>
          <a:lstStyle/>
          <a:p>
            <a:r>
              <a:rPr lang="en-US" dirty="0" smtClean="0">
                <a:solidFill>
                  <a:srgbClr val="000000"/>
                </a:solidFill>
                <a:latin typeface="Segoe UI" pitchFamily="34" charset="0"/>
              </a:rPr>
              <a:t>© 2011 Microsoft Corporation. All rights reserved. Microsoft, Windows, Windows Vista and other product names are or may be registered trademarks and/or trademarks in the U.S. and/or other countries.</a:t>
            </a:r>
          </a:p>
          <a:p>
            <a:r>
              <a:rPr lang="en-US" dirty="0" smtClean="0">
                <a:solidFill>
                  <a:srgbClr val="000000"/>
                </a:solidFill>
                <a:latin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solidFill>
                  <a:srgbClr val="000000"/>
                </a:solidFill>
                <a:latin typeface="Segoe UI" pitchFamily="34" charset="0"/>
              </a:rPr>
            </a:br>
            <a:r>
              <a:rPr lang="en-US" dirty="0" smtClean="0">
                <a:solidFill>
                  <a:srgbClr val="000000"/>
                </a:solidFill>
                <a:latin typeface="Segoe UI" pitchFamily="34" charset="0"/>
              </a:rPr>
              <a:t>MICROSOFT MAKES NO WARRANTIES, EXPRESS, IMPLIED OR STATUTORY, AS TO THE INFORMATION IN THIS PRESENTATION.</a:t>
            </a:r>
          </a:p>
        </p:txBody>
      </p:sp>
      <p:sp>
        <p:nvSpPr>
          <p:cNvPr id="10" name="Slide Number Placeholder 9"/>
          <p:cNvSpPr>
            <a:spLocks noGrp="1"/>
          </p:cNvSpPr>
          <p:nvPr>
            <p:ph type="sldNum" sz="quarter" idx="12"/>
          </p:nvPr>
        </p:nvSpPr>
        <p:spPr/>
        <p:txBody>
          <a:bodyPr/>
          <a:lstStyle/>
          <a:p>
            <a:fld id="{8B263312-38AA-4E1E-B2B5-0F8F122B24FE}" type="slidenum">
              <a:rPr lang="en-US" smtClean="0">
                <a:solidFill>
                  <a:prstClr val="black"/>
                </a:solidFill>
              </a:rPr>
              <a:pPr/>
              <a:t>41</a:t>
            </a:fld>
            <a:endParaRPr lang="en-US" dirty="0">
              <a:solidFill>
                <a:prstClr val="black"/>
              </a:solidFill>
            </a:endParaRPr>
          </a:p>
        </p:txBody>
      </p:sp>
      <p:sp>
        <p:nvSpPr>
          <p:cNvPr id="11" name="Header Placeholder 10"/>
          <p:cNvSpPr>
            <a:spLocks noGrp="1"/>
          </p:cNvSpPr>
          <p:nvPr>
            <p:ph type="hdr" sz="quarter" idx="13"/>
          </p:nvPr>
        </p:nvSpPr>
        <p:spPr/>
        <p:txBody>
          <a:bodyPr/>
          <a:lstStyle/>
          <a:p>
            <a:r>
              <a:rPr lang="en-US" dirty="0" smtClean="0">
                <a:solidFill>
                  <a:prstClr val="black"/>
                </a:solidFill>
              </a:rPr>
              <a:t>TechEd 2011</a:t>
            </a:r>
            <a:endParaRPr lang="en-US" dirty="0">
              <a:solidFill>
                <a:prstClr val="black"/>
              </a:solidFill>
            </a:endParaRPr>
          </a:p>
        </p:txBody>
      </p:sp>
    </p:spTree>
    <p:extLst>
      <p:ext uri="{BB962C8B-B14F-4D97-AF65-F5344CB8AC3E}">
        <p14:creationId xmlns:p14="http://schemas.microsoft.com/office/powerpoint/2010/main" val="2446208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928">
              <a:defRPr kumimoji="1" sz="2500">
                <a:solidFill>
                  <a:schemeClr val="tx1"/>
                </a:solidFill>
                <a:latin typeface="Tahoma" pitchFamily="34" charset="0"/>
              </a:defRPr>
            </a:lvl1pPr>
            <a:lvl2pPr marL="772222" indent="-297008" defTabSz="966928">
              <a:defRPr kumimoji="1" sz="2500">
                <a:solidFill>
                  <a:schemeClr val="tx1"/>
                </a:solidFill>
                <a:latin typeface="Tahoma" pitchFamily="34" charset="0"/>
              </a:defRPr>
            </a:lvl2pPr>
            <a:lvl3pPr marL="1188033" indent="-237606" defTabSz="966928">
              <a:defRPr kumimoji="1" sz="2500">
                <a:solidFill>
                  <a:schemeClr val="tx1"/>
                </a:solidFill>
                <a:latin typeface="Tahoma" pitchFamily="34" charset="0"/>
              </a:defRPr>
            </a:lvl3pPr>
            <a:lvl4pPr marL="1663247" indent="-237606" defTabSz="966928">
              <a:defRPr kumimoji="1" sz="2500">
                <a:solidFill>
                  <a:schemeClr val="tx1"/>
                </a:solidFill>
                <a:latin typeface="Tahoma" pitchFamily="34" charset="0"/>
              </a:defRPr>
            </a:lvl4pPr>
            <a:lvl5pPr marL="2138460" indent="-237606" defTabSz="966928">
              <a:defRPr kumimoji="1" sz="2500">
                <a:solidFill>
                  <a:schemeClr val="tx1"/>
                </a:solidFill>
                <a:latin typeface="Tahoma" pitchFamily="34" charset="0"/>
              </a:defRPr>
            </a:lvl5pPr>
            <a:lvl6pPr marL="2613673" indent="-237606" algn="ctr" defTabSz="966928" eaLnBrk="0" fontAlgn="base" hangingPunct="0">
              <a:lnSpc>
                <a:spcPct val="90000"/>
              </a:lnSpc>
              <a:spcBef>
                <a:spcPct val="20000"/>
              </a:spcBef>
              <a:spcAft>
                <a:spcPct val="0"/>
              </a:spcAft>
              <a:buClr>
                <a:schemeClr val="accent2"/>
              </a:buClr>
              <a:defRPr kumimoji="1" sz="2500">
                <a:solidFill>
                  <a:schemeClr val="tx1"/>
                </a:solidFill>
                <a:latin typeface="Tahoma" pitchFamily="34" charset="0"/>
              </a:defRPr>
            </a:lvl6pPr>
            <a:lvl7pPr marL="3088886" indent="-237606" algn="ctr" defTabSz="966928" eaLnBrk="0" fontAlgn="base" hangingPunct="0">
              <a:lnSpc>
                <a:spcPct val="90000"/>
              </a:lnSpc>
              <a:spcBef>
                <a:spcPct val="20000"/>
              </a:spcBef>
              <a:spcAft>
                <a:spcPct val="0"/>
              </a:spcAft>
              <a:buClr>
                <a:schemeClr val="accent2"/>
              </a:buClr>
              <a:defRPr kumimoji="1" sz="2500">
                <a:solidFill>
                  <a:schemeClr val="tx1"/>
                </a:solidFill>
                <a:latin typeface="Tahoma" pitchFamily="34" charset="0"/>
              </a:defRPr>
            </a:lvl7pPr>
            <a:lvl8pPr marL="3564100" indent="-237606" algn="ctr" defTabSz="966928" eaLnBrk="0" fontAlgn="base" hangingPunct="0">
              <a:lnSpc>
                <a:spcPct val="90000"/>
              </a:lnSpc>
              <a:spcBef>
                <a:spcPct val="20000"/>
              </a:spcBef>
              <a:spcAft>
                <a:spcPct val="0"/>
              </a:spcAft>
              <a:buClr>
                <a:schemeClr val="accent2"/>
              </a:buClr>
              <a:defRPr kumimoji="1" sz="2500">
                <a:solidFill>
                  <a:schemeClr val="tx1"/>
                </a:solidFill>
                <a:latin typeface="Tahoma" pitchFamily="34" charset="0"/>
              </a:defRPr>
            </a:lvl8pPr>
            <a:lvl9pPr marL="4039313" indent="-237606" algn="ctr" defTabSz="966928" eaLnBrk="0" fontAlgn="base" hangingPunct="0">
              <a:lnSpc>
                <a:spcPct val="90000"/>
              </a:lnSpc>
              <a:spcBef>
                <a:spcPct val="20000"/>
              </a:spcBef>
              <a:spcAft>
                <a:spcPct val="0"/>
              </a:spcAft>
              <a:buClr>
                <a:schemeClr val="accent2"/>
              </a:buClr>
              <a:defRPr kumimoji="1" sz="2500">
                <a:solidFill>
                  <a:schemeClr val="tx1"/>
                </a:solidFill>
                <a:latin typeface="Tahoma" pitchFamily="34" charset="0"/>
              </a:defRPr>
            </a:lvl9pPr>
          </a:lstStyle>
          <a:p>
            <a:fld id="{D07B5357-EE84-4AC1-88D2-E8DA1B1C69E6}" type="slidenum">
              <a:rPr kumimoji="0" lang="en-US" sz="1300">
                <a:latin typeface="Times New Roman" pitchFamily="18" charset="0"/>
              </a:rPr>
              <a:pPr/>
              <a:t>49</a:t>
            </a:fld>
            <a:endParaRPr kumimoji="0" lang="en-US" sz="1300">
              <a:latin typeface="Times New Roman" pitchFamily="18" charset="0"/>
            </a:endParaRPr>
          </a:p>
        </p:txBody>
      </p:sp>
      <p:sp>
        <p:nvSpPr>
          <p:cNvPr id="65539" name="Rectangle 2"/>
          <p:cNvSpPr>
            <a:spLocks noGrp="1" noRot="1" noChangeAspect="1" noChangeArrowheads="1" noTextEdit="1"/>
          </p:cNvSpPr>
          <p:nvPr>
            <p:ph type="sldImg"/>
          </p:nvPr>
        </p:nvSpPr>
        <p:spPr>
          <a:xfrm>
            <a:off x="4488117" y="666682"/>
            <a:ext cx="2557994" cy="1896595"/>
          </a:xfr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928">
              <a:defRPr kumimoji="1" sz="2500">
                <a:solidFill>
                  <a:schemeClr val="tx1"/>
                </a:solidFill>
                <a:latin typeface="Tahoma" pitchFamily="34" charset="0"/>
              </a:defRPr>
            </a:lvl1pPr>
            <a:lvl2pPr marL="772222" indent="-297008" defTabSz="966928">
              <a:defRPr kumimoji="1" sz="2500">
                <a:solidFill>
                  <a:schemeClr val="tx1"/>
                </a:solidFill>
                <a:latin typeface="Tahoma" pitchFamily="34" charset="0"/>
              </a:defRPr>
            </a:lvl2pPr>
            <a:lvl3pPr marL="1188033" indent="-237606" defTabSz="966928">
              <a:defRPr kumimoji="1" sz="2500">
                <a:solidFill>
                  <a:schemeClr val="tx1"/>
                </a:solidFill>
                <a:latin typeface="Tahoma" pitchFamily="34" charset="0"/>
              </a:defRPr>
            </a:lvl3pPr>
            <a:lvl4pPr marL="1663247" indent="-237606" defTabSz="966928">
              <a:defRPr kumimoji="1" sz="2500">
                <a:solidFill>
                  <a:schemeClr val="tx1"/>
                </a:solidFill>
                <a:latin typeface="Tahoma" pitchFamily="34" charset="0"/>
              </a:defRPr>
            </a:lvl4pPr>
            <a:lvl5pPr marL="2138460" indent="-237606" defTabSz="966928">
              <a:defRPr kumimoji="1" sz="2500">
                <a:solidFill>
                  <a:schemeClr val="tx1"/>
                </a:solidFill>
                <a:latin typeface="Tahoma" pitchFamily="34" charset="0"/>
              </a:defRPr>
            </a:lvl5pPr>
            <a:lvl6pPr marL="2613673" indent="-237606" algn="ctr" defTabSz="966928" eaLnBrk="0" fontAlgn="base" hangingPunct="0">
              <a:lnSpc>
                <a:spcPct val="90000"/>
              </a:lnSpc>
              <a:spcBef>
                <a:spcPct val="20000"/>
              </a:spcBef>
              <a:spcAft>
                <a:spcPct val="0"/>
              </a:spcAft>
              <a:buClr>
                <a:schemeClr val="accent2"/>
              </a:buClr>
              <a:defRPr kumimoji="1" sz="2500">
                <a:solidFill>
                  <a:schemeClr val="tx1"/>
                </a:solidFill>
                <a:latin typeface="Tahoma" pitchFamily="34" charset="0"/>
              </a:defRPr>
            </a:lvl6pPr>
            <a:lvl7pPr marL="3088886" indent="-237606" algn="ctr" defTabSz="966928" eaLnBrk="0" fontAlgn="base" hangingPunct="0">
              <a:lnSpc>
                <a:spcPct val="90000"/>
              </a:lnSpc>
              <a:spcBef>
                <a:spcPct val="20000"/>
              </a:spcBef>
              <a:spcAft>
                <a:spcPct val="0"/>
              </a:spcAft>
              <a:buClr>
                <a:schemeClr val="accent2"/>
              </a:buClr>
              <a:defRPr kumimoji="1" sz="2500">
                <a:solidFill>
                  <a:schemeClr val="tx1"/>
                </a:solidFill>
                <a:latin typeface="Tahoma" pitchFamily="34" charset="0"/>
              </a:defRPr>
            </a:lvl7pPr>
            <a:lvl8pPr marL="3564100" indent="-237606" algn="ctr" defTabSz="966928" eaLnBrk="0" fontAlgn="base" hangingPunct="0">
              <a:lnSpc>
                <a:spcPct val="90000"/>
              </a:lnSpc>
              <a:spcBef>
                <a:spcPct val="20000"/>
              </a:spcBef>
              <a:spcAft>
                <a:spcPct val="0"/>
              </a:spcAft>
              <a:buClr>
                <a:schemeClr val="accent2"/>
              </a:buClr>
              <a:defRPr kumimoji="1" sz="2500">
                <a:solidFill>
                  <a:schemeClr val="tx1"/>
                </a:solidFill>
                <a:latin typeface="Tahoma" pitchFamily="34" charset="0"/>
              </a:defRPr>
            </a:lvl8pPr>
            <a:lvl9pPr marL="4039313" indent="-237606" algn="ctr" defTabSz="966928" eaLnBrk="0" fontAlgn="base" hangingPunct="0">
              <a:lnSpc>
                <a:spcPct val="90000"/>
              </a:lnSpc>
              <a:spcBef>
                <a:spcPct val="20000"/>
              </a:spcBef>
              <a:spcAft>
                <a:spcPct val="0"/>
              </a:spcAft>
              <a:buClr>
                <a:schemeClr val="accent2"/>
              </a:buClr>
              <a:defRPr kumimoji="1" sz="2500">
                <a:solidFill>
                  <a:schemeClr val="tx1"/>
                </a:solidFill>
                <a:latin typeface="Tahoma" pitchFamily="34" charset="0"/>
              </a:defRPr>
            </a:lvl9pPr>
          </a:lstStyle>
          <a:p>
            <a:fld id="{92DAA0DF-C04B-4721-B07F-6C6E048EF490}" type="slidenum">
              <a:rPr kumimoji="0" lang="en-US" sz="1300">
                <a:latin typeface="Times New Roman" pitchFamily="18" charset="0"/>
              </a:rPr>
              <a:pPr/>
              <a:t>52</a:t>
            </a:fld>
            <a:endParaRPr kumimoji="0" lang="en-US" sz="1300">
              <a:latin typeface="Times New Roman" pitchFamily="18" charset="0"/>
            </a:endParaRPr>
          </a:p>
        </p:txBody>
      </p:sp>
      <p:sp>
        <p:nvSpPr>
          <p:cNvPr id="67587" name="Rectangle 2"/>
          <p:cNvSpPr>
            <a:spLocks noGrp="1" noRot="1" noChangeAspect="1" noChangeArrowheads="1" noTextEdit="1"/>
          </p:cNvSpPr>
          <p:nvPr>
            <p:ph type="sldImg"/>
          </p:nvPr>
        </p:nvSpPr>
        <p:spPr>
          <a:xfrm>
            <a:off x="1236663" y="725488"/>
            <a:ext cx="4841875" cy="3630612"/>
          </a:xfr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928">
              <a:defRPr kumimoji="1" sz="2500">
                <a:solidFill>
                  <a:schemeClr val="tx1"/>
                </a:solidFill>
                <a:latin typeface="Tahoma" pitchFamily="34" charset="0"/>
              </a:defRPr>
            </a:lvl1pPr>
            <a:lvl2pPr marL="772222" indent="-297008" defTabSz="966928">
              <a:defRPr kumimoji="1" sz="2500">
                <a:solidFill>
                  <a:schemeClr val="tx1"/>
                </a:solidFill>
                <a:latin typeface="Tahoma" pitchFamily="34" charset="0"/>
              </a:defRPr>
            </a:lvl2pPr>
            <a:lvl3pPr marL="1188033" indent="-237606" defTabSz="966928">
              <a:defRPr kumimoji="1" sz="2500">
                <a:solidFill>
                  <a:schemeClr val="tx1"/>
                </a:solidFill>
                <a:latin typeface="Tahoma" pitchFamily="34" charset="0"/>
              </a:defRPr>
            </a:lvl3pPr>
            <a:lvl4pPr marL="1663247" indent="-237606" defTabSz="966928">
              <a:defRPr kumimoji="1" sz="2500">
                <a:solidFill>
                  <a:schemeClr val="tx1"/>
                </a:solidFill>
                <a:latin typeface="Tahoma" pitchFamily="34" charset="0"/>
              </a:defRPr>
            </a:lvl4pPr>
            <a:lvl5pPr marL="2138460" indent="-237606" defTabSz="966928">
              <a:defRPr kumimoji="1" sz="2500">
                <a:solidFill>
                  <a:schemeClr val="tx1"/>
                </a:solidFill>
                <a:latin typeface="Tahoma" pitchFamily="34" charset="0"/>
              </a:defRPr>
            </a:lvl5pPr>
            <a:lvl6pPr marL="2613673" indent="-237606" algn="ctr" defTabSz="966928" eaLnBrk="0" fontAlgn="base" hangingPunct="0">
              <a:lnSpc>
                <a:spcPct val="90000"/>
              </a:lnSpc>
              <a:spcBef>
                <a:spcPct val="20000"/>
              </a:spcBef>
              <a:spcAft>
                <a:spcPct val="0"/>
              </a:spcAft>
              <a:buClr>
                <a:schemeClr val="accent2"/>
              </a:buClr>
              <a:defRPr kumimoji="1" sz="2500">
                <a:solidFill>
                  <a:schemeClr val="tx1"/>
                </a:solidFill>
                <a:latin typeface="Tahoma" pitchFamily="34" charset="0"/>
              </a:defRPr>
            </a:lvl6pPr>
            <a:lvl7pPr marL="3088886" indent="-237606" algn="ctr" defTabSz="966928" eaLnBrk="0" fontAlgn="base" hangingPunct="0">
              <a:lnSpc>
                <a:spcPct val="90000"/>
              </a:lnSpc>
              <a:spcBef>
                <a:spcPct val="20000"/>
              </a:spcBef>
              <a:spcAft>
                <a:spcPct val="0"/>
              </a:spcAft>
              <a:buClr>
                <a:schemeClr val="accent2"/>
              </a:buClr>
              <a:defRPr kumimoji="1" sz="2500">
                <a:solidFill>
                  <a:schemeClr val="tx1"/>
                </a:solidFill>
                <a:latin typeface="Tahoma" pitchFamily="34" charset="0"/>
              </a:defRPr>
            </a:lvl7pPr>
            <a:lvl8pPr marL="3564100" indent="-237606" algn="ctr" defTabSz="966928" eaLnBrk="0" fontAlgn="base" hangingPunct="0">
              <a:lnSpc>
                <a:spcPct val="90000"/>
              </a:lnSpc>
              <a:spcBef>
                <a:spcPct val="20000"/>
              </a:spcBef>
              <a:spcAft>
                <a:spcPct val="0"/>
              </a:spcAft>
              <a:buClr>
                <a:schemeClr val="accent2"/>
              </a:buClr>
              <a:defRPr kumimoji="1" sz="2500">
                <a:solidFill>
                  <a:schemeClr val="tx1"/>
                </a:solidFill>
                <a:latin typeface="Tahoma" pitchFamily="34" charset="0"/>
              </a:defRPr>
            </a:lvl8pPr>
            <a:lvl9pPr marL="4039313" indent="-237606" algn="ctr" defTabSz="966928" eaLnBrk="0" fontAlgn="base" hangingPunct="0">
              <a:lnSpc>
                <a:spcPct val="90000"/>
              </a:lnSpc>
              <a:spcBef>
                <a:spcPct val="20000"/>
              </a:spcBef>
              <a:spcAft>
                <a:spcPct val="0"/>
              </a:spcAft>
              <a:buClr>
                <a:schemeClr val="accent2"/>
              </a:buClr>
              <a:defRPr kumimoji="1" sz="2500">
                <a:solidFill>
                  <a:schemeClr val="tx1"/>
                </a:solidFill>
                <a:latin typeface="Tahoma" pitchFamily="34" charset="0"/>
              </a:defRPr>
            </a:lvl9pPr>
          </a:lstStyle>
          <a:p>
            <a:fld id="{571A7920-EF97-46C0-92B5-14A9A658B430}" type="slidenum">
              <a:rPr kumimoji="0" lang="en-US" sz="1300">
                <a:latin typeface="Times New Roman" pitchFamily="18" charset="0"/>
              </a:rPr>
              <a:pPr/>
              <a:t>53</a:t>
            </a:fld>
            <a:endParaRPr kumimoji="0" lang="en-US" sz="1300">
              <a:latin typeface="Times New Roman" pitchFamily="18" charset="0"/>
            </a:endParaRPr>
          </a:p>
        </p:txBody>
      </p:sp>
      <p:sp>
        <p:nvSpPr>
          <p:cNvPr id="68611" name="Rectangle 2"/>
          <p:cNvSpPr>
            <a:spLocks noGrp="1" noRot="1" noChangeAspect="1" noChangeArrowheads="1" noTextEdit="1"/>
          </p:cNvSpPr>
          <p:nvPr>
            <p:ph type="sldImg"/>
          </p:nvPr>
        </p:nvSpPr>
        <p:spPr>
          <a:xfrm>
            <a:off x="4502150" y="666750"/>
            <a:ext cx="2530475" cy="1897063"/>
          </a:xfr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26"/>
          <p:cNvGrpSpPr>
            <a:grpSpLocks/>
          </p:cNvGrpSpPr>
          <p:nvPr/>
        </p:nvGrpSpPr>
        <p:grpSpPr bwMode="auto">
          <a:xfrm>
            <a:off x="0" y="0"/>
            <a:ext cx="9144000" cy="6858000"/>
            <a:chOff x="0" y="0"/>
            <a:chExt cx="5760" cy="4320"/>
          </a:xfrm>
        </p:grpSpPr>
        <p:grpSp>
          <p:nvGrpSpPr>
            <p:cNvPr id="5" name="Group 1027"/>
            <p:cNvGrpSpPr>
              <a:grpSpLocks/>
            </p:cNvGrpSpPr>
            <p:nvPr/>
          </p:nvGrpSpPr>
          <p:grpSpPr bwMode="auto">
            <a:xfrm>
              <a:off x="0" y="0"/>
              <a:ext cx="5760" cy="4320"/>
              <a:chOff x="0" y="0"/>
              <a:chExt cx="5760" cy="4320"/>
            </a:xfrm>
          </p:grpSpPr>
          <p:sp>
            <p:nvSpPr>
              <p:cNvPr id="15"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defRPr/>
                </a:pPr>
                <a:endParaRPr lang="en-US"/>
              </a:p>
            </p:txBody>
          </p:sp>
          <p:grpSp>
            <p:nvGrpSpPr>
              <p:cNvPr id="16" name="Group 1029"/>
              <p:cNvGrpSpPr>
                <a:grpSpLocks/>
              </p:cNvGrpSpPr>
              <p:nvPr userDrawn="1"/>
            </p:nvGrpSpPr>
            <p:grpSpPr bwMode="auto">
              <a:xfrm>
                <a:off x="0" y="0"/>
                <a:ext cx="5760" cy="4320"/>
                <a:chOff x="0" y="0"/>
                <a:chExt cx="5760" cy="4320"/>
              </a:xfrm>
            </p:grpSpPr>
            <p:sp>
              <p:nvSpPr>
                <p:cNvPr id="18"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9"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0"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1"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2"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3"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4"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5"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7"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8"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9"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0"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1"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2"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3"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4"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5"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6"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7"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8"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9"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0"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1"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2"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3"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4"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5"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6"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7"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8"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9"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0"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1"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2"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3"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4"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5"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6"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7"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8"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9"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0"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1"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2"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3"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4"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5"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6"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7"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8"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grpSp>
          <p:sp>
            <p:nvSpPr>
              <p:cNvPr id="17"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p>
            </p:txBody>
          </p:sp>
        </p:grpSp>
        <p:grpSp>
          <p:nvGrpSpPr>
            <p:cNvPr id="6" name="Group 1082"/>
            <p:cNvGrpSpPr>
              <a:grpSpLocks/>
            </p:cNvGrpSpPr>
            <p:nvPr userDrawn="1"/>
          </p:nvGrpSpPr>
          <p:grpSpPr bwMode="auto">
            <a:xfrm>
              <a:off x="3" y="559"/>
              <a:ext cx="4192" cy="1796"/>
              <a:chOff x="3" y="559"/>
              <a:chExt cx="4192" cy="1796"/>
            </a:xfrm>
          </p:grpSpPr>
          <p:sp>
            <p:nvSpPr>
              <p:cNvPr id="11"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defRPr/>
                </a:pPr>
                <a:endParaRPr lang="en-US"/>
              </a:p>
            </p:txBody>
          </p:sp>
          <p:sp>
            <p:nvSpPr>
              <p:cNvPr id="12"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defRPr/>
                </a:pPr>
                <a:endParaRPr lang="en-US"/>
              </a:p>
            </p:txBody>
          </p:sp>
          <p:sp>
            <p:nvSpPr>
              <p:cNvPr id="13"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defRPr/>
                </a:pPr>
                <a:endParaRPr lang="en-US"/>
              </a:p>
            </p:txBody>
          </p:sp>
          <p:sp>
            <p:nvSpPr>
              <p:cNvPr id="14"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p>
            </p:txBody>
          </p:sp>
        </p:grpSp>
        <p:grpSp>
          <p:nvGrpSpPr>
            <p:cNvPr id="7" name="Group 1087"/>
            <p:cNvGrpSpPr>
              <a:grpSpLocks/>
            </p:cNvGrpSpPr>
            <p:nvPr userDrawn="1"/>
          </p:nvGrpSpPr>
          <p:grpSpPr bwMode="auto">
            <a:xfrm>
              <a:off x="1480" y="1952"/>
              <a:ext cx="3808" cy="1812"/>
              <a:chOff x="1480" y="1952"/>
              <a:chExt cx="3808" cy="1812"/>
            </a:xfrm>
          </p:grpSpPr>
          <p:sp>
            <p:nvSpPr>
              <p:cNvPr id="8"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defRPr/>
                </a:pPr>
                <a:endParaRPr lang="en-US"/>
              </a:p>
            </p:txBody>
          </p:sp>
          <p:sp>
            <p:nvSpPr>
              <p:cNvPr id="9"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defRPr/>
                </a:pPr>
                <a:endParaRPr lang="en-US"/>
              </a:p>
            </p:txBody>
          </p:sp>
          <p:sp>
            <p:nvSpPr>
              <p:cNvPr id="10" name="Arc 1090"/>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1093"/>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lvl1pPr>
          </a:lstStyle>
          <a:p>
            <a:pPr>
              <a:defRPr/>
            </a:pPr>
            <a:endParaRPr lang="en-GB"/>
          </a:p>
        </p:txBody>
      </p:sp>
      <p:sp>
        <p:nvSpPr>
          <p:cNvPr id="70" name="Rectangle 1094"/>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lvl1pPr>
          </a:lstStyle>
          <a:p>
            <a:pPr>
              <a:defRPr/>
            </a:pPr>
            <a:endParaRPr lang="en-GB"/>
          </a:p>
        </p:txBody>
      </p:sp>
      <p:sp>
        <p:nvSpPr>
          <p:cNvPr id="71" name="Rectangle 1095"/>
          <p:cNvSpPr>
            <a:spLocks noGrp="1" noChangeArrowheads="1"/>
          </p:cNvSpPr>
          <p:nvPr>
            <p:ph type="sldNum" sz="quarter" idx="12"/>
          </p:nvPr>
        </p:nvSpPr>
        <p:spPr bwMode="auto">
          <a:xfrm>
            <a:off x="65532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lvl1pPr>
          </a:lstStyle>
          <a:p>
            <a:pPr>
              <a:defRPr/>
            </a:pP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04800"/>
            <a:ext cx="196215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7340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63540" y="2785709"/>
            <a:ext cx="6764338" cy="1315745"/>
          </a:xfrm>
        </p:spPr>
        <p:txBody>
          <a:bodyPr>
            <a:spAutoFit/>
          </a:bodyPr>
          <a:lstStyle>
            <a:lvl1pPr>
              <a:lnSpc>
                <a:spcPct val="95000"/>
              </a:lnSpc>
              <a:defRPr sz="4500">
                <a:latin typeface="+mj-lt"/>
                <a:cs typeface="Segoe UI Light"/>
              </a:defRPr>
            </a:lvl1pPr>
          </a:lstStyle>
          <a:p>
            <a:r>
              <a:rPr lang="en-US" dirty="0" smtClean="0"/>
              <a:t>Click to edit Master title style</a:t>
            </a:r>
            <a:endParaRPr lang="en-US" dirty="0"/>
          </a:p>
        </p:txBody>
      </p:sp>
      <p:sp>
        <p:nvSpPr>
          <p:cNvPr id="10" name="Content Placeholder 5"/>
          <p:cNvSpPr>
            <a:spLocks noGrp="1"/>
          </p:cNvSpPr>
          <p:nvPr>
            <p:ph sz="quarter" idx="12"/>
          </p:nvPr>
        </p:nvSpPr>
        <p:spPr>
          <a:xfrm>
            <a:off x="363541" y="5907311"/>
            <a:ext cx="5025490" cy="453276"/>
          </a:xfrm>
        </p:spPr>
        <p:txBody>
          <a:bodyPr anchor="b" anchorCtr="0">
            <a:normAutofit/>
          </a:bodyPr>
          <a:lstStyle>
            <a:lvl1pPr>
              <a:defRPr sz="1600">
                <a:solidFill>
                  <a:srgbClr val="505050"/>
                </a:solidFill>
                <a:latin typeface="+mn-lt"/>
              </a:defRPr>
            </a:lvl1pPr>
          </a:lstStyle>
          <a:p>
            <a:pPr lvl="0"/>
            <a:r>
              <a:rPr lang="en-US" dirty="0" smtClean="0"/>
              <a:t>Click to edit Master text styles</a:t>
            </a:r>
          </a:p>
        </p:txBody>
      </p:sp>
      <p:pic>
        <p:nvPicPr>
          <p:cNvPr id="8" name="Picture 7" descr="logo_80.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442202" y="3047876"/>
            <a:ext cx="1335088" cy="381401"/>
          </a:xfrm>
          <a:prstGeom prst="rect">
            <a:avLst/>
          </a:prstGeom>
        </p:spPr>
      </p:pic>
    </p:spTree>
    <p:extLst>
      <p:ext uri="{BB962C8B-B14F-4D97-AF65-F5344CB8AC3E}">
        <p14:creationId xmlns:p14="http://schemas.microsoft.com/office/powerpoint/2010/main" val="2400058760"/>
      </p:ext>
    </p:extLst>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_LG Text">
    <p:bg>
      <p:bgPr>
        <a:solidFill>
          <a:schemeClr val="bg2"/>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63546" y="2786221"/>
            <a:ext cx="8413749" cy="657872"/>
          </a:xfrm>
        </p:spPr>
        <p:txBody>
          <a:bodyPr>
            <a:spAutoFit/>
          </a:bodyPr>
          <a:lstStyle>
            <a:lvl1pPr>
              <a:lnSpc>
                <a:spcPct val="95000"/>
              </a:lnSpc>
              <a:defRPr sz="4500">
                <a:latin typeface="+mj-lt"/>
                <a:cs typeface="Segoe UI Light"/>
              </a:defRPr>
            </a:lvl1pPr>
          </a:lstStyle>
          <a:p>
            <a:r>
              <a:rPr lang="en-US" dirty="0" smtClean="0"/>
              <a:t>Click to edit Master title style</a:t>
            </a:r>
            <a:endParaRPr lang="en-US" dirty="0"/>
          </a:p>
        </p:txBody>
      </p:sp>
      <p:sp>
        <p:nvSpPr>
          <p:cNvPr id="10" name="Content Placeholder 5"/>
          <p:cNvSpPr>
            <a:spLocks noGrp="1"/>
          </p:cNvSpPr>
          <p:nvPr>
            <p:ph sz="quarter" idx="12"/>
          </p:nvPr>
        </p:nvSpPr>
        <p:spPr>
          <a:xfrm>
            <a:off x="363540" y="5846035"/>
            <a:ext cx="5895749" cy="514552"/>
          </a:xfrm>
        </p:spPr>
        <p:txBody>
          <a:bodyPr anchor="b" anchorCtr="0">
            <a:normAutofit/>
          </a:bodyPr>
          <a:lstStyle>
            <a:lvl1pPr>
              <a:defRPr sz="1600">
                <a:solidFill>
                  <a:srgbClr val="505050"/>
                </a:solidFill>
                <a:latin typeface="+mn-lt"/>
              </a:defRPr>
            </a:lvl1pPr>
          </a:lstStyle>
          <a:p>
            <a:pPr lvl="0"/>
            <a:r>
              <a:rPr lang="en-US" dirty="0" smtClean="0"/>
              <a:t>Click to edit Master text styles</a:t>
            </a:r>
          </a:p>
        </p:txBody>
      </p:sp>
    </p:spTree>
    <p:extLst>
      <p:ext uri="{BB962C8B-B14F-4D97-AF65-F5344CB8AC3E}">
        <p14:creationId xmlns:p14="http://schemas.microsoft.com/office/powerpoint/2010/main" val="2613731198"/>
      </p:ext>
    </p:extLst>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Conten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9597" y="2081062"/>
            <a:ext cx="1933749" cy="4146552"/>
          </a:xfrm>
        </p:spPr>
        <p:txBody>
          <a:bodyPr/>
          <a:lstStyle>
            <a:lvl1pPr>
              <a:defRPr>
                <a:latin typeface="+mn-lt"/>
              </a:defRPr>
            </a:lvl1pPr>
          </a:lstStyle>
          <a:p>
            <a:r>
              <a:rPr lang="en-US" dirty="0" smtClean="0"/>
              <a:t>Click to edit Master title style</a:t>
            </a:r>
            <a:endParaRPr lang="en-US" dirty="0"/>
          </a:p>
        </p:txBody>
      </p:sp>
      <p:sp>
        <p:nvSpPr>
          <p:cNvPr id="6" name="Text Placeholder 8"/>
          <p:cNvSpPr>
            <a:spLocks noGrp="1"/>
          </p:cNvSpPr>
          <p:nvPr>
            <p:ph type="body" sz="quarter" idx="15"/>
          </p:nvPr>
        </p:nvSpPr>
        <p:spPr>
          <a:xfrm>
            <a:off x="199597" y="291071"/>
            <a:ext cx="8402638" cy="709108"/>
          </a:xfrm>
        </p:spPr>
        <p:txBody>
          <a:bodyPr vert="horz" wrap="square" lIns="122888" tIns="76805" rIns="122888" bIns="76805" rtlCol="0" anchor="t" anchorCtr="0">
            <a:spAutoFit/>
          </a:bodyPr>
          <a:lstStyle>
            <a:lvl1pPr>
              <a:defRPr lang="en-US" sz="4000" spc="-84" dirty="0" smtClean="0">
                <a:solidFill>
                  <a:schemeClr val="tx1">
                    <a:lumMod val="65000"/>
                    <a:lumOff val="35000"/>
                  </a:schemeClr>
                </a:solidFill>
                <a:latin typeface="+mj-lt"/>
                <a:ea typeface="+mj-ea"/>
                <a:cs typeface="+mj-cs"/>
              </a:defRPr>
            </a:lvl1pPr>
          </a:lstStyle>
          <a:p>
            <a:pPr lvl="0" defTabSz="1023009">
              <a:lnSpc>
                <a:spcPct val="90000"/>
              </a:lnSpc>
              <a:spcBef>
                <a:spcPct val="0"/>
              </a:spcBef>
            </a:pPr>
            <a:r>
              <a:rPr lang="en-US" dirty="0" smtClean="0"/>
              <a:t>Click to edit Master text styles</a:t>
            </a:r>
          </a:p>
        </p:txBody>
      </p:sp>
    </p:spTree>
    <p:extLst>
      <p:ext uri="{BB962C8B-B14F-4D97-AF65-F5344CB8AC3E}">
        <p14:creationId xmlns:p14="http://schemas.microsoft.com/office/powerpoint/2010/main" val="3823250887"/>
      </p:ext>
    </p:extLst>
  </p:cSld>
  <p:clrMapOvr>
    <a:masterClrMapping/>
  </p:clrMapOvr>
  <p:timing>
    <p:tnLst>
      <p:par>
        <p:cTn xmlns:p14="http://schemas.microsoft.com/office/powerpoint/2010/mai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Only">
    <p:bg>
      <p:bgPr>
        <a:solidFill>
          <a:schemeClr val="bg2"/>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5"/>
          </p:nvPr>
        </p:nvSpPr>
        <p:spPr>
          <a:xfrm>
            <a:off x="199596" y="291070"/>
            <a:ext cx="8734363" cy="709108"/>
          </a:xfrm>
        </p:spPr>
        <p:txBody>
          <a:bodyPr vert="horz" wrap="square" lIns="122888" tIns="76805" rIns="122888" bIns="76805" rtlCol="0" anchor="t" anchorCtr="0">
            <a:spAutoFit/>
          </a:bodyPr>
          <a:lstStyle>
            <a:lvl1pPr>
              <a:lnSpc>
                <a:spcPct val="80000"/>
              </a:lnSpc>
              <a:spcAft>
                <a:spcPts val="0"/>
              </a:spcAft>
              <a:defRPr lang="en-US" sz="4000" spc="-84" dirty="0" smtClean="0">
                <a:solidFill>
                  <a:schemeClr val="tx1">
                    <a:lumMod val="65000"/>
                    <a:lumOff val="35000"/>
                  </a:schemeClr>
                </a:solidFill>
                <a:latin typeface="+mj-lt"/>
                <a:ea typeface="+mj-ea"/>
                <a:cs typeface="+mj-cs"/>
              </a:defRPr>
            </a:lvl1pPr>
          </a:lstStyle>
          <a:p>
            <a:pPr lvl="0" defTabSz="1023009">
              <a:lnSpc>
                <a:spcPct val="90000"/>
              </a:lnSpc>
              <a:spcBef>
                <a:spcPct val="0"/>
              </a:spcBef>
            </a:pPr>
            <a:r>
              <a:rPr lang="en-US" dirty="0" smtClean="0"/>
              <a:t>Click to edit Master text styles</a:t>
            </a:r>
          </a:p>
        </p:txBody>
      </p:sp>
    </p:spTree>
    <p:extLst>
      <p:ext uri="{BB962C8B-B14F-4D97-AF65-F5344CB8AC3E}">
        <p14:creationId xmlns:p14="http://schemas.microsoft.com/office/powerpoint/2010/main" val="2220856169"/>
      </p:ext>
    </p:extLst>
  </p:cSld>
  <p:clrMapOvr>
    <a:masterClrMapping/>
  </p:clrMapOvr>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_LG">
    <p:bg>
      <p:bgPr>
        <a:solidFill>
          <a:schemeClr val="bg2"/>
        </a:solidFill>
        <a:effectLst/>
      </p:bgPr>
    </p:bg>
    <p:spTree>
      <p:nvGrpSpPr>
        <p:cNvPr id="1" name=""/>
        <p:cNvGrpSpPr/>
        <p:nvPr/>
      </p:nvGrpSpPr>
      <p:grpSpPr>
        <a:xfrm>
          <a:off x="0" y="0"/>
          <a:ext cx="0" cy="0"/>
          <a:chOff x="0" y="0"/>
          <a:chExt cx="0" cy="0"/>
        </a:xfrm>
      </p:grpSpPr>
      <p:sp>
        <p:nvSpPr>
          <p:cNvPr id="5" name="Content Placeholder 4"/>
          <p:cNvSpPr>
            <a:spLocks noGrp="1"/>
          </p:cNvSpPr>
          <p:nvPr>
            <p:ph sz="quarter" idx="14"/>
          </p:nvPr>
        </p:nvSpPr>
        <p:spPr>
          <a:xfrm>
            <a:off x="363538" y="1712390"/>
            <a:ext cx="6692018" cy="394723"/>
          </a:xfrm>
        </p:spPr>
        <p:txBody>
          <a:bodyPr/>
          <a:lstStyle>
            <a:lvl1pPr>
              <a:defRPr>
                <a:solidFill>
                  <a:srgbClr val="505050"/>
                </a:solidFill>
              </a:defRPr>
            </a:lvl1pPr>
          </a:lstStyle>
          <a:p>
            <a:pPr lvl="0"/>
            <a:r>
              <a:rPr lang="en-US" dirty="0" smtClean="0"/>
              <a:t>Click to edit Master text styles</a:t>
            </a:r>
          </a:p>
        </p:txBody>
      </p:sp>
    </p:spTree>
    <p:extLst>
      <p:ext uri="{BB962C8B-B14F-4D97-AF65-F5344CB8AC3E}">
        <p14:creationId xmlns:p14="http://schemas.microsoft.com/office/powerpoint/2010/main" val="3463877690"/>
      </p:ext>
    </p:extLst>
  </p:cSld>
  <p:clrMapOvr>
    <a:masterClrMapping/>
  </p:clrMapOvr>
  <p:timing>
    <p:tnLst>
      <p:par>
        <p:cTn xmlns:p14="http://schemas.microsoft.com/office/powerpoint/2010/mai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all Text_for Exhibits">
    <p:bg>
      <p:bgPr>
        <a:solidFill>
          <a:schemeClr val="bg2"/>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99597" y="2081062"/>
            <a:ext cx="1938339" cy="414655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defRPr lang="en-US" dirty="0"/>
            </a:lvl1pPr>
          </a:lstStyle>
          <a:p>
            <a:pPr lvl="0"/>
            <a:r>
              <a:rPr lang="en-US" dirty="0" smtClean="0"/>
              <a:t>Click to edit Master title style</a:t>
            </a:r>
            <a:endParaRPr lang="en-US" dirty="0"/>
          </a:p>
        </p:txBody>
      </p:sp>
      <p:sp>
        <p:nvSpPr>
          <p:cNvPr id="5" name="Text Placeholder 8"/>
          <p:cNvSpPr>
            <a:spLocks noGrp="1"/>
          </p:cNvSpPr>
          <p:nvPr>
            <p:ph type="body" sz="quarter" idx="15"/>
          </p:nvPr>
        </p:nvSpPr>
        <p:spPr>
          <a:xfrm>
            <a:off x="199597" y="291071"/>
            <a:ext cx="8402638" cy="709108"/>
          </a:xfrm>
        </p:spPr>
        <p:txBody>
          <a:bodyPr vert="horz" wrap="square" lIns="122888" tIns="76805" rIns="122888" bIns="76805" rtlCol="0" anchor="t" anchorCtr="0">
            <a:spAutoFit/>
          </a:bodyPr>
          <a:lstStyle>
            <a:lvl1pPr>
              <a:defRPr lang="en-US" sz="4000" spc="-84" dirty="0" smtClean="0">
                <a:solidFill>
                  <a:schemeClr val="tx1">
                    <a:lumMod val="65000"/>
                    <a:lumOff val="35000"/>
                  </a:schemeClr>
                </a:solidFill>
                <a:latin typeface="+mj-lt"/>
                <a:ea typeface="+mj-ea"/>
                <a:cs typeface="+mj-cs"/>
              </a:defRPr>
            </a:lvl1pPr>
          </a:lstStyle>
          <a:p>
            <a:pPr lvl="0" defTabSz="1023009">
              <a:lnSpc>
                <a:spcPct val="90000"/>
              </a:lnSpc>
              <a:spcBef>
                <a:spcPct val="0"/>
              </a:spcBef>
            </a:pPr>
            <a:r>
              <a:rPr lang="en-US" dirty="0" smtClean="0"/>
              <a:t>Click to edit Master text styles</a:t>
            </a:r>
          </a:p>
        </p:txBody>
      </p:sp>
    </p:spTree>
    <p:extLst>
      <p:ext uri="{BB962C8B-B14F-4D97-AF65-F5344CB8AC3E}">
        <p14:creationId xmlns:p14="http://schemas.microsoft.com/office/powerpoint/2010/main" val="3190888770"/>
      </p:ext>
    </p:extLst>
  </p:cSld>
  <p:clrMapOvr>
    <a:masterClrMapping/>
  </p:clrMapOvr>
  <p:timing>
    <p:tnLst>
      <p:par>
        <p:cTn xmlns:p14="http://schemas.microsoft.com/office/powerpoint/2010/mai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lor Shape &amp; White Background">
    <p:bg>
      <p:bgPr>
        <a:solidFill>
          <a:schemeClr val="bg2"/>
        </a:solidFill>
        <a:effectLst/>
      </p:bgPr>
    </p:bg>
    <p:spTree>
      <p:nvGrpSpPr>
        <p:cNvPr id="1" name=""/>
        <p:cNvGrpSpPr/>
        <p:nvPr/>
      </p:nvGrpSpPr>
      <p:grpSpPr>
        <a:xfrm>
          <a:off x="0" y="0"/>
          <a:ext cx="0" cy="0"/>
          <a:chOff x="0" y="0"/>
          <a:chExt cx="0" cy="0"/>
        </a:xfrm>
      </p:grpSpPr>
      <p:sp>
        <p:nvSpPr>
          <p:cNvPr id="8" name="Text Placeholder 13"/>
          <p:cNvSpPr>
            <a:spLocks noGrp="1"/>
          </p:cNvSpPr>
          <p:nvPr>
            <p:ph type="body" sz="quarter" idx="15"/>
          </p:nvPr>
        </p:nvSpPr>
        <p:spPr>
          <a:xfrm>
            <a:off x="3729042" y="3231646"/>
            <a:ext cx="5048250" cy="394723"/>
          </a:xfrm>
        </p:spPr>
        <p:txBody>
          <a:bodyPr vert="horz" lIns="0" tIns="0" rIns="0" bIns="0" rtlCol="0" anchor="ctr">
            <a:spAutoFit/>
          </a:bodyPr>
          <a:lstStyle>
            <a:lvl1pPr>
              <a:defRPr lang="en-US" dirty="0" smtClean="0"/>
            </a:lvl1pPr>
          </a:lstStyle>
          <a:p>
            <a:pPr lvl="0"/>
            <a:r>
              <a:rPr lang="en-US" dirty="0" smtClean="0"/>
              <a:t>Click to edit Master text styles</a:t>
            </a:r>
          </a:p>
        </p:txBody>
      </p:sp>
      <p:sp>
        <p:nvSpPr>
          <p:cNvPr id="14" name="Title 1"/>
          <p:cNvSpPr>
            <a:spLocks noGrp="1"/>
          </p:cNvSpPr>
          <p:nvPr>
            <p:ph type="ctrTitle"/>
          </p:nvPr>
        </p:nvSpPr>
        <p:spPr>
          <a:xfrm>
            <a:off x="363542" y="1435608"/>
            <a:ext cx="2999232" cy="3986784"/>
          </a:xfrm>
          <a:custGeom>
            <a:avLst/>
            <a:gdLst>
              <a:gd name="connsiteX0" fmla="*/ 0 w 2431552"/>
              <a:gd name="connsiteY0" fmla="*/ 0 h 576072"/>
              <a:gd name="connsiteX1" fmla="*/ 2431552 w 2431552"/>
              <a:gd name="connsiteY1" fmla="*/ 0 h 576072"/>
              <a:gd name="connsiteX2" fmla="*/ 2431552 w 2431552"/>
              <a:gd name="connsiteY2" fmla="*/ 576072 h 576072"/>
              <a:gd name="connsiteX3" fmla="*/ 0 w 2431552"/>
              <a:gd name="connsiteY3" fmla="*/ 576072 h 576072"/>
              <a:gd name="connsiteX4" fmla="*/ 0 w 2431552"/>
              <a:gd name="connsiteY4" fmla="*/ 0 h 576072"/>
              <a:gd name="connsiteX0" fmla="*/ 0 w 2610228"/>
              <a:gd name="connsiteY0" fmla="*/ 704193 h 1280265"/>
              <a:gd name="connsiteX1" fmla="*/ 2610228 w 2610228"/>
              <a:gd name="connsiteY1" fmla="*/ 0 h 1280265"/>
              <a:gd name="connsiteX2" fmla="*/ 2431552 w 2610228"/>
              <a:gd name="connsiteY2" fmla="*/ 1280265 h 1280265"/>
              <a:gd name="connsiteX3" fmla="*/ 0 w 2610228"/>
              <a:gd name="connsiteY3" fmla="*/ 1280265 h 1280265"/>
              <a:gd name="connsiteX4" fmla="*/ 0 w 2610228"/>
              <a:gd name="connsiteY4" fmla="*/ 704193 h 1280265"/>
              <a:gd name="connsiteX0" fmla="*/ 0 w 2620739"/>
              <a:gd name="connsiteY0" fmla="*/ 704193 h 2037009"/>
              <a:gd name="connsiteX1" fmla="*/ 2610228 w 2620739"/>
              <a:gd name="connsiteY1" fmla="*/ 0 h 2037009"/>
              <a:gd name="connsiteX2" fmla="*/ 2620739 w 2620739"/>
              <a:gd name="connsiteY2" fmla="*/ 2037009 h 2037009"/>
              <a:gd name="connsiteX3" fmla="*/ 0 w 2620739"/>
              <a:gd name="connsiteY3" fmla="*/ 1280265 h 2037009"/>
              <a:gd name="connsiteX4" fmla="*/ 0 w 2620739"/>
              <a:gd name="connsiteY4" fmla="*/ 704193 h 2037009"/>
              <a:gd name="connsiteX0" fmla="*/ 0 w 2620739"/>
              <a:gd name="connsiteY0" fmla="*/ 483476 h 1816292"/>
              <a:gd name="connsiteX1" fmla="*/ 2389511 w 2620739"/>
              <a:gd name="connsiteY1" fmla="*/ 0 h 1816292"/>
              <a:gd name="connsiteX2" fmla="*/ 2620739 w 2620739"/>
              <a:gd name="connsiteY2" fmla="*/ 1816292 h 1816292"/>
              <a:gd name="connsiteX3" fmla="*/ 0 w 2620739"/>
              <a:gd name="connsiteY3" fmla="*/ 1059548 h 1816292"/>
              <a:gd name="connsiteX4" fmla="*/ 0 w 2620739"/>
              <a:gd name="connsiteY4" fmla="*/ 483476 h 1816292"/>
              <a:gd name="connsiteX0" fmla="*/ 0 w 2620739"/>
              <a:gd name="connsiteY0" fmla="*/ 704193 h 2037009"/>
              <a:gd name="connsiteX1" fmla="*/ 2589207 w 2620739"/>
              <a:gd name="connsiteY1" fmla="*/ 0 h 2037009"/>
              <a:gd name="connsiteX2" fmla="*/ 2620739 w 2620739"/>
              <a:gd name="connsiteY2" fmla="*/ 2037009 h 2037009"/>
              <a:gd name="connsiteX3" fmla="*/ 0 w 2620739"/>
              <a:gd name="connsiteY3" fmla="*/ 1280265 h 2037009"/>
              <a:gd name="connsiteX4" fmla="*/ 0 w 2620739"/>
              <a:gd name="connsiteY4" fmla="*/ 704193 h 2037009"/>
              <a:gd name="connsiteX0" fmla="*/ 0 w 2862477"/>
              <a:gd name="connsiteY0" fmla="*/ 0 h 2425892"/>
              <a:gd name="connsiteX1" fmla="*/ 2830945 w 2862477"/>
              <a:gd name="connsiteY1" fmla="*/ 388883 h 2425892"/>
              <a:gd name="connsiteX2" fmla="*/ 2862477 w 2862477"/>
              <a:gd name="connsiteY2" fmla="*/ 2425892 h 2425892"/>
              <a:gd name="connsiteX3" fmla="*/ 241738 w 2862477"/>
              <a:gd name="connsiteY3" fmla="*/ 1669148 h 2425892"/>
              <a:gd name="connsiteX4" fmla="*/ 0 w 2862477"/>
              <a:gd name="connsiteY4" fmla="*/ 0 h 2425892"/>
              <a:gd name="connsiteX0" fmla="*/ 0 w 2862477"/>
              <a:gd name="connsiteY0" fmla="*/ 0 h 2804265"/>
              <a:gd name="connsiteX1" fmla="*/ 2830945 w 2862477"/>
              <a:gd name="connsiteY1" fmla="*/ 388883 h 2804265"/>
              <a:gd name="connsiteX2" fmla="*/ 2862477 w 2862477"/>
              <a:gd name="connsiteY2" fmla="*/ 2425892 h 2804265"/>
              <a:gd name="connsiteX3" fmla="*/ 21021 w 2862477"/>
              <a:gd name="connsiteY3" fmla="*/ 2804265 h 2804265"/>
              <a:gd name="connsiteX4" fmla="*/ 0 w 2862477"/>
              <a:gd name="connsiteY4" fmla="*/ 0 h 2804265"/>
              <a:gd name="connsiteX0" fmla="*/ 0 w 2967580"/>
              <a:gd name="connsiteY0" fmla="*/ 0 h 2961920"/>
              <a:gd name="connsiteX1" fmla="*/ 2936048 w 2967580"/>
              <a:gd name="connsiteY1" fmla="*/ 546538 h 2961920"/>
              <a:gd name="connsiteX2" fmla="*/ 2967580 w 2967580"/>
              <a:gd name="connsiteY2" fmla="*/ 2583547 h 2961920"/>
              <a:gd name="connsiteX3" fmla="*/ 126124 w 2967580"/>
              <a:gd name="connsiteY3" fmla="*/ 2961920 h 2961920"/>
              <a:gd name="connsiteX4" fmla="*/ 0 w 2967580"/>
              <a:gd name="connsiteY4" fmla="*/ 0 h 2961920"/>
              <a:gd name="connsiteX0" fmla="*/ 10511 w 2841456"/>
              <a:gd name="connsiteY0" fmla="*/ 0 h 2814775"/>
              <a:gd name="connsiteX1" fmla="*/ 2809924 w 2841456"/>
              <a:gd name="connsiteY1" fmla="*/ 399393 h 2814775"/>
              <a:gd name="connsiteX2" fmla="*/ 2841456 w 2841456"/>
              <a:gd name="connsiteY2" fmla="*/ 2436402 h 2814775"/>
              <a:gd name="connsiteX3" fmla="*/ 0 w 2841456"/>
              <a:gd name="connsiteY3" fmla="*/ 2814775 h 2814775"/>
              <a:gd name="connsiteX4" fmla="*/ 10511 w 2841456"/>
              <a:gd name="connsiteY4" fmla="*/ 0 h 2814775"/>
              <a:gd name="connsiteX0" fmla="*/ 10511 w 2845941"/>
              <a:gd name="connsiteY0" fmla="*/ 0 h 2814775"/>
              <a:gd name="connsiteX1" fmla="*/ 2842437 w 2845941"/>
              <a:gd name="connsiteY1" fmla="*/ 415742 h 2814775"/>
              <a:gd name="connsiteX2" fmla="*/ 2841456 w 2845941"/>
              <a:gd name="connsiteY2" fmla="*/ 2436402 h 2814775"/>
              <a:gd name="connsiteX3" fmla="*/ 0 w 2845941"/>
              <a:gd name="connsiteY3" fmla="*/ 2814775 h 2814775"/>
              <a:gd name="connsiteX4" fmla="*/ 10511 w 2845941"/>
              <a:gd name="connsiteY4" fmla="*/ 0 h 2814775"/>
              <a:gd name="connsiteX0" fmla="*/ 10511 w 2841456"/>
              <a:gd name="connsiteY0" fmla="*/ 0 h 2814775"/>
              <a:gd name="connsiteX1" fmla="*/ 2834309 w 2841456"/>
              <a:gd name="connsiteY1" fmla="*/ 391219 h 2814775"/>
              <a:gd name="connsiteX2" fmla="*/ 2841456 w 2841456"/>
              <a:gd name="connsiteY2" fmla="*/ 2436402 h 2814775"/>
              <a:gd name="connsiteX3" fmla="*/ 0 w 2841456"/>
              <a:gd name="connsiteY3" fmla="*/ 2814775 h 2814775"/>
              <a:gd name="connsiteX4" fmla="*/ 10511 w 2841456"/>
              <a:gd name="connsiteY4" fmla="*/ 0 h 2814775"/>
              <a:gd name="connsiteX0" fmla="*/ 3504 w 2834449"/>
              <a:gd name="connsiteY0" fmla="*/ 0 h 2847473"/>
              <a:gd name="connsiteX1" fmla="*/ 2827302 w 2834449"/>
              <a:gd name="connsiteY1" fmla="*/ 391219 h 2847473"/>
              <a:gd name="connsiteX2" fmla="*/ 2834449 w 2834449"/>
              <a:gd name="connsiteY2" fmla="*/ 2436402 h 2847473"/>
              <a:gd name="connsiteX3" fmla="*/ 1122 w 2834449"/>
              <a:gd name="connsiteY3" fmla="*/ 2847473 h 2847473"/>
              <a:gd name="connsiteX4" fmla="*/ 3504 w 2834449"/>
              <a:gd name="connsiteY4" fmla="*/ 0 h 2847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4449" h="2847473">
                <a:moveTo>
                  <a:pt x="3504" y="0"/>
                </a:moveTo>
                <a:lnTo>
                  <a:pt x="2827302" y="391219"/>
                </a:lnTo>
                <a:cubicBezTo>
                  <a:pt x="2830806" y="1070222"/>
                  <a:pt x="2830945" y="1757399"/>
                  <a:pt x="2834449" y="2436402"/>
                </a:cubicBezTo>
                <a:lnTo>
                  <a:pt x="1122" y="2847473"/>
                </a:lnTo>
                <a:cubicBezTo>
                  <a:pt x="4626" y="1909215"/>
                  <a:pt x="0" y="938258"/>
                  <a:pt x="3504" y="0"/>
                </a:cubicBezTo>
                <a:close/>
              </a:path>
            </a:pathLst>
          </a:custGeom>
          <a:solidFill>
            <a:srgbClr val="505050">
              <a:alpha val="80000"/>
            </a:srgbClr>
          </a:solidFill>
          <a:ln>
            <a:noFill/>
          </a:ln>
          <a:extLst/>
        </p:spPr>
        <p:txBody>
          <a:bodyPr vert="horz" wrap="square" lIns="204747" tIns="0" rIns="204747" bIns="0" numCol="1" anchor="ctr" anchorCtr="0" compatLnSpc="1">
            <a:prstTxWarp prst="textNoShape">
              <a:avLst/>
            </a:prstTxWarp>
          </a:bodyPr>
          <a:lstStyle>
            <a:lvl1pPr>
              <a:lnSpc>
                <a:spcPct val="95000"/>
              </a:lnSpc>
              <a:defRPr lang="en-US" sz="3100" kern="1200" dirty="0" smtClean="0">
                <a:solidFill>
                  <a:schemeClr val="bg1"/>
                </a:solidFill>
                <a:latin typeface="+mj-lt"/>
                <a:ea typeface="ＭＳ Ｐゴシック" charset="0"/>
                <a:cs typeface="Segoe UI Light"/>
              </a:defRPr>
            </a:lvl1pPr>
          </a:lstStyle>
          <a:p>
            <a:pPr marL="0" lvl="0" indent="0" algn="l" defTabSz="1023560" rtl="0" eaLnBrk="1" fontAlgn="base" latinLnBrk="0" hangingPunct="1">
              <a:lnSpc>
                <a:spcPct val="100000"/>
              </a:lnSpc>
              <a:spcBef>
                <a:spcPct val="0"/>
              </a:spcBef>
              <a:spcAft>
                <a:spcPct val="0"/>
              </a:spcAft>
              <a:buFontTx/>
              <a:buNone/>
            </a:pPr>
            <a:r>
              <a:rPr lang="en-US" dirty="0" smtClean="0"/>
              <a:t>Click to edit Master title style</a:t>
            </a:r>
            <a:endParaRPr lang="en-US" dirty="0"/>
          </a:p>
        </p:txBody>
      </p:sp>
    </p:spTree>
    <p:extLst>
      <p:ext uri="{BB962C8B-B14F-4D97-AF65-F5344CB8AC3E}">
        <p14:creationId xmlns:p14="http://schemas.microsoft.com/office/powerpoint/2010/main" val="1415154396"/>
      </p:ext>
    </p:extLst>
  </p:cSld>
  <p:clrMapOvr>
    <a:masterClrMapping/>
  </p:clrMapOvr>
  <p:timing>
    <p:tnLst>
      <p:par>
        <p:cTn xmlns:p14="http://schemas.microsoft.com/office/powerpoint/2010/mai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hape &amp; White Background">
    <p:bg>
      <p:bgPr>
        <a:solidFill>
          <a:schemeClr val="bg2"/>
        </a:solidFill>
        <a:effectLst/>
      </p:bgPr>
    </p:bg>
    <p:spTree>
      <p:nvGrpSpPr>
        <p:cNvPr id="1" name=""/>
        <p:cNvGrpSpPr/>
        <p:nvPr/>
      </p:nvGrpSpPr>
      <p:grpSpPr>
        <a:xfrm>
          <a:off x="0" y="0"/>
          <a:ext cx="0" cy="0"/>
          <a:chOff x="0" y="0"/>
          <a:chExt cx="0" cy="0"/>
        </a:xfrm>
      </p:grpSpPr>
      <p:sp>
        <p:nvSpPr>
          <p:cNvPr id="6" name="Picture Placeholder 12"/>
          <p:cNvSpPr>
            <a:spLocks noGrp="1"/>
          </p:cNvSpPr>
          <p:nvPr>
            <p:ph type="pic" sz="quarter" idx="16"/>
          </p:nvPr>
        </p:nvSpPr>
        <p:spPr>
          <a:xfrm>
            <a:off x="361950" y="2836919"/>
            <a:ext cx="2999232" cy="118417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574 w 10000"/>
              <a:gd name="connsiteY2" fmla="*/ 10000 h 10000"/>
              <a:gd name="connsiteX3" fmla="*/ 2000 w 10000"/>
              <a:gd name="connsiteY3" fmla="*/ 10000 h 10000"/>
              <a:gd name="connsiteX4" fmla="*/ 0 w 10000"/>
              <a:gd name="connsiteY4" fmla="*/ 0 h 10000"/>
              <a:gd name="connsiteX0" fmla="*/ 0 w 10000"/>
              <a:gd name="connsiteY0" fmla="*/ 0 h 10028"/>
              <a:gd name="connsiteX1" fmla="*/ 10000 w 10000"/>
              <a:gd name="connsiteY1" fmla="*/ 0 h 10028"/>
              <a:gd name="connsiteX2" fmla="*/ 8574 w 10000"/>
              <a:gd name="connsiteY2" fmla="*/ 10000 h 10028"/>
              <a:gd name="connsiteX3" fmla="*/ 1399 w 10000"/>
              <a:gd name="connsiteY3" fmla="*/ 10028 h 10028"/>
              <a:gd name="connsiteX4" fmla="*/ 0 w 10000"/>
              <a:gd name="connsiteY4" fmla="*/ 0 h 10028"/>
              <a:gd name="connsiteX0" fmla="*/ 0 w 10000"/>
              <a:gd name="connsiteY0" fmla="*/ 0 h 10028"/>
              <a:gd name="connsiteX1" fmla="*/ 10000 w 10000"/>
              <a:gd name="connsiteY1" fmla="*/ 1460 h 10028"/>
              <a:gd name="connsiteX2" fmla="*/ 8574 w 10000"/>
              <a:gd name="connsiteY2" fmla="*/ 10000 h 10028"/>
              <a:gd name="connsiteX3" fmla="*/ 1399 w 10000"/>
              <a:gd name="connsiteY3" fmla="*/ 10028 h 10028"/>
              <a:gd name="connsiteX4" fmla="*/ 0 w 10000"/>
              <a:gd name="connsiteY4" fmla="*/ 0 h 10028"/>
              <a:gd name="connsiteX0" fmla="*/ 0 w 10022"/>
              <a:gd name="connsiteY0" fmla="*/ 0 h 10028"/>
              <a:gd name="connsiteX1" fmla="*/ 10000 w 10022"/>
              <a:gd name="connsiteY1" fmla="*/ 1460 h 10028"/>
              <a:gd name="connsiteX2" fmla="*/ 10022 w 10022"/>
              <a:gd name="connsiteY2" fmla="*/ 8623 h 10028"/>
              <a:gd name="connsiteX3" fmla="*/ 1399 w 10022"/>
              <a:gd name="connsiteY3" fmla="*/ 10028 h 10028"/>
              <a:gd name="connsiteX4" fmla="*/ 0 w 10022"/>
              <a:gd name="connsiteY4" fmla="*/ 0 h 10028"/>
              <a:gd name="connsiteX0" fmla="*/ 0 w 10022"/>
              <a:gd name="connsiteY0" fmla="*/ 0 h 10028"/>
              <a:gd name="connsiteX1" fmla="*/ 10000 w 10022"/>
              <a:gd name="connsiteY1" fmla="*/ 1460 h 10028"/>
              <a:gd name="connsiteX2" fmla="*/ 10022 w 10022"/>
              <a:gd name="connsiteY2" fmla="*/ 8623 h 10028"/>
              <a:gd name="connsiteX3" fmla="*/ 115 w 10022"/>
              <a:gd name="connsiteY3" fmla="*/ 10028 h 10028"/>
              <a:gd name="connsiteX4" fmla="*/ 0 w 10022"/>
              <a:gd name="connsiteY4" fmla="*/ 0 h 10028"/>
              <a:gd name="connsiteX0" fmla="*/ 0 w 10418"/>
              <a:gd name="connsiteY0" fmla="*/ 0 h 10028"/>
              <a:gd name="connsiteX1" fmla="*/ 10411 w 10418"/>
              <a:gd name="connsiteY1" fmla="*/ 992 h 10028"/>
              <a:gd name="connsiteX2" fmla="*/ 10022 w 10418"/>
              <a:gd name="connsiteY2" fmla="*/ 8623 h 10028"/>
              <a:gd name="connsiteX3" fmla="*/ 115 w 10418"/>
              <a:gd name="connsiteY3" fmla="*/ 10028 h 10028"/>
              <a:gd name="connsiteX4" fmla="*/ 0 w 10418"/>
              <a:gd name="connsiteY4" fmla="*/ 0 h 10028"/>
              <a:gd name="connsiteX0" fmla="*/ 0 w 10022"/>
              <a:gd name="connsiteY0" fmla="*/ 0 h 10028"/>
              <a:gd name="connsiteX1" fmla="*/ 10000 w 10022"/>
              <a:gd name="connsiteY1" fmla="*/ 1405 h 10028"/>
              <a:gd name="connsiteX2" fmla="*/ 10022 w 10022"/>
              <a:gd name="connsiteY2" fmla="*/ 8623 h 10028"/>
              <a:gd name="connsiteX3" fmla="*/ 115 w 10022"/>
              <a:gd name="connsiteY3" fmla="*/ 10028 h 10028"/>
              <a:gd name="connsiteX4" fmla="*/ 0 w 10022"/>
              <a:gd name="connsiteY4" fmla="*/ 0 h 10028"/>
              <a:gd name="connsiteX0" fmla="*/ 0 w 10022"/>
              <a:gd name="connsiteY0" fmla="*/ 0 h 10028"/>
              <a:gd name="connsiteX1" fmla="*/ 10000 w 10022"/>
              <a:gd name="connsiteY1" fmla="*/ 1405 h 10028"/>
              <a:gd name="connsiteX2" fmla="*/ 10022 w 10022"/>
              <a:gd name="connsiteY2" fmla="*/ 8623 h 10028"/>
              <a:gd name="connsiteX3" fmla="*/ 38 w 10022"/>
              <a:gd name="connsiteY3" fmla="*/ 10028 h 10028"/>
              <a:gd name="connsiteX4" fmla="*/ 0 w 10022"/>
              <a:gd name="connsiteY4" fmla="*/ 0 h 10028"/>
              <a:gd name="connsiteX0" fmla="*/ 1 w 9997"/>
              <a:gd name="connsiteY0" fmla="*/ 0 h 10028"/>
              <a:gd name="connsiteX1" fmla="*/ 9975 w 9997"/>
              <a:gd name="connsiteY1" fmla="*/ 1405 h 10028"/>
              <a:gd name="connsiteX2" fmla="*/ 9997 w 9997"/>
              <a:gd name="connsiteY2" fmla="*/ 8623 h 10028"/>
              <a:gd name="connsiteX3" fmla="*/ 13 w 9997"/>
              <a:gd name="connsiteY3" fmla="*/ 10028 h 10028"/>
              <a:gd name="connsiteX4" fmla="*/ 1 w 9997"/>
              <a:gd name="connsiteY4" fmla="*/ 0 h 10028"/>
              <a:gd name="connsiteX0" fmla="*/ 1 w 10029"/>
              <a:gd name="connsiteY0" fmla="*/ 0 h 10000"/>
              <a:gd name="connsiteX1" fmla="*/ 10029 w 10029"/>
              <a:gd name="connsiteY1" fmla="*/ 1452 h 10000"/>
              <a:gd name="connsiteX2" fmla="*/ 10000 w 10029"/>
              <a:gd name="connsiteY2" fmla="*/ 8599 h 10000"/>
              <a:gd name="connsiteX3" fmla="*/ 13 w 10029"/>
              <a:gd name="connsiteY3" fmla="*/ 10000 h 10000"/>
              <a:gd name="connsiteX4" fmla="*/ 1 w 10029"/>
              <a:gd name="connsiteY4" fmla="*/ 0 h 10000"/>
              <a:gd name="connsiteX0" fmla="*/ 1 w 10077"/>
              <a:gd name="connsiteY0" fmla="*/ 0 h 10000"/>
              <a:gd name="connsiteX1" fmla="*/ 10029 w 10077"/>
              <a:gd name="connsiteY1" fmla="*/ 1452 h 10000"/>
              <a:gd name="connsiteX2" fmla="*/ 10077 w 10077"/>
              <a:gd name="connsiteY2" fmla="*/ 8599 h 10000"/>
              <a:gd name="connsiteX3" fmla="*/ 13 w 10077"/>
              <a:gd name="connsiteY3" fmla="*/ 10000 h 10000"/>
              <a:gd name="connsiteX4" fmla="*/ 1 w 10077"/>
              <a:gd name="connsiteY4" fmla="*/ 0 h 10000"/>
              <a:gd name="connsiteX0" fmla="*/ 1 w 10077"/>
              <a:gd name="connsiteY0" fmla="*/ 0 h 10000"/>
              <a:gd name="connsiteX1" fmla="*/ 10029 w 10077"/>
              <a:gd name="connsiteY1" fmla="*/ 1442 h 10000"/>
              <a:gd name="connsiteX2" fmla="*/ 10077 w 10077"/>
              <a:gd name="connsiteY2" fmla="*/ 8599 h 10000"/>
              <a:gd name="connsiteX3" fmla="*/ 13 w 10077"/>
              <a:gd name="connsiteY3" fmla="*/ 10000 h 10000"/>
              <a:gd name="connsiteX4" fmla="*/ 1 w 10077"/>
              <a:gd name="connsiteY4" fmla="*/ 0 h 10000"/>
              <a:gd name="connsiteX0" fmla="*/ 1 w 10046"/>
              <a:gd name="connsiteY0" fmla="*/ 0 h 10000"/>
              <a:gd name="connsiteX1" fmla="*/ 10029 w 10046"/>
              <a:gd name="connsiteY1" fmla="*/ 1442 h 10000"/>
              <a:gd name="connsiteX2" fmla="*/ 10046 w 10046"/>
              <a:gd name="connsiteY2" fmla="*/ 8589 h 10000"/>
              <a:gd name="connsiteX3" fmla="*/ 13 w 10046"/>
              <a:gd name="connsiteY3" fmla="*/ 10000 h 10000"/>
              <a:gd name="connsiteX4" fmla="*/ 1 w 10046"/>
              <a:gd name="connsiteY4" fmla="*/ 0 h 10000"/>
              <a:gd name="connsiteX0" fmla="*/ 1 w 10046"/>
              <a:gd name="connsiteY0" fmla="*/ 0 h 10000"/>
              <a:gd name="connsiteX1" fmla="*/ 10029 w 10046"/>
              <a:gd name="connsiteY1" fmla="*/ 1442 h 10000"/>
              <a:gd name="connsiteX2" fmla="*/ 10046 w 10046"/>
              <a:gd name="connsiteY2" fmla="*/ 8589 h 10000"/>
              <a:gd name="connsiteX3" fmla="*/ 13 w 10046"/>
              <a:gd name="connsiteY3" fmla="*/ 10000 h 10000"/>
              <a:gd name="connsiteX4" fmla="*/ 1 w 10046"/>
              <a:gd name="connsiteY4" fmla="*/ 0 h 10000"/>
              <a:gd name="connsiteX0" fmla="*/ 1 w 10036"/>
              <a:gd name="connsiteY0" fmla="*/ 0 h 10000"/>
              <a:gd name="connsiteX1" fmla="*/ 10029 w 10036"/>
              <a:gd name="connsiteY1" fmla="*/ 1442 h 10000"/>
              <a:gd name="connsiteX2" fmla="*/ 10036 w 10036"/>
              <a:gd name="connsiteY2" fmla="*/ 8579 h 10000"/>
              <a:gd name="connsiteX3" fmla="*/ 13 w 10036"/>
              <a:gd name="connsiteY3" fmla="*/ 10000 h 10000"/>
              <a:gd name="connsiteX4" fmla="*/ 1 w 10036"/>
              <a:gd name="connsiteY4" fmla="*/ 0 h 10000"/>
              <a:gd name="connsiteX0" fmla="*/ 1 w 10036"/>
              <a:gd name="connsiteY0" fmla="*/ 0 h 10000"/>
              <a:gd name="connsiteX1" fmla="*/ 10029 w 10036"/>
              <a:gd name="connsiteY1" fmla="*/ 1442 h 10000"/>
              <a:gd name="connsiteX2" fmla="*/ 10036 w 10036"/>
              <a:gd name="connsiteY2" fmla="*/ 8579 h 10000"/>
              <a:gd name="connsiteX3" fmla="*/ 13 w 10036"/>
              <a:gd name="connsiteY3" fmla="*/ 10000 h 10000"/>
              <a:gd name="connsiteX4" fmla="*/ 1 w 10036"/>
              <a:gd name="connsiteY4" fmla="*/ 0 h 10000"/>
              <a:gd name="connsiteX0" fmla="*/ 1 w 10040"/>
              <a:gd name="connsiteY0" fmla="*/ 0 h 10000"/>
              <a:gd name="connsiteX1" fmla="*/ 10039 w 10040"/>
              <a:gd name="connsiteY1" fmla="*/ 1442 h 10000"/>
              <a:gd name="connsiteX2" fmla="*/ 10036 w 10040"/>
              <a:gd name="connsiteY2" fmla="*/ 8579 h 10000"/>
              <a:gd name="connsiteX3" fmla="*/ 13 w 10040"/>
              <a:gd name="connsiteY3" fmla="*/ 10000 h 10000"/>
              <a:gd name="connsiteX4" fmla="*/ 1 w 10040"/>
              <a:gd name="connsiteY4" fmla="*/ 0 h 10000"/>
              <a:gd name="connsiteX0" fmla="*/ 1 w 10040"/>
              <a:gd name="connsiteY0" fmla="*/ 0 h 10000"/>
              <a:gd name="connsiteX1" fmla="*/ 10039 w 10040"/>
              <a:gd name="connsiteY1" fmla="*/ 1452 h 10000"/>
              <a:gd name="connsiteX2" fmla="*/ 10036 w 10040"/>
              <a:gd name="connsiteY2" fmla="*/ 8579 h 10000"/>
              <a:gd name="connsiteX3" fmla="*/ 13 w 10040"/>
              <a:gd name="connsiteY3" fmla="*/ 10000 h 10000"/>
              <a:gd name="connsiteX4" fmla="*/ 1 w 10040"/>
              <a:gd name="connsiteY4" fmla="*/ 0 h 10000"/>
              <a:gd name="connsiteX0" fmla="*/ 28 w 10067"/>
              <a:gd name="connsiteY0" fmla="*/ 0 h 10000"/>
              <a:gd name="connsiteX1" fmla="*/ 10066 w 10067"/>
              <a:gd name="connsiteY1" fmla="*/ 1452 h 10000"/>
              <a:gd name="connsiteX2" fmla="*/ 10063 w 10067"/>
              <a:gd name="connsiteY2" fmla="*/ 8579 h 10000"/>
              <a:gd name="connsiteX3" fmla="*/ 9 w 10067"/>
              <a:gd name="connsiteY3" fmla="*/ 10000 h 10000"/>
              <a:gd name="connsiteX4" fmla="*/ 28 w 10067"/>
              <a:gd name="connsiteY4" fmla="*/ 0 h 10000"/>
              <a:gd name="connsiteX0" fmla="*/ 19 w 10058"/>
              <a:gd name="connsiteY0" fmla="*/ 0 h 10000"/>
              <a:gd name="connsiteX1" fmla="*/ 10057 w 10058"/>
              <a:gd name="connsiteY1" fmla="*/ 1452 h 10000"/>
              <a:gd name="connsiteX2" fmla="*/ 10054 w 10058"/>
              <a:gd name="connsiteY2" fmla="*/ 8579 h 10000"/>
              <a:gd name="connsiteX3" fmla="*/ 0 w 10058"/>
              <a:gd name="connsiteY3" fmla="*/ 10000 h 10000"/>
              <a:gd name="connsiteX4" fmla="*/ 19 w 10058"/>
              <a:gd name="connsiteY4" fmla="*/ 0 h 10000"/>
              <a:gd name="connsiteX0" fmla="*/ 9 w 10058"/>
              <a:gd name="connsiteY0" fmla="*/ 0 h 10000"/>
              <a:gd name="connsiteX1" fmla="*/ 10057 w 10058"/>
              <a:gd name="connsiteY1" fmla="*/ 1452 h 10000"/>
              <a:gd name="connsiteX2" fmla="*/ 10054 w 10058"/>
              <a:gd name="connsiteY2" fmla="*/ 8579 h 10000"/>
              <a:gd name="connsiteX3" fmla="*/ 0 w 10058"/>
              <a:gd name="connsiteY3" fmla="*/ 10000 h 10000"/>
              <a:gd name="connsiteX4" fmla="*/ 9 w 10058"/>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58" h="10000">
                <a:moveTo>
                  <a:pt x="9" y="0"/>
                </a:moveTo>
                <a:lnTo>
                  <a:pt x="10057" y="1452"/>
                </a:lnTo>
                <a:cubicBezTo>
                  <a:pt x="10063" y="3834"/>
                  <a:pt x="10048" y="6197"/>
                  <a:pt x="10054" y="8579"/>
                </a:cubicBezTo>
                <a:lnTo>
                  <a:pt x="0" y="10000"/>
                </a:lnTo>
                <a:cubicBezTo>
                  <a:pt x="6" y="6667"/>
                  <a:pt x="3" y="3333"/>
                  <a:pt x="9" y="0"/>
                </a:cubicBezTo>
                <a:close/>
              </a:path>
            </a:pathLst>
          </a:custGeom>
        </p:spPr>
        <p:txBody>
          <a:bodyPr anchor="ctr" anchorCtr="1"/>
          <a:lstStyle>
            <a:lvl1pPr>
              <a:defRPr>
                <a:solidFill>
                  <a:srgbClr val="505050"/>
                </a:solidFill>
              </a:defRPr>
            </a:lvl1pPr>
          </a:lstStyle>
          <a:p>
            <a:r>
              <a:rPr lang="en-US" dirty="0" smtClean="0"/>
              <a:t>Drag picture to placeholder or click icon to add</a:t>
            </a:r>
            <a:endParaRPr lang="en-US" dirty="0"/>
          </a:p>
        </p:txBody>
      </p:sp>
      <p:sp>
        <p:nvSpPr>
          <p:cNvPr id="5" name="Text Placeholder 13"/>
          <p:cNvSpPr>
            <a:spLocks noGrp="1"/>
          </p:cNvSpPr>
          <p:nvPr>
            <p:ph type="body" sz="quarter" idx="15"/>
          </p:nvPr>
        </p:nvSpPr>
        <p:spPr>
          <a:xfrm>
            <a:off x="3729042" y="3231646"/>
            <a:ext cx="5048250" cy="394723"/>
          </a:xfrm>
        </p:spPr>
        <p:txBody>
          <a:bodyPr vert="horz" lIns="0" tIns="0" rIns="0" bIns="0" rtlCol="0" anchor="ctr">
            <a:spAutoFit/>
          </a:bodyPr>
          <a:lstStyle>
            <a:lvl1pPr>
              <a:defRPr lang="en-US" dirty="0" smtClean="0"/>
            </a:lvl1pPr>
          </a:lstStyle>
          <a:p>
            <a:pPr lvl="0"/>
            <a:r>
              <a:rPr lang="en-US" dirty="0" smtClean="0"/>
              <a:t>Click to edit Master text styles</a:t>
            </a:r>
          </a:p>
        </p:txBody>
      </p:sp>
    </p:spTree>
    <p:extLst>
      <p:ext uri="{BB962C8B-B14F-4D97-AF65-F5344CB8AC3E}">
        <p14:creationId xmlns:p14="http://schemas.microsoft.com/office/powerpoint/2010/main" val="1530485276"/>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ogo">
    <p:bg>
      <p:bgPr>
        <a:solidFill>
          <a:schemeClr val="bg2"/>
        </a:solidFill>
        <a:effectLst/>
      </p:bgPr>
    </p:bg>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1561667" y="1969448"/>
            <a:ext cx="6020669" cy="2919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42247"/>
      </p:ext>
    </p:extLst>
  </p:cSld>
  <p:clrMapOvr>
    <a:masterClrMapping/>
  </p:clrMapOvr>
  <p:timing>
    <p:tnLst>
      <p:par>
        <p:cTn xmlns:p14="http://schemas.microsoft.com/office/powerpoint/2010/mai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ogo-2">
    <p:bg>
      <p:bgPr>
        <a:solidFill>
          <a:schemeClr val="bg2"/>
        </a:solidFill>
        <a:effectLst/>
      </p:bgPr>
    </p:bg>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cstate="email">
            <a:biLevel thresh="25000"/>
            <a:extLst>
              <a:ext uri="{28A0092B-C50C-407E-A947-70E740481C1C}">
                <a14:useLocalDpi xmlns:a14="http://schemas.microsoft.com/office/drawing/2010/main"/>
              </a:ext>
            </a:extLst>
          </a:blip>
          <a:stretch>
            <a:fillRect/>
          </a:stretch>
        </p:blipFill>
        <p:spPr bwMode="auto">
          <a:xfrm>
            <a:off x="1798293" y="2084172"/>
            <a:ext cx="5547417" cy="2689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138680"/>
      </p:ext>
    </p:extLst>
  </p:cSld>
  <p:clrMapOvr>
    <a:overrideClrMapping bg1="dk1" tx1="lt1" bg2="dk2" tx2="lt2" accent1="accent1" accent2="accent2" accent3="accent3" accent4="accent4" accent5="accent5" accent6="accent6" hlink="hlink" folHlink="folHlink"/>
  </p:clrMapOvr>
  <p:transition xmlns:p14="http://schemas.microsoft.com/office/powerpoint/2010/main" spd="slow">
    <p:push/>
  </p:transition>
  <p:timing>
    <p:tnLst>
      <p:par>
        <p:cTn xmlns:p14="http://schemas.microsoft.com/office/powerpoint/2010/mai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 Accent 1">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540541"/>
      </p:ext>
    </p:extLst>
  </p:cSld>
  <p:clrMapOvr>
    <a:overrideClrMapping bg1="dk1" tx1="lt1" bg2="dk2" tx2="lt2" accent1="accent1" accent2="accent2" accent3="accent3" accent4="accent4" accent5="accent5" accent6="accent6" hlink="hlink" folHlink="folHlink"/>
  </p:clrMapOvr>
  <p:transition xmlns:p14="http://schemas.microsoft.com/office/powerpoint/2010/main" spd="slow">
    <p:push/>
  </p:transition>
  <p:timing>
    <p:tnLst>
      <p:par>
        <p:cTn xmlns:p14="http://schemas.microsoft.com/office/powerpoint/2010/mai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mp; Conten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3549" y="1702899"/>
            <a:ext cx="1933749" cy="4146552"/>
          </a:xfrm>
        </p:spPr>
        <p:txBody>
          <a:bodyPr/>
          <a:lstStyle/>
          <a:p>
            <a:r>
              <a:rPr lang="en-US" dirty="0" smtClean="0"/>
              <a:t>Click to edit Master title style</a:t>
            </a:r>
            <a:endParaRPr lang="en-US" dirty="0"/>
          </a:p>
        </p:txBody>
      </p:sp>
      <p:sp>
        <p:nvSpPr>
          <p:cNvPr id="5" name="Content Placeholder 4"/>
          <p:cNvSpPr>
            <a:spLocks noGrp="1"/>
          </p:cNvSpPr>
          <p:nvPr>
            <p:ph sz="quarter" idx="14"/>
          </p:nvPr>
        </p:nvSpPr>
        <p:spPr>
          <a:xfrm>
            <a:off x="2743208" y="1702900"/>
            <a:ext cx="6034089" cy="1195968"/>
          </a:xfrm>
        </p:spPr>
        <p:txBody>
          <a:bodyPr/>
          <a:lstStyle/>
          <a:p>
            <a:pPr lvl="0"/>
            <a:r>
              <a:rPr lang="en-US" dirty="0" smtClean="0"/>
              <a:t>Click to edit Master text styles</a:t>
            </a:r>
          </a:p>
          <a:p>
            <a:pPr lvl="1"/>
            <a:r>
              <a:rPr lang="en-US" dirty="0" smtClean="0"/>
              <a:t>Second level</a:t>
            </a:r>
          </a:p>
          <a:p>
            <a:pPr lvl="2"/>
            <a:r>
              <a:rPr lang="en-US" dirty="0" smtClean="0"/>
              <a:t>Third level</a:t>
            </a:r>
          </a:p>
        </p:txBody>
      </p:sp>
      <p:sp>
        <p:nvSpPr>
          <p:cNvPr id="9" name="Text Placeholder 8"/>
          <p:cNvSpPr>
            <a:spLocks noGrp="1"/>
          </p:cNvSpPr>
          <p:nvPr>
            <p:ph type="body" sz="quarter" idx="15"/>
          </p:nvPr>
        </p:nvSpPr>
        <p:spPr>
          <a:xfrm>
            <a:off x="374652" y="503776"/>
            <a:ext cx="8402638" cy="715434"/>
          </a:xfrm>
        </p:spPr>
        <p:txBody>
          <a:bodyPr>
            <a:noAutofit/>
          </a:bodyPr>
          <a:lstStyle>
            <a:lvl1pPr>
              <a:defRPr sz="4000">
                <a:latin typeface="+mj-lt"/>
              </a:defRPr>
            </a:lvl1pPr>
          </a:lstStyle>
          <a:p>
            <a:pPr lvl="0"/>
            <a:r>
              <a:rPr lang="en-US" dirty="0" smtClean="0"/>
              <a:t>Click to edit Master text styles</a:t>
            </a:r>
          </a:p>
        </p:txBody>
      </p:sp>
    </p:spTree>
    <p:extLst>
      <p:ext uri="{BB962C8B-B14F-4D97-AF65-F5344CB8AC3E}">
        <p14:creationId xmlns:p14="http://schemas.microsoft.com/office/powerpoint/2010/main" val="3277653987"/>
      </p:ext>
    </p:extLst>
  </p:cSld>
  <p:clrMapOvr>
    <a:masterClrMapping/>
  </p:clrMapOvr>
  <p:timing>
    <p:tnLst>
      <p:par>
        <p:cTn xmlns:p14="http://schemas.microsoft.com/office/powerpoint/2010/mai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lor Shape &amp; Picture Background">
    <p:bg>
      <p:bgPr>
        <a:solidFill>
          <a:schemeClr val="bg2"/>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 y="0"/>
            <a:ext cx="9144000" cy="394723"/>
          </a:xfrm>
          <a:prstGeom prst="rect">
            <a:avLst/>
          </a:prstGeom>
          <a:solidFill>
            <a:schemeClr val="bg2">
              <a:lumMod val="85000"/>
            </a:schemeClr>
          </a:solidFill>
        </p:spPr>
        <p:txBody>
          <a:bodyPr/>
          <a:lstStyle>
            <a:lvl1pPr marL="0" marR="0" indent="0" algn="l" defTabSz="1023560" rtl="0" eaLnBrk="1" fontAlgn="base" latinLnBrk="0" hangingPunct="1">
              <a:lnSpc>
                <a:spcPct val="95000"/>
              </a:lnSpc>
              <a:spcBef>
                <a:spcPts val="0"/>
              </a:spcBef>
              <a:spcAft>
                <a:spcPts val="0"/>
              </a:spcAft>
              <a:buClr>
                <a:schemeClr val="accent1"/>
              </a:buClr>
              <a:buSzPct val="110000"/>
              <a:buFont typeface="Avenir LT Pro 45 Book" charset="0"/>
              <a:buNone/>
              <a:tabLst/>
              <a:defRPr/>
            </a:lvl1pPr>
          </a:lstStyle>
          <a:p>
            <a:r>
              <a:rPr lang="en-US" dirty="0" smtClean="0"/>
              <a:t>Drag picture to placeholder or click icon to add</a:t>
            </a:r>
          </a:p>
        </p:txBody>
      </p:sp>
      <p:sp>
        <p:nvSpPr>
          <p:cNvPr id="7" name="Title 1"/>
          <p:cNvSpPr>
            <a:spLocks noGrp="1"/>
          </p:cNvSpPr>
          <p:nvPr>
            <p:ph type="ctrTitle"/>
          </p:nvPr>
        </p:nvSpPr>
        <p:spPr>
          <a:xfrm>
            <a:off x="363542" y="1435608"/>
            <a:ext cx="2999232" cy="3986784"/>
          </a:xfrm>
          <a:custGeom>
            <a:avLst/>
            <a:gdLst>
              <a:gd name="connsiteX0" fmla="*/ 0 w 2431552"/>
              <a:gd name="connsiteY0" fmla="*/ 0 h 576072"/>
              <a:gd name="connsiteX1" fmla="*/ 2431552 w 2431552"/>
              <a:gd name="connsiteY1" fmla="*/ 0 h 576072"/>
              <a:gd name="connsiteX2" fmla="*/ 2431552 w 2431552"/>
              <a:gd name="connsiteY2" fmla="*/ 576072 h 576072"/>
              <a:gd name="connsiteX3" fmla="*/ 0 w 2431552"/>
              <a:gd name="connsiteY3" fmla="*/ 576072 h 576072"/>
              <a:gd name="connsiteX4" fmla="*/ 0 w 2431552"/>
              <a:gd name="connsiteY4" fmla="*/ 0 h 576072"/>
              <a:gd name="connsiteX0" fmla="*/ 0 w 2610228"/>
              <a:gd name="connsiteY0" fmla="*/ 704193 h 1280265"/>
              <a:gd name="connsiteX1" fmla="*/ 2610228 w 2610228"/>
              <a:gd name="connsiteY1" fmla="*/ 0 h 1280265"/>
              <a:gd name="connsiteX2" fmla="*/ 2431552 w 2610228"/>
              <a:gd name="connsiteY2" fmla="*/ 1280265 h 1280265"/>
              <a:gd name="connsiteX3" fmla="*/ 0 w 2610228"/>
              <a:gd name="connsiteY3" fmla="*/ 1280265 h 1280265"/>
              <a:gd name="connsiteX4" fmla="*/ 0 w 2610228"/>
              <a:gd name="connsiteY4" fmla="*/ 704193 h 1280265"/>
              <a:gd name="connsiteX0" fmla="*/ 0 w 2620739"/>
              <a:gd name="connsiteY0" fmla="*/ 704193 h 2037009"/>
              <a:gd name="connsiteX1" fmla="*/ 2610228 w 2620739"/>
              <a:gd name="connsiteY1" fmla="*/ 0 h 2037009"/>
              <a:gd name="connsiteX2" fmla="*/ 2620739 w 2620739"/>
              <a:gd name="connsiteY2" fmla="*/ 2037009 h 2037009"/>
              <a:gd name="connsiteX3" fmla="*/ 0 w 2620739"/>
              <a:gd name="connsiteY3" fmla="*/ 1280265 h 2037009"/>
              <a:gd name="connsiteX4" fmla="*/ 0 w 2620739"/>
              <a:gd name="connsiteY4" fmla="*/ 704193 h 2037009"/>
              <a:gd name="connsiteX0" fmla="*/ 0 w 2620739"/>
              <a:gd name="connsiteY0" fmla="*/ 483476 h 1816292"/>
              <a:gd name="connsiteX1" fmla="*/ 2389511 w 2620739"/>
              <a:gd name="connsiteY1" fmla="*/ 0 h 1816292"/>
              <a:gd name="connsiteX2" fmla="*/ 2620739 w 2620739"/>
              <a:gd name="connsiteY2" fmla="*/ 1816292 h 1816292"/>
              <a:gd name="connsiteX3" fmla="*/ 0 w 2620739"/>
              <a:gd name="connsiteY3" fmla="*/ 1059548 h 1816292"/>
              <a:gd name="connsiteX4" fmla="*/ 0 w 2620739"/>
              <a:gd name="connsiteY4" fmla="*/ 483476 h 1816292"/>
              <a:gd name="connsiteX0" fmla="*/ 0 w 2620739"/>
              <a:gd name="connsiteY0" fmla="*/ 704193 h 2037009"/>
              <a:gd name="connsiteX1" fmla="*/ 2589207 w 2620739"/>
              <a:gd name="connsiteY1" fmla="*/ 0 h 2037009"/>
              <a:gd name="connsiteX2" fmla="*/ 2620739 w 2620739"/>
              <a:gd name="connsiteY2" fmla="*/ 2037009 h 2037009"/>
              <a:gd name="connsiteX3" fmla="*/ 0 w 2620739"/>
              <a:gd name="connsiteY3" fmla="*/ 1280265 h 2037009"/>
              <a:gd name="connsiteX4" fmla="*/ 0 w 2620739"/>
              <a:gd name="connsiteY4" fmla="*/ 704193 h 2037009"/>
              <a:gd name="connsiteX0" fmla="*/ 0 w 2862477"/>
              <a:gd name="connsiteY0" fmla="*/ 0 h 2425892"/>
              <a:gd name="connsiteX1" fmla="*/ 2830945 w 2862477"/>
              <a:gd name="connsiteY1" fmla="*/ 388883 h 2425892"/>
              <a:gd name="connsiteX2" fmla="*/ 2862477 w 2862477"/>
              <a:gd name="connsiteY2" fmla="*/ 2425892 h 2425892"/>
              <a:gd name="connsiteX3" fmla="*/ 241738 w 2862477"/>
              <a:gd name="connsiteY3" fmla="*/ 1669148 h 2425892"/>
              <a:gd name="connsiteX4" fmla="*/ 0 w 2862477"/>
              <a:gd name="connsiteY4" fmla="*/ 0 h 2425892"/>
              <a:gd name="connsiteX0" fmla="*/ 0 w 2862477"/>
              <a:gd name="connsiteY0" fmla="*/ 0 h 2804265"/>
              <a:gd name="connsiteX1" fmla="*/ 2830945 w 2862477"/>
              <a:gd name="connsiteY1" fmla="*/ 388883 h 2804265"/>
              <a:gd name="connsiteX2" fmla="*/ 2862477 w 2862477"/>
              <a:gd name="connsiteY2" fmla="*/ 2425892 h 2804265"/>
              <a:gd name="connsiteX3" fmla="*/ 21021 w 2862477"/>
              <a:gd name="connsiteY3" fmla="*/ 2804265 h 2804265"/>
              <a:gd name="connsiteX4" fmla="*/ 0 w 2862477"/>
              <a:gd name="connsiteY4" fmla="*/ 0 h 2804265"/>
              <a:gd name="connsiteX0" fmla="*/ 0 w 2967580"/>
              <a:gd name="connsiteY0" fmla="*/ 0 h 2961920"/>
              <a:gd name="connsiteX1" fmla="*/ 2936048 w 2967580"/>
              <a:gd name="connsiteY1" fmla="*/ 546538 h 2961920"/>
              <a:gd name="connsiteX2" fmla="*/ 2967580 w 2967580"/>
              <a:gd name="connsiteY2" fmla="*/ 2583547 h 2961920"/>
              <a:gd name="connsiteX3" fmla="*/ 126124 w 2967580"/>
              <a:gd name="connsiteY3" fmla="*/ 2961920 h 2961920"/>
              <a:gd name="connsiteX4" fmla="*/ 0 w 2967580"/>
              <a:gd name="connsiteY4" fmla="*/ 0 h 2961920"/>
              <a:gd name="connsiteX0" fmla="*/ 10511 w 2841456"/>
              <a:gd name="connsiteY0" fmla="*/ 0 h 2814775"/>
              <a:gd name="connsiteX1" fmla="*/ 2809924 w 2841456"/>
              <a:gd name="connsiteY1" fmla="*/ 399393 h 2814775"/>
              <a:gd name="connsiteX2" fmla="*/ 2841456 w 2841456"/>
              <a:gd name="connsiteY2" fmla="*/ 2436402 h 2814775"/>
              <a:gd name="connsiteX3" fmla="*/ 0 w 2841456"/>
              <a:gd name="connsiteY3" fmla="*/ 2814775 h 2814775"/>
              <a:gd name="connsiteX4" fmla="*/ 10511 w 2841456"/>
              <a:gd name="connsiteY4" fmla="*/ 0 h 2814775"/>
              <a:gd name="connsiteX0" fmla="*/ 10511 w 2845941"/>
              <a:gd name="connsiteY0" fmla="*/ 0 h 2814775"/>
              <a:gd name="connsiteX1" fmla="*/ 2842437 w 2845941"/>
              <a:gd name="connsiteY1" fmla="*/ 415742 h 2814775"/>
              <a:gd name="connsiteX2" fmla="*/ 2841456 w 2845941"/>
              <a:gd name="connsiteY2" fmla="*/ 2436402 h 2814775"/>
              <a:gd name="connsiteX3" fmla="*/ 0 w 2845941"/>
              <a:gd name="connsiteY3" fmla="*/ 2814775 h 2814775"/>
              <a:gd name="connsiteX4" fmla="*/ 10511 w 2845941"/>
              <a:gd name="connsiteY4" fmla="*/ 0 h 2814775"/>
              <a:gd name="connsiteX0" fmla="*/ 10511 w 2841456"/>
              <a:gd name="connsiteY0" fmla="*/ 0 h 2814775"/>
              <a:gd name="connsiteX1" fmla="*/ 2834309 w 2841456"/>
              <a:gd name="connsiteY1" fmla="*/ 391219 h 2814775"/>
              <a:gd name="connsiteX2" fmla="*/ 2841456 w 2841456"/>
              <a:gd name="connsiteY2" fmla="*/ 2436402 h 2814775"/>
              <a:gd name="connsiteX3" fmla="*/ 0 w 2841456"/>
              <a:gd name="connsiteY3" fmla="*/ 2814775 h 2814775"/>
              <a:gd name="connsiteX4" fmla="*/ 10511 w 2841456"/>
              <a:gd name="connsiteY4" fmla="*/ 0 h 2814775"/>
              <a:gd name="connsiteX0" fmla="*/ 3504 w 2834449"/>
              <a:gd name="connsiteY0" fmla="*/ 0 h 2847473"/>
              <a:gd name="connsiteX1" fmla="*/ 2827302 w 2834449"/>
              <a:gd name="connsiteY1" fmla="*/ 391219 h 2847473"/>
              <a:gd name="connsiteX2" fmla="*/ 2834449 w 2834449"/>
              <a:gd name="connsiteY2" fmla="*/ 2436402 h 2847473"/>
              <a:gd name="connsiteX3" fmla="*/ 1122 w 2834449"/>
              <a:gd name="connsiteY3" fmla="*/ 2847473 h 2847473"/>
              <a:gd name="connsiteX4" fmla="*/ 3504 w 2834449"/>
              <a:gd name="connsiteY4" fmla="*/ 0 h 2847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4449" h="2847473">
                <a:moveTo>
                  <a:pt x="3504" y="0"/>
                </a:moveTo>
                <a:lnTo>
                  <a:pt x="2827302" y="391219"/>
                </a:lnTo>
                <a:cubicBezTo>
                  <a:pt x="2830806" y="1070222"/>
                  <a:pt x="2830945" y="1757399"/>
                  <a:pt x="2834449" y="2436402"/>
                </a:cubicBezTo>
                <a:lnTo>
                  <a:pt x="1122" y="2847473"/>
                </a:lnTo>
                <a:cubicBezTo>
                  <a:pt x="4626" y="1909215"/>
                  <a:pt x="0" y="938258"/>
                  <a:pt x="3504" y="0"/>
                </a:cubicBezTo>
                <a:close/>
              </a:path>
            </a:pathLst>
          </a:custGeom>
          <a:solidFill>
            <a:srgbClr val="969696">
              <a:alpha val="80000"/>
            </a:srgbClr>
          </a:solidFill>
          <a:ln>
            <a:noFill/>
          </a:ln>
          <a:extLst/>
        </p:spPr>
        <p:txBody>
          <a:bodyPr vert="horz" wrap="square" lIns="204747" tIns="0" rIns="204747" bIns="0" numCol="1" anchor="ctr" anchorCtr="0" compatLnSpc="1">
            <a:prstTxWarp prst="textNoShape">
              <a:avLst/>
            </a:prstTxWarp>
          </a:bodyPr>
          <a:lstStyle>
            <a:lvl1pPr>
              <a:lnSpc>
                <a:spcPct val="95000"/>
              </a:lnSpc>
              <a:defRPr lang="en-US" sz="3100" kern="1200" dirty="0" smtClean="0">
                <a:solidFill>
                  <a:schemeClr val="bg1"/>
                </a:solidFill>
                <a:latin typeface="+mj-lt"/>
                <a:ea typeface="ＭＳ Ｐゴシック" charset="0"/>
                <a:cs typeface="Segoe UI Light"/>
              </a:defRPr>
            </a:lvl1pPr>
          </a:lstStyle>
          <a:p>
            <a:pPr marL="0" lvl="0" indent="0" algn="l" defTabSz="1023560" rtl="0" eaLnBrk="1" fontAlgn="base" latinLnBrk="0" hangingPunct="1">
              <a:lnSpc>
                <a:spcPct val="100000"/>
              </a:lnSpc>
              <a:spcBef>
                <a:spcPct val="0"/>
              </a:spcBef>
              <a:spcAft>
                <a:spcPct val="0"/>
              </a:spcAft>
              <a:buFontTx/>
              <a:buNone/>
            </a:pPr>
            <a:r>
              <a:rPr lang="en-US" dirty="0" smtClean="0"/>
              <a:t>Click to edit Master title style</a:t>
            </a:r>
            <a:endParaRPr lang="en-US" dirty="0"/>
          </a:p>
        </p:txBody>
      </p:sp>
      <p:sp>
        <p:nvSpPr>
          <p:cNvPr id="8" name="Text Placeholder 13"/>
          <p:cNvSpPr>
            <a:spLocks noGrp="1"/>
          </p:cNvSpPr>
          <p:nvPr>
            <p:ph type="body" sz="quarter" idx="15"/>
          </p:nvPr>
        </p:nvSpPr>
        <p:spPr>
          <a:xfrm>
            <a:off x="3729042" y="3231646"/>
            <a:ext cx="5048250" cy="394723"/>
          </a:xfrm>
        </p:spPr>
        <p:txBody>
          <a:bodyPr vert="horz" lIns="0" tIns="0" rIns="0" bIns="0" rtlCol="0" anchor="ctr">
            <a:spAutoFit/>
          </a:bodyPr>
          <a:lstStyle>
            <a:lvl1pPr>
              <a:defRPr lang="en-US" dirty="0" smtClean="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2076966093"/>
      </p:ext>
    </p:extLst>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Only">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23036925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2743205" y="1702908"/>
            <a:ext cx="6034089" cy="18305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1" y="6356351"/>
            <a:ext cx="2057400" cy="365125"/>
          </a:xfrm>
          <a:prstGeom prst="rect">
            <a:avLst/>
          </a:prstGeom>
        </p:spPr>
        <p:txBody>
          <a:bodyPr lIns="75301" tIns="37650" rIns="75301" bIns="37650"/>
          <a:lstStyle/>
          <a:p>
            <a:pPr defTabSz="768012" fontAlgn="auto">
              <a:spcBef>
                <a:spcPts val="0"/>
              </a:spcBef>
              <a:spcAft>
                <a:spcPts val="0"/>
              </a:spcAft>
            </a:pPr>
            <a:fld id="{EAB357EC-BF30-4C89-BE9E-E662EBFF4A2C}" type="datetimeFigureOut">
              <a:rPr lang="en-US" sz="1500" smtClean="0">
                <a:solidFill>
                  <a:srgbClr val="505050"/>
                </a:solidFill>
                <a:latin typeface="Segoe UI"/>
              </a:rPr>
              <a:pPr defTabSz="768012" fontAlgn="auto">
                <a:spcBef>
                  <a:spcPts val="0"/>
                </a:spcBef>
                <a:spcAft>
                  <a:spcPts val="0"/>
                </a:spcAft>
              </a:pPr>
              <a:t>4/13/16</a:t>
            </a:fld>
            <a:endParaRPr lang="en-US" sz="1500">
              <a:solidFill>
                <a:srgbClr val="505050"/>
              </a:solidFill>
              <a:latin typeface="Segoe UI"/>
            </a:endParaRPr>
          </a:p>
        </p:txBody>
      </p:sp>
      <p:sp>
        <p:nvSpPr>
          <p:cNvPr id="5" name="Footer Placeholder 4"/>
          <p:cNvSpPr>
            <a:spLocks noGrp="1"/>
          </p:cNvSpPr>
          <p:nvPr>
            <p:ph type="ftr" sz="quarter" idx="11"/>
          </p:nvPr>
        </p:nvSpPr>
        <p:spPr>
          <a:xfrm>
            <a:off x="3028950" y="6356351"/>
            <a:ext cx="3086100" cy="365125"/>
          </a:xfrm>
          <a:prstGeom prst="rect">
            <a:avLst/>
          </a:prstGeom>
        </p:spPr>
        <p:txBody>
          <a:bodyPr lIns="75301" tIns="37650" rIns="75301" bIns="37650"/>
          <a:lstStyle/>
          <a:p>
            <a:pPr defTabSz="768012" fontAlgn="auto">
              <a:spcBef>
                <a:spcPts val="0"/>
              </a:spcBef>
              <a:spcAft>
                <a:spcPts val="0"/>
              </a:spcAft>
            </a:pPr>
            <a:endParaRPr lang="en-US" sz="1500">
              <a:solidFill>
                <a:srgbClr val="505050"/>
              </a:solidFill>
              <a:latin typeface="Segoe UI"/>
            </a:endParaRPr>
          </a:p>
        </p:txBody>
      </p:sp>
      <p:sp>
        <p:nvSpPr>
          <p:cNvPr id="6" name="Slide Number Placeholder 5"/>
          <p:cNvSpPr>
            <a:spLocks noGrp="1"/>
          </p:cNvSpPr>
          <p:nvPr>
            <p:ph type="sldNum" sz="quarter" idx="12"/>
          </p:nvPr>
        </p:nvSpPr>
        <p:spPr>
          <a:xfrm>
            <a:off x="6457950" y="6356351"/>
            <a:ext cx="2057400" cy="365125"/>
          </a:xfrm>
          <a:prstGeom prst="rect">
            <a:avLst/>
          </a:prstGeom>
        </p:spPr>
        <p:txBody>
          <a:bodyPr lIns="75301" tIns="37650" rIns="75301" bIns="37650"/>
          <a:lstStyle/>
          <a:p>
            <a:pPr defTabSz="768012" fontAlgn="auto">
              <a:spcBef>
                <a:spcPts val="0"/>
              </a:spcBef>
              <a:spcAft>
                <a:spcPts val="0"/>
              </a:spcAft>
            </a:pPr>
            <a:fld id="{877F7A98-1565-4C45-A5C4-FF163066DFF7}" type="slidenum">
              <a:rPr lang="en-US" sz="1500" smtClean="0">
                <a:solidFill>
                  <a:srgbClr val="505050"/>
                </a:solidFill>
                <a:latin typeface="Segoe UI"/>
              </a:rPr>
              <a:pPr defTabSz="768012" fontAlgn="auto">
                <a:spcBef>
                  <a:spcPts val="0"/>
                </a:spcBef>
                <a:spcAft>
                  <a:spcPts val="0"/>
                </a:spcAft>
              </a:pPr>
              <a:t>‹#›</a:t>
            </a:fld>
            <a:endParaRPr lang="en-US" sz="1500">
              <a:solidFill>
                <a:srgbClr val="505050"/>
              </a:solidFill>
              <a:latin typeface="Segoe UI"/>
            </a:endParaRPr>
          </a:p>
        </p:txBody>
      </p:sp>
    </p:spTree>
    <p:extLst>
      <p:ext uri="{BB962C8B-B14F-4D97-AF65-F5344CB8AC3E}">
        <p14:creationId xmlns:p14="http://schemas.microsoft.com/office/powerpoint/2010/main" val="3288786808"/>
      </p:ext>
    </p:extLst>
  </p:cSld>
  <p:clrMapOvr>
    <a:masterClrMapping/>
  </p:clrMapOvr>
  <p:timing>
    <p:tnLst>
      <p:par>
        <p:cTn xmlns:p14="http://schemas.microsoft.com/office/powerpoint/2010/mai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Color Block text w/Photo on Right">
    <p:bg>
      <p:bgPr>
        <a:solidFill>
          <a:schemeClr val="bg2"/>
        </a:solidFill>
        <a:effectLst/>
      </p:bgPr>
    </p:bg>
    <p:spTree>
      <p:nvGrpSpPr>
        <p:cNvPr id="1" name=""/>
        <p:cNvGrpSpPr/>
        <p:nvPr/>
      </p:nvGrpSpPr>
      <p:grpSpPr>
        <a:xfrm>
          <a:off x="0" y="0"/>
          <a:ext cx="0" cy="0"/>
          <a:chOff x="0" y="0"/>
          <a:chExt cx="0" cy="0"/>
        </a:xfrm>
      </p:grpSpPr>
      <p:sp>
        <p:nvSpPr>
          <p:cNvPr id="7" name="Rectangle 6"/>
          <p:cNvSpPr/>
          <p:nvPr userDrawn="1"/>
        </p:nvSpPr>
        <p:spPr bwMode="white">
          <a:xfrm>
            <a:off x="0" y="0"/>
            <a:ext cx="4666084" cy="685800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8382" tIns="38382" rIns="38382" bIns="38382" numCol="1" spcCol="0" rtlCol="0" fromWordArt="0" anchor="ctr" anchorCtr="0" forceAA="0" compatLnSpc="1">
            <a:prstTxWarp prst="textNoShape">
              <a:avLst/>
            </a:prstTxWarp>
            <a:noAutofit/>
          </a:bodyPr>
          <a:lstStyle/>
          <a:p>
            <a:pPr algn="ctr" defTabSz="767416"/>
            <a:endParaRPr lang="en-US" sz="1900" dirty="0" smtClean="0">
              <a:gradFill>
                <a:gsLst>
                  <a:gs pos="0">
                    <a:srgbClr val="FFFFFF"/>
                  </a:gs>
                  <a:gs pos="100000">
                    <a:srgbClr val="FFFFFF"/>
                  </a:gs>
                </a:gsLst>
                <a:lin ang="5400000" scaled="0"/>
              </a:gradFill>
              <a:ea typeface="Segoe UI" pitchFamily="34" charset="0"/>
              <a:cs typeface="Segoe UI" pitchFamily="34" charset="0"/>
            </a:endParaRPr>
          </a:p>
        </p:txBody>
      </p:sp>
      <p:sp>
        <p:nvSpPr>
          <p:cNvPr id="3" name="Text Placeholder 2"/>
          <p:cNvSpPr>
            <a:spLocks noGrp="1"/>
          </p:cNvSpPr>
          <p:nvPr>
            <p:ph type="body" idx="1" hasCustomPrompt="1"/>
          </p:nvPr>
        </p:nvSpPr>
        <p:spPr>
          <a:xfrm>
            <a:off x="294937" y="2839779"/>
            <a:ext cx="4076211" cy="1178442"/>
          </a:xfrm>
          <a:prstGeom prst="rect">
            <a:avLst/>
          </a:prstGeom>
        </p:spPr>
        <p:txBody>
          <a:bodyPr>
            <a:noAutofit/>
          </a:bodyPr>
          <a:lstStyle>
            <a:lvl1pPr marL="0" indent="0">
              <a:buNone/>
              <a:defRPr sz="2200" b="0" cap="none" baseline="0">
                <a:gradFill>
                  <a:gsLst>
                    <a:gs pos="100000">
                      <a:schemeClr val="bg1"/>
                    </a:gs>
                    <a:gs pos="0">
                      <a:schemeClr val="bg1"/>
                    </a:gs>
                  </a:gsLst>
                  <a:lin ang="5400000" scaled="0"/>
                </a:gradFill>
                <a:latin typeface="Segoe UI Light" pitchFamily="34" charset="0"/>
              </a:defRPr>
            </a:lvl1pPr>
            <a:lvl2pPr marL="511689" indent="0">
              <a:buNone/>
              <a:defRPr sz="2200" b="1"/>
            </a:lvl2pPr>
            <a:lvl3pPr marL="1023377" indent="0">
              <a:buNone/>
              <a:defRPr sz="2000" b="1"/>
            </a:lvl3pPr>
            <a:lvl4pPr marL="1535067" indent="0">
              <a:buNone/>
              <a:defRPr sz="1800" b="1"/>
            </a:lvl4pPr>
            <a:lvl5pPr marL="2046751" indent="0">
              <a:buNone/>
              <a:defRPr sz="1800" b="1"/>
            </a:lvl5pPr>
            <a:lvl6pPr marL="2558434" indent="0">
              <a:buNone/>
              <a:defRPr sz="1800" b="1"/>
            </a:lvl6pPr>
            <a:lvl7pPr marL="3070132" indent="0">
              <a:buNone/>
              <a:defRPr sz="1800" b="1"/>
            </a:lvl7pPr>
            <a:lvl8pPr marL="3581814" indent="0">
              <a:buNone/>
              <a:defRPr sz="1800" b="1"/>
            </a:lvl8pPr>
            <a:lvl9pPr marL="4093499" indent="0">
              <a:buNone/>
              <a:defRPr sz="1800" b="1"/>
            </a:lvl9pPr>
          </a:lstStyle>
          <a:p>
            <a:pPr lvl="0"/>
            <a:r>
              <a:rPr lang="en-US" dirty="0" smtClean="0"/>
              <a:t>Click to edit Master text styles.</a:t>
            </a:r>
          </a:p>
        </p:txBody>
      </p:sp>
      <p:sp>
        <p:nvSpPr>
          <p:cNvPr id="5" name="Text Placeholder 2"/>
          <p:cNvSpPr>
            <a:spLocks noGrp="1"/>
          </p:cNvSpPr>
          <p:nvPr>
            <p:ph type="body" idx="10" hasCustomPrompt="1"/>
          </p:nvPr>
        </p:nvSpPr>
        <p:spPr>
          <a:xfrm>
            <a:off x="4876461" y="2839779"/>
            <a:ext cx="4076211" cy="1178442"/>
          </a:xfrm>
          <a:prstGeom prst="rect">
            <a:avLst/>
          </a:prstGeom>
        </p:spPr>
        <p:txBody>
          <a:bodyPr>
            <a:noAutofit/>
          </a:bodyPr>
          <a:lstStyle>
            <a:lvl1pPr marL="0" indent="0">
              <a:buNone/>
              <a:defRPr sz="2200" b="0" cap="none" baseline="0">
                <a:solidFill>
                  <a:schemeClr val="tx1"/>
                </a:solidFill>
                <a:latin typeface="Segoe UI Light" pitchFamily="34" charset="0"/>
              </a:defRPr>
            </a:lvl1pPr>
            <a:lvl2pPr marL="511689" indent="0">
              <a:buNone/>
              <a:defRPr sz="2200" b="1"/>
            </a:lvl2pPr>
            <a:lvl3pPr marL="1023377" indent="0">
              <a:buNone/>
              <a:defRPr sz="2000" b="1"/>
            </a:lvl3pPr>
            <a:lvl4pPr marL="1535067" indent="0">
              <a:buNone/>
              <a:defRPr sz="1800" b="1"/>
            </a:lvl4pPr>
            <a:lvl5pPr marL="2046751" indent="0">
              <a:buNone/>
              <a:defRPr sz="1800" b="1"/>
            </a:lvl5pPr>
            <a:lvl6pPr marL="2558434" indent="0">
              <a:buNone/>
              <a:defRPr sz="1800" b="1"/>
            </a:lvl6pPr>
            <a:lvl7pPr marL="3070132" indent="0">
              <a:buNone/>
              <a:defRPr sz="1800" b="1"/>
            </a:lvl7pPr>
            <a:lvl8pPr marL="3581814" indent="0">
              <a:buNone/>
              <a:defRPr sz="1800" b="1"/>
            </a:lvl8pPr>
            <a:lvl9pPr marL="4093499" indent="0">
              <a:buNone/>
              <a:defRPr sz="1800" b="1"/>
            </a:lvl9pPr>
          </a:lstStyle>
          <a:p>
            <a:pPr lvl="0"/>
            <a:r>
              <a:rPr lang="en-US" dirty="0" smtClean="0"/>
              <a:t>Click to edit Master text styles.</a:t>
            </a:r>
          </a:p>
        </p:txBody>
      </p:sp>
    </p:spTree>
    <p:extLst>
      <p:ext uri="{BB962C8B-B14F-4D97-AF65-F5344CB8AC3E}">
        <p14:creationId xmlns:p14="http://schemas.microsoft.com/office/powerpoint/2010/main" val="2770342358"/>
      </p:ext>
    </p:extLst>
  </p:cSld>
  <p:clrMapOvr>
    <a:masterClrMapping/>
  </p:clrMapOvr>
  <p:timing>
    <p:tnLst>
      <p:par>
        <p:cTn xmlns:p14="http://schemas.microsoft.com/office/powerpoint/2010/mai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9437" y="1905001"/>
            <a:ext cx="8363937" cy="21082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241184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207014351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amp; 2-color Non-bulleted text">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89436" y="1447799"/>
            <a:ext cx="8363938" cy="1975926"/>
          </a:xfrm>
          <a:prstGeom prst="rect">
            <a:avLst/>
          </a:prstGeom>
        </p:spPr>
        <p:txBody>
          <a:bodyPr/>
          <a:lstStyle>
            <a:lvl1pPr marL="0" indent="0">
              <a:spcBef>
                <a:spcPts val="2400"/>
              </a:spcBef>
              <a:buNone/>
              <a:defRPr sz="4000">
                <a:gradFill>
                  <a:gsLst>
                    <a:gs pos="100000">
                      <a:schemeClr val="tx2"/>
                    </a:gs>
                    <a:gs pos="0">
                      <a:schemeClr val="tx2"/>
                    </a:gs>
                  </a:gsLst>
                  <a:lin ang="5400000" scaled="0"/>
                </a:gradFill>
                <a:latin typeface="+mj-lt"/>
              </a:defRPr>
            </a:lvl1pPr>
            <a:lvl2pPr marL="0" indent="0">
              <a:buNone/>
              <a:defRPr sz="2000">
                <a:gradFill>
                  <a:gsLst>
                    <a:gs pos="100000">
                      <a:schemeClr val="accent4"/>
                    </a:gs>
                    <a:gs pos="2000">
                      <a:schemeClr val="accent4"/>
                    </a:gs>
                  </a:gsLst>
                  <a:lin ang="5400000" scaled="0"/>
                </a:gradFill>
              </a:defRPr>
            </a:lvl2pPr>
            <a:lvl3pPr marL="231775" indent="0">
              <a:buNone/>
              <a:defRPr sz="2000">
                <a:gradFill>
                  <a:gsLst>
                    <a:gs pos="100000">
                      <a:schemeClr val="accent4"/>
                    </a:gs>
                    <a:gs pos="2000">
                      <a:schemeClr val="accent4"/>
                    </a:gs>
                  </a:gsLst>
                  <a:lin ang="5400000" scaled="0"/>
                </a:gradFill>
              </a:defRPr>
            </a:lvl3pPr>
            <a:lvl4pPr marL="457200" indent="0">
              <a:buNone/>
              <a:defRPr sz="2000">
                <a:gradFill>
                  <a:gsLst>
                    <a:gs pos="100000">
                      <a:schemeClr val="accent4"/>
                    </a:gs>
                    <a:gs pos="2000">
                      <a:schemeClr val="accent4"/>
                    </a:gs>
                  </a:gsLst>
                  <a:lin ang="5400000" scaled="0"/>
                </a:gradFill>
              </a:defRPr>
            </a:lvl4pPr>
            <a:lvl5pPr marL="693738" indent="0">
              <a:buNone/>
              <a:defRPr sz="2000">
                <a:gradFill>
                  <a:gsLst>
                    <a:gs pos="100000">
                      <a:schemeClr val="accent4"/>
                    </a:gs>
                    <a:gs pos="2000">
                      <a:schemeClr val="accent4"/>
                    </a:gs>
                  </a:gsLst>
                  <a:lin ang="5400000" scaled="0"/>
                </a:gra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itle 2"/>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240473806"/>
      </p:ext>
    </p:extLst>
  </p:cSld>
  <p:clrMapOvr>
    <a:masterClrMapping/>
  </p:clrMapOvr>
  <p:transition xmlns:p14="http://schemas.microsoft.com/office/powerpoint/2010/main" spd="slow">
    <p:push/>
  </p:transition>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Relationship Id="rId14" Type="http://schemas.openxmlformats.org/officeDocument/2006/relationships/slideLayout" Target="../slideLayouts/slideLayout25.xml"/><Relationship Id="rId15" Type="http://schemas.openxmlformats.org/officeDocument/2006/relationships/slideLayout" Target="../slideLayouts/slideLayout26.xml"/><Relationship Id="rId16" Type="http://schemas.openxmlformats.org/officeDocument/2006/relationships/slideLayout" Target="../slideLayouts/slideLayout27.xml"/><Relationship Id="rId17"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4" Type="http://schemas.openxmlformats.org/officeDocument/2006/relationships/theme" Target="../theme/theme3.xml"/><Relationship Id="rId5" Type="http://schemas.openxmlformats.org/officeDocument/2006/relationships/image" Target="../media/image5.jpeg"/><Relationship Id="rId6" Type="http://schemas.openxmlformats.org/officeDocument/2006/relationships/image" Target="../media/image6.png"/><Relationship Id="rId1" Type="http://schemas.openxmlformats.org/officeDocument/2006/relationships/slideLayout" Target="../slideLayouts/slideLayout28.xml"/><Relationship Id="rId2"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userDrawn="1"/>
        </p:nvGrpSpPr>
        <p:grpSpPr bwMode="auto">
          <a:xfrm>
            <a:off x="0" y="0"/>
            <a:ext cx="9144000" cy="6858000"/>
            <a:chOff x="0" y="0"/>
            <a:chExt cx="5760" cy="4320"/>
          </a:xfrm>
        </p:grpSpPr>
        <p:grpSp>
          <p:nvGrpSpPr>
            <p:cNvPr id="3078" name="Group 3"/>
            <p:cNvGrpSpPr>
              <a:grpSpLocks/>
            </p:cNvGrpSpPr>
            <p:nvPr userDrawn="1"/>
          </p:nvGrpSpPr>
          <p:grpSpPr bwMode="auto">
            <a:xfrm>
              <a:off x="0" y="0"/>
              <a:ext cx="5760" cy="4320"/>
              <a:chOff x="0" y="0"/>
              <a:chExt cx="5760" cy="4320"/>
            </a:xfrm>
          </p:grpSpPr>
          <p:grpSp>
            <p:nvGrpSpPr>
              <p:cNvPr id="3085"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grpSp>
          <p:grpSp>
            <p:nvGrpSpPr>
              <p:cNvPr id="3086"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defRPr/>
              </a:pPr>
              <a:endParaRPr lang="en-US"/>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p>
          </p:txBody>
        </p:sp>
        <p:grpSp>
          <p:nvGrpSpPr>
            <p:cNvPr id="3081"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8"/>
                <a:ext cx="2208" cy="0"/>
              </a:xfrm>
              <a:prstGeom prst="line">
                <a:avLst/>
              </a:prstGeom>
              <a:noFill/>
              <a:ln w="9525">
                <a:solidFill>
                  <a:schemeClr val="hlink"/>
                </a:solidFill>
                <a:round/>
                <a:headEnd/>
                <a:tailEnd/>
              </a:ln>
              <a:effectLst/>
            </p:spPr>
            <p:txBody>
              <a:bodyPr wrap="none" anchor="ctr"/>
              <a:lstStyle/>
              <a:p>
                <a:pPr>
                  <a:defRPr/>
                </a:pPr>
                <a:endParaRPr lang="en-US"/>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pPr>
                  <a:defRPr/>
                </a:pPr>
                <a:endParaRPr lang="en-US"/>
              </a:p>
            </p:txBody>
          </p:sp>
          <p:sp>
            <p:nvSpPr>
              <p:cNvPr id="1068094" name="Arc 62"/>
              <p:cNvSpPr>
                <a:spLocks/>
              </p:cNvSpPr>
              <p:nvPr userDrawn="1"/>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p>
            </p:txBody>
          </p:sp>
        </p:grpSp>
      </p:grpSp>
      <p:sp>
        <p:nvSpPr>
          <p:cNvPr id="3075" name="Rectangle 63"/>
          <p:cNvSpPr>
            <a:spLocks noGrp="1" noChangeArrowheads="1"/>
          </p:cNvSpPr>
          <p:nvPr>
            <p:ph type="title"/>
          </p:nvPr>
        </p:nvSpPr>
        <p:spPr bwMode="auto">
          <a:xfrm>
            <a:off x="609600" y="304800"/>
            <a:ext cx="77724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3076" name="Rectangle 64" descr="Rectangle: Click to edit Master text styles&#10;Second level&#10;Third level&#10;Fourth level&#10;Fifth level"/>
          <p:cNvSpPr>
            <a:spLocks noGrp="1" noChangeArrowheads="1"/>
          </p:cNvSpPr>
          <p:nvPr>
            <p:ph type="body" idx="1"/>
          </p:nvPr>
        </p:nvSpPr>
        <p:spPr bwMode="auto">
          <a:xfrm>
            <a:off x="685800" y="1600200"/>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68100" name="Text Box 68"/>
          <p:cNvSpPr txBox="1">
            <a:spLocks noChangeArrowheads="1"/>
          </p:cNvSpPr>
          <p:nvPr userDrawn="1"/>
        </p:nvSpPr>
        <p:spPr bwMode="auto">
          <a:xfrm>
            <a:off x="60325" y="6483350"/>
            <a:ext cx="449263" cy="304800"/>
          </a:xfrm>
          <a:prstGeom prst="rect">
            <a:avLst/>
          </a:prstGeom>
          <a:noFill/>
          <a:ln w="12700" algn="ctr">
            <a:noFill/>
            <a:miter lim="800000"/>
            <a:headEnd/>
            <a:tailEnd type="none" w="lg" len="med"/>
          </a:ln>
          <a:effectLst/>
        </p:spPr>
        <p:txBody>
          <a:bodyPr wrap="none">
            <a:spAutoFit/>
          </a:bodyPr>
          <a:lstStyle/>
          <a:p>
            <a:pPr>
              <a:defRPr/>
            </a:pPr>
            <a:fld id="{6660998A-613F-47D8-BE4B-331AA3CD7C99}" type="slidenum">
              <a:rPr lang="en-US" sz="1400"/>
              <a:pPr>
                <a:defRPr/>
              </a:pPr>
              <a:t>‹#›</a:t>
            </a:fld>
            <a:endParaRPr lang="en-US" sz="1400"/>
          </a:p>
        </p:txBody>
      </p:sp>
    </p:spTree>
  </p:cSld>
  <p:clrMap bg1="lt1" tx1="dk1" bg2="lt2" tx2="dk2" accent1="accent1" accent2="accent2" accent3="accent3" accent4="accent4" accent5="accent5" accent6="accent6" hlink="hlink" folHlink="folHlink"/>
  <p:sldLayoutIdLst>
    <p:sldLayoutId id="2147483710"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ahoma" pitchFamily="34" charset="0"/>
        </a:defRPr>
      </a:lvl2pPr>
      <a:lvl3pPr algn="l" rtl="0" eaLnBrk="0" fontAlgn="base" hangingPunct="0">
        <a:spcBef>
          <a:spcPct val="0"/>
        </a:spcBef>
        <a:spcAft>
          <a:spcPct val="0"/>
        </a:spcAft>
        <a:defRPr sz="4000">
          <a:solidFill>
            <a:schemeClr val="tx2"/>
          </a:solidFill>
          <a:latin typeface="Tahoma" pitchFamily="34" charset="0"/>
        </a:defRPr>
      </a:lvl3pPr>
      <a:lvl4pPr algn="l" rtl="0" eaLnBrk="0" fontAlgn="base" hangingPunct="0">
        <a:spcBef>
          <a:spcPct val="0"/>
        </a:spcBef>
        <a:spcAft>
          <a:spcPct val="0"/>
        </a:spcAft>
        <a:defRPr sz="4000">
          <a:solidFill>
            <a:schemeClr val="tx2"/>
          </a:solidFill>
          <a:latin typeface="Tahoma" pitchFamily="34" charset="0"/>
        </a:defRPr>
      </a:lvl4pPr>
      <a:lvl5pPr algn="l" rtl="0" eaLnBrk="0" fontAlgn="base" hangingPunct="0">
        <a:spcBef>
          <a:spcPct val="0"/>
        </a:spcBef>
        <a:spcAft>
          <a:spcPct val="0"/>
        </a:spcAft>
        <a:defRPr sz="4000">
          <a:solidFill>
            <a:schemeClr val="tx2"/>
          </a:solidFill>
          <a:latin typeface="Tahoma" pitchFamily="34" charset="0"/>
        </a:defRPr>
      </a:lvl5pPr>
      <a:lvl6pPr marL="457200" algn="l" rtl="0" fontAlgn="base">
        <a:spcBef>
          <a:spcPct val="0"/>
        </a:spcBef>
        <a:spcAft>
          <a:spcPct val="0"/>
        </a:spcAft>
        <a:defRPr sz="4000">
          <a:solidFill>
            <a:schemeClr val="tx2"/>
          </a:solidFill>
          <a:latin typeface="Tahoma" pitchFamily="34" charset="0"/>
        </a:defRPr>
      </a:lvl6pPr>
      <a:lvl7pPr marL="914400" algn="l" rtl="0" fontAlgn="base">
        <a:spcBef>
          <a:spcPct val="0"/>
        </a:spcBef>
        <a:spcAft>
          <a:spcPct val="0"/>
        </a:spcAft>
        <a:defRPr sz="4000">
          <a:solidFill>
            <a:schemeClr val="tx2"/>
          </a:solidFill>
          <a:latin typeface="Tahoma" pitchFamily="34" charset="0"/>
        </a:defRPr>
      </a:lvl7pPr>
      <a:lvl8pPr marL="1371600" algn="l" rtl="0" fontAlgn="base">
        <a:spcBef>
          <a:spcPct val="0"/>
        </a:spcBef>
        <a:spcAft>
          <a:spcPct val="0"/>
        </a:spcAft>
        <a:defRPr sz="4000">
          <a:solidFill>
            <a:schemeClr val="tx2"/>
          </a:solidFill>
          <a:latin typeface="Tahoma" pitchFamily="34" charset="0"/>
        </a:defRPr>
      </a:lvl8pPr>
      <a:lvl9pPr marL="1828800" algn="l" rtl="0" fontAlgn="base">
        <a:spcBef>
          <a:spcPct val="0"/>
        </a:spcBef>
        <a:spcAft>
          <a:spcPct val="0"/>
        </a:spcAft>
        <a:defRPr sz="40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3"/>
        </a:buBli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363541" y="1702900"/>
            <a:ext cx="1939396" cy="4146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title style</a:t>
            </a:r>
            <a:endParaRPr lang="en-US" dirty="0"/>
          </a:p>
        </p:txBody>
      </p:sp>
      <p:sp>
        <p:nvSpPr>
          <p:cNvPr id="17" name="Text Placeholder 16"/>
          <p:cNvSpPr>
            <a:spLocks noGrp="1"/>
          </p:cNvSpPr>
          <p:nvPr>
            <p:ph type="body" idx="1"/>
          </p:nvPr>
        </p:nvSpPr>
        <p:spPr>
          <a:xfrm>
            <a:off x="2743205" y="1702908"/>
            <a:ext cx="6034089" cy="1195968"/>
          </a:xfrm>
          <a:prstGeom prst="rect">
            <a:avLst/>
          </a:prstGeom>
        </p:spPr>
        <p:txBody>
          <a:bodyPr vert="horz" wrap="square"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4486448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4" r:id="rId12"/>
    <p:sldLayoutId id="2147483725" r:id="rId13"/>
    <p:sldLayoutId id="2147483726" r:id="rId14"/>
    <p:sldLayoutId id="2147483727" r:id="rId15"/>
    <p:sldLayoutId id="2147483728" r:id="rId16"/>
  </p:sldLayoutIdLst>
  <p:timing>
    <p:tnLst>
      <p:par>
        <p:cTn xmlns:p14="http://schemas.microsoft.com/office/powerpoint/2010/main" id="1" dur="indefinite" restart="never" nodeType="tmRoot"/>
      </p:par>
    </p:tnLst>
  </p:timing>
  <p:hf hdr="0" dt="0"/>
  <p:txStyles>
    <p:titleStyle>
      <a:lvl1pPr algn="l" defTabSz="1023560" rtl="0" eaLnBrk="1" latinLnBrk="0" hangingPunct="1">
        <a:spcBef>
          <a:spcPct val="0"/>
        </a:spcBef>
        <a:spcAft>
          <a:spcPts val="1344"/>
        </a:spcAft>
        <a:buNone/>
        <a:defRPr lang="en-US" sz="1600" kern="1200" dirty="0">
          <a:solidFill>
            <a:srgbClr val="505050"/>
          </a:solidFill>
          <a:latin typeface="+mn-lt"/>
          <a:ea typeface="ＭＳ Ｐゴシック" charset="0"/>
          <a:cs typeface="Segoe UI" pitchFamily="34" charset="0"/>
        </a:defRPr>
      </a:lvl1pPr>
    </p:titleStyle>
    <p:bodyStyle>
      <a:lvl1pPr marL="0" indent="0" algn="l" defTabSz="1023560" rtl="0" eaLnBrk="1" fontAlgn="base" latinLnBrk="0" hangingPunct="1">
        <a:lnSpc>
          <a:spcPct val="95000"/>
        </a:lnSpc>
        <a:spcBef>
          <a:spcPts val="0"/>
        </a:spcBef>
        <a:spcAft>
          <a:spcPts val="1344"/>
        </a:spcAft>
        <a:buClr>
          <a:schemeClr val="accent1"/>
        </a:buClr>
        <a:buSzPct val="110000"/>
        <a:buFont typeface="Avenir LT Pro 45 Book" charset="0"/>
        <a:buNone/>
        <a:defRPr lang="en-US" sz="2700" b="0" kern="1200" cap="none" baseline="0" dirty="0" smtClean="0">
          <a:solidFill>
            <a:srgbClr val="505050"/>
          </a:solidFill>
          <a:latin typeface="+mn-lt"/>
          <a:ea typeface="ＭＳ Ｐゴシック" charset="0"/>
          <a:cs typeface="Segoe UI Light"/>
        </a:defRPr>
      </a:lvl1pPr>
      <a:lvl2pPr marL="0" marR="0" indent="0" algn="l" defTabSz="1023560" rtl="0" eaLnBrk="1" fontAlgn="auto" latinLnBrk="0" hangingPunct="1">
        <a:lnSpc>
          <a:spcPct val="95000"/>
        </a:lnSpc>
        <a:spcBef>
          <a:spcPts val="0"/>
        </a:spcBef>
        <a:spcAft>
          <a:spcPts val="1344"/>
        </a:spcAft>
        <a:buClrTx/>
        <a:buSzTx/>
        <a:buFont typeface="Arial" pitchFamily="34" charset="0"/>
        <a:buNone/>
        <a:tabLst/>
        <a:defRPr lang="en-US" sz="1600" b="0" kern="1200" dirty="0" smtClean="0">
          <a:solidFill>
            <a:srgbClr val="505050"/>
          </a:solidFill>
          <a:latin typeface="+mn-lt"/>
          <a:ea typeface="+mn-ea"/>
          <a:cs typeface="+mn-cs"/>
        </a:defRPr>
      </a:lvl2pPr>
      <a:lvl3pPr marL="511780" indent="-255892" algn="l" defTabSz="1023560" rtl="0" eaLnBrk="1" latinLnBrk="0" hangingPunct="1">
        <a:lnSpc>
          <a:spcPct val="95000"/>
        </a:lnSpc>
        <a:spcBef>
          <a:spcPts val="0"/>
        </a:spcBef>
        <a:spcAft>
          <a:spcPts val="1344"/>
        </a:spcAft>
        <a:buFont typeface="Lucida Grande"/>
        <a:buChar char="-"/>
        <a:defRPr lang="en-US" sz="1600" b="0" kern="1200" dirty="0" smtClean="0">
          <a:solidFill>
            <a:srgbClr val="505050"/>
          </a:solidFill>
          <a:latin typeface="+mn-lt"/>
          <a:ea typeface="+mn-ea"/>
          <a:cs typeface="+mn-cs"/>
        </a:defRPr>
      </a:lvl3pPr>
      <a:lvl4pPr marL="701922" indent="-190140" algn="l" defTabSz="1023560" rtl="0" eaLnBrk="1" latinLnBrk="0" hangingPunct="1">
        <a:lnSpc>
          <a:spcPct val="95000"/>
        </a:lnSpc>
        <a:spcBef>
          <a:spcPts val="0"/>
        </a:spcBef>
        <a:spcAft>
          <a:spcPts val="0"/>
        </a:spcAft>
        <a:buFont typeface="Arial" pitchFamily="34" charset="0"/>
        <a:buChar char="•"/>
        <a:defRPr lang="en-US" sz="1600" b="0" kern="1200" dirty="0" smtClean="0">
          <a:solidFill>
            <a:srgbClr val="505050"/>
          </a:solidFill>
          <a:latin typeface="+mn-lt"/>
          <a:ea typeface="+mn-ea"/>
          <a:cs typeface="+mn-cs"/>
        </a:defRPr>
      </a:lvl4pPr>
      <a:lvl5pPr marL="1023560" indent="-255892" algn="l" defTabSz="1023560" rtl="0" eaLnBrk="1" latinLnBrk="0" hangingPunct="1">
        <a:lnSpc>
          <a:spcPct val="95000"/>
        </a:lnSpc>
        <a:spcBef>
          <a:spcPts val="0"/>
        </a:spcBef>
        <a:spcAft>
          <a:spcPts val="0"/>
        </a:spcAft>
        <a:buFont typeface="Lucida Grande"/>
        <a:buChar char="-"/>
        <a:defRPr lang="en-US" sz="1600" b="0" kern="1200" dirty="0">
          <a:solidFill>
            <a:srgbClr val="505050"/>
          </a:solidFill>
          <a:latin typeface="+mn-lt"/>
          <a:ea typeface="+mn-ea"/>
          <a:cs typeface="+mn-cs"/>
        </a:defRPr>
      </a:lvl5pPr>
      <a:lvl6pPr marL="2814788" indent="-255892" algn="l" defTabSz="102356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326569" indent="-255892" algn="l" defTabSz="102356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3838348" indent="-255892" algn="l" defTabSz="102356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350126" indent="-255892" algn="l" defTabSz="102356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23560" rtl="0" eaLnBrk="1" latinLnBrk="0" hangingPunct="1">
        <a:defRPr sz="2000" kern="1200">
          <a:solidFill>
            <a:schemeClr val="tx1"/>
          </a:solidFill>
          <a:latin typeface="+mn-lt"/>
          <a:ea typeface="+mn-ea"/>
          <a:cs typeface="+mn-cs"/>
        </a:defRPr>
      </a:lvl1pPr>
      <a:lvl2pPr marL="511780" algn="l" defTabSz="1023560" rtl="0" eaLnBrk="1" latinLnBrk="0" hangingPunct="1">
        <a:defRPr sz="2000" kern="1200">
          <a:solidFill>
            <a:schemeClr val="tx1"/>
          </a:solidFill>
          <a:latin typeface="+mn-lt"/>
          <a:ea typeface="+mn-ea"/>
          <a:cs typeface="+mn-cs"/>
        </a:defRPr>
      </a:lvl2pPr>
      <a:lvl3pPr marL="1023560" algn="l" defTabSz="1023560" rtl="0" eaLnBrk="1" latinLnBrk="0" hangingPunct="1">
        <a:defRPr sz="2000" kern="1200">
          <a:solidFill>
            <a:schemeClr val="tx1"/>
          </a:solidFill>
          <a:latin typeface="+mn-lt"/>
          <a:ea typeface="+mn-ea"/>
          <a:cs typeface="+mn-cs"/>
        </a:defRPr>
      </a:lvl3pPr>
      <a:lvl4pPr marL="1535339" algn="l" defTabSz="1023560" rtl="0" eaLnBrk="1" latinLnBrk="0" hangingPunct="1">
        <a:defRPr sz="2000" kern="1200">
          <a:solidFill>
            <a:schemeClr val="tx1"/>
          </a:solidFill>
          <a:latin typeface="+mn-lt"/>
          <a:ea typeface="+mn-ea"/>
          <a:cs typeface="+mn-cs"/>
        </a:defRPr>
      </a:lvl4pPr>
      <a:lvl5pPr marL="2047118" algn="l" defTabSz="1023560" rtl="0" eaLnBrk="1" latinLnBrk="0" hangingPunct="1">
        <a:defRPr sz="2000" kern="1200">
          <a:solidFill>
            <a:schemeClr val="tx1"/>
          </a:solidFill>
          <a:latin typeface="+mn-lt"/>
          <a:ea typeface="+mn-ea"/>
          <a:cs typeface="+mn-cs"/>
        </a:defRPr>
      </a:lvl5pPr>
      <a:lvl6pPr marL="2558897" algn="l" defTabSz="1023560" rtl="0" eaLnBrk="1" latinLnBrk="0" hangingPunct="1">
        <a:defRPr sz="2000" kern="1200">
          <a:solidFill>
            <a:schemeClr val="tx1"/>
          </a:solidFill>
          <a:latin typeface="+mn-lt"/>
          <a:ea typeface="+mn-ea"/>
          <a:cs typeface="+mn-cs"/>
        </a:defRPr>
      </a:lvl6pPr>
      <a:lvl7pPr marL="3070677" algn="l" defTabSz="1023560" rtl="0" eaLnBrk="1" latinLnBrk="0" hangingPunct="1">
        <a:defRPr sz="2000" kern="1200">
          <a:solidFill>
            <a:schemeClr val="tx1"/>
          </a:solidFill>
          <a:latin typeface="+mn-lt"/>
          <a:ea typeface="+mn-ea"/>
          <a:cs typeface="+mn-cs"/>
        </a:defRPr>
      </a:lvl7pPr>
      <a:lvl8pPr marL="3582457" algn="l" defTabSz="1023560" rtl="0" eaLnBrk="1" latinLnBrk="0" hangingPunct="1">
        <a:defRPr sz="2000" kern="1200">
          <a:solidFill>
            <a:schemeClr val="tx1"/>
          </a:solidFill>
          <a:latin typeface="+mn-lt"/>
          <a:ea typeface="+mn-ea"/>
          <a:cs typeface="+mn-cs"/>
        </a:defRPr>
      </a:lvl8pPr>
      <a:lvl9pPr marL="4094237" algn="l" defTabSz="1023560" rtl="0" eaLnBrk="1" latinLnBrk="0" hangingPunct="1">
        <a:defRPr sz="20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9436" y="228601"/>
            <a:ext cx="8363938" cy="609398"/>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9437" y="1905001"/>
            <a:ext cx="8363936" cy="2108269"/>
          </a:xfrm>
          <a:prstGeom prst="rect">
            <a:avLst/>
          </a:prstGeom>
        </p:spPr>
        <p:txBody>
          <a:bodyPr vert="horz" wrap="square"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4" name="Picture 2" descr="C:\Users\Jordan\Desktop\TechEd_2012\TechEd-logo.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black">
          <a:xfrm>
            <a:off x="386962" y="6159457"/>
            <a:ext cx="698151" cy="42976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a:grpSpLocks noChangeAspect="1"/>
          </p:cNvGrpSpPr>
          <p:nvPr userDrawn="1"/>
        </p:nvGrpSpPr>
        <p:grpSpPr>
          <a:xfrm>
            <a:off x="7614862" y="6372673"/>
            <a:ext cx="1234762" cy="223932"/>
            <a:chOff x="464820" y="471850"/>
            <a:chExt cx="2499360" cy="340045"/>
          </a:xfrm>
          <a:solidFill>
            <a:srgbClr val="00A4E4"/>
          </a:solidFill>
        </p:grpSpPr>
        <p:sp>
          <p:nvSpPr>
            <p:cNvPr id="6" name="Rectangle 8"/>
            <p:cNvSpPr>
              <a:spLocks noChangeArrowheads="1"/>
            </p:cNvSpPr>
            <p:nvPr userDrawn="1"/>
          </p:nvSpPr>
          <p:spPr bwMode="auto">
            <a:xfrm>
              <a:off x="464820" y="471850"/>
              <a:ext cx="339494" cy="340045"/>
            </a:xfrm>
            <a:custGeom>
              <a:avLst/>
              <a:gdLst/>
              <a:ahLst/>
              <a:cxnLst/>
              <a:rect l="l" t="t" r="r" b="b"/>
              <a:pathLst>
                <a:path w="339494" h="340045">
                  <a:moveTo>
                    <a:pt x="173606" y="179116"/>
                  </a:moveTo>
                  <a:lnTo>
                    <a:pt x="149356" y="261785"/>
                  </a:lnTo>
                  <a:lnTo>
                    <a:pt x="157623" y="267296"/>
                  </a:lnTo>
                  <a:lnTo>
                    <a:pt x="165890" y="271706"/>
                  </a:lnTo>
                  <a:lnTo>
                    <a:pt x="175259" y="275563"/>
                  </a:lnTo>
                  <a:lnTo>
                    <a:pt x="185730" y="277768"/>
                  </a:lnTo>
                  <a:lnTo>
                    <a:pt x="196753" y="278319"/>
                  </a:lnTo>
                  <a:lnTo>
                    <a:pt x="209980" y="277217"/>
                  </a:lnTo>
                  <a:lnTo>
                    <a:pt x="224861" y="273910"/>
                  </a:lnTo>
                  <a:lnTo>
                    <a:pt x="241394" y="267848"/>
                  </a:lnTo>
                  <a:lnTo>
                    <a:pt x="265644" y="184627"/>
                  </a:lnTo>
                  <a:lnTo>
                    <a:pt x="248559" y="190690"/>
                  </a:lnTo>
                  <a:lnTo>
                    <a:pt x="234230" y="194548"/>
                  </a:lnTo>
                  <a:lnTo>
                    <a:pt x="220452" y="195099"/>
                  </a:lnTo>
                  <a:lnTo>
                    <a:pt x="208878" y="195099"/>
                  </a:lnTo>
                  <a:lnTo>
                    <a:pt x="199509" y="191792"/>
                  </a:lnTo>
                  <a:lnTo>
                    <a:pt x="189588" y="189036"/>
                  </a:lnTo>
                  <a:lnTo>
                    <a:pt x="181321" y="184627"/>
                  </a:lnTo>
                  <a:close/>
                  <a:moveTo>
                    <a:pt x="113532" y="154315"/>
                  </a:moveTo>
                  <a:lnTo>
                    <a:pt x="100856" y="155417"/>
                  </a:lnTo>
                  <a:lnTo>
                    <a:pt x="85424" y="158724"/>
                  </a:lnTo>
                  <a:lnTo>
                    <a:pt x="68890" y="164786"/>
                  </a:lnTo>
                  <a:lnTo>
                    <a:pt x="46294" y="244149"/>
                  </a:lnTo>
                  <a:lnTo>
                    <a:pt x="46294" y="245802"/>
                  </a:lnTo>
                  <a:lnTo>
                    <a:pt x="46845" y="246905"/>
                  </a:lnTo>
                  <a:lnTo>
                    <a:pt x="47947" y="246905"/>
                  </a:lnTo>
                  <a:lnTo>
                    <a:pt x="48499" y="246905"/>
                  </a:lnTo>
                  <a:lnTo>
                    <a:pt x="64481" y="240842"/>
                  </a:lnTo>
                  <a:lnTo>
                    <a:pt x="78811" y="237535"/>
                  </a:lnTo>
                  <a:lnTo>
                    <a:pt x="90936" y="236984"/>
                  </a:lnTo>
                  <a:lnTo>
                    <a:pt x="102509" y="237535"/>
                  </a:lnTo>
                  <a:lnTo>
                    <a:pt x="111879" y="240842"/>
                  </a:lnTo>
                  <a:lnTo>
                    <a:pt x="121248" y="243598"/>
                  </a:lnTo>
                  <a:lnTo>
                    <a:pt x="129515" y="248007"/>
                  </a:lnTo>
                  <a:lnTo>
                    <a:pt x="137231" y="253518"/>
                  </a:lnTo>
                  <a:lnTo>
                    <a:pt x="160378" y="170849"/>
                  </a:lnTo>
                  <a:lnTo>
                    <a:pt x="153213" y="165338"/>
                  </a:lnTo>
                  <a:lnTo>
                    <a:pt x="144946" y="160929"/>
                  </a:lnTo>
                  <a:lnTo>
                    <a:pt x="135026" y="157071"/>
                  </a:lnTo>
                  <a:lnTo>
                    <a:pt x="125106" y="154866"/>
                  </a:lnTo>
                  <a:close/>
                  <a:moveTo>
                    <a:pt x="201713" y="81016"/>
                  </a:moveTo>
                  <a:lnTo>
                    <a:pt x="177463" y="164787"/>
                  </a:lnTo>
                  <a:lnTo>
                    <a:pt x="185730" y="169747"/>
                  </a:lnTo>
                  <a:lnTo>
                    <a:pt x="193997" y="174708"/>
                  </a:lnTo>
                  <a:lnTo>
                    <a:pt x="202815" y="177463"/>
                  </a:lnTo>
                  <a:lnTo>
                    <a:pt x="213837" y="180770"/>
                  </a:lnTo>
                  <a:lnTo>
                    <a:pt x="224860" y="181321"/>
                  </a:lnTo>
                  <a:lnTo>
                    <a:pt x="238087" y="179668"/>
                  </a:lnTo>
                  <a:lnTo>
                    <a:pt x="252968" y="175810"/>
                  </a:lnTo>
                  <a:lnTo>
                    <a:pt x="269501" y="169747"/>
                  </a:lnTo>
                  <a:lnTo>
                    <a:pt x="293751" y="87078"/>
                  </a:lnTo>
                  <a:lnTo>
                    <a:pt x="276666" y="93141"/>
                  </a:lnTo>
                  <a:lnTo>
                    <a:pt x="261234" y="96448"/>
                  </a:lnTo>
                  <a:lnTo>
                    <a:pt x="248559" y="98101"/>
                  </a:lnTo>
                  <a:lnTo>
                    <a:pt x="236985" y="96999"/>
                  </a:lnTo>
                  <a:lnTo>
                    <a:pt x="226513" y="94794"/>
                  </a:lnTo>
                  <a:lnTo>
                    <a:pt x="217144" y="90936"/>
                  </a:lnTo>
                  <a:lnTo>
                    <a:pt x="208877" y="86527"/>
                  </a:lnTo>
                  <a:close/>
                  <a:moveTo>
                    <a:pt x="141640" y="56215"/>
                  </a:moveTo>
                  <a:lnTo>
                    <a:pt x="128964" y="57868"/>
                  </a:lnTo>
                  <a:lnTo>
                    <a:pt x="113533" y="60624"/>
                  </a:lnTo>
                  <a:lnTo>
                    <a:pt x="96999" y="66686"/>
                  </a:lnTo>
                  <a:lnTo>
                    <a:pt x="72749" y="150458"/>
                  </a:lnTo>
                  <a:lnTo>
                    <a:pt x="89283" y="144395"/>
                  </a:lnTo>
                  <a:lnTo>
                    <a:pt x="104714" y="141089"/>
                  </a:lnTo>
                  <a:lnTo>
                    <a:pt x="117390" y="139435"/>
                  </a:lnTo>
                  <a:lnTo>
                    <a:pt x="128964" y="140538"/>
                  </a:lnTo>
                  <a:lnTo>
                    <a:pt x="139436" y="142742"/>
                  </a:lnTo>
                  <a:lnTo>
                    <a:pt x="148254" y="146600"/>
                  </a:lnTo>
                  <a:lnTo>
                    <a:pt x="157072" y="151009"/>
                  </a:lnTo>
                  <a:lnTo>
                    <a:pt x="165339" y="155418"/>
                  </a:lnTo>
                  <a:lnTo>
                    <a:pt x="188486" y="72749"/>
                  </a:lnTo>
                  <a:lnTo>
                    <a:pt x="181321" y="67238"/>
                  </a:lnTo>
                  <a:lnTo>
                    <a:pt x="172503" y="62829"/>
                  </a:lnTo>
                  <a:lnTo>
                    <a:pt x="163134" y="58971"/>
                  </a:lnTo>
                  <a:lnTo>
                    <a:pt x="153214" y="56766"/>
                  </a:lnTo>
                  <a:close/>
                  <a:moveTo>
                    <a:pt x="0" y="0"/>
                  </a:moveTo>
                  <a:lnTo>
                    <a:pt x="339494" y="0"/>
                  </a:lnTo>
                  <a:lnTo>
                    <a:pt x="339494" y="340045"/>
                  </a:lnTo>
                  <a:lnTo>
                    <a:pt x="0" y="340045"/>
                  </a:lnTo>
                  <a:close/>
                </a:path>
              </a:pathLst>
            </a:cu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sp>
          <p:nvSpPr>
            <p:cNvPr id="7" name="Freeform 9"/>
            <p:cNvSpPr>
              <a:spLocks/>
            </p:cNvSpPr>
            <p:nvPr userDrawn="1"/>
          </p:nvSpPr>
          <p:spPr bwMode="auto">
            <a:xfrm>
              <a:off x="890290" y="528065"/>
              <a:ext cx="288790" cy="222104"/>
            </a:xfrm>
            <a:custGeom>
              <a:avLst/>
              <a:gdLst>
                <a:gd name="T0" fmla="*/ 0 w 524"/>
                <a:gd name="T1" fmla="*/ 0 h 403"/>
                <a:gd name="T2" fmla="*/ 53 w 524"/>
                <a:gd name="T3" fmla="*/ 0 h 403"/>
                <a:gd name="T4" fmla="*/ 138 w 524"/>
                <a:gd name="T5" fmla="*/ 310 h 403"/>
                <a:gd name="T6" fmla="*/ 142 w 524"/>
                <a:gd name="T7" fmla="*/ 329 h 403"/>
                <a:gd name="T8" fmla="*/ 145 w 524"/>
                <a:gd name="T9" fmla="*/ 350 h 403"/>
                <a:gd name="T10" fmla="*/ 146 w 524"/>
                <a:gd name="T11" fmla="*/ 350 h 403"/>
                <a:gd name="T12" fmla="*/ 149 w 524"/>
                <a:gd name="T13" fmla="*/ 333 h 403"/>
                <a:gd name="T14" fmla="*/ 154 w 524"/>
                <a:gd name="T15" fmla="*/ 310 h 403"/>
                <a:gd name="T16" fmla="*/ 244 w 524"/>
                <a:gd name="T17" fmla="*/ 0 h 403"/>
                <a:gd name="T18" fmla="*/ 289 w 524"/>
                <a:gd name="T19" fmla="*/ 0 h 403"/>
                <a:gd name="T20" fmla="*/ 374 w 524"/>
                <a:gd name="T21" fmla="*/ 313 h 403"/>
                <a:gd name="T22" fmla="*/ 381 w 524"/>
                <a:gd name="T23" fmla="*/ 350 h 403"/>
                <a:gd name="T24" fmla="*/ 383 w 524"/>
                <a:gd name="T25" fmla="*/ 350 h 403"/>
                <a:gd name="T26" fmla="*/ 385 w 524"/>
                <a:gd name="T27" fmla="*/ 333 h 403"/>
                <a:gd name="T28" fmla="*/ 391 w 524"/>
                <a:gd name="T29" fmla="*/ 311 h 403"/>
                <a:gd name="T30" fmla="*/ 473 w 524"/>
                <a:gd name="T31" fmla="*/ 0 h 403"/>
                <a:gd name="T32" fmla="*/ 524 w 524"/>
                <a:gd name="T33" fmla="*/ 0 h 403"/>
                <a:gd name="T34" fmla="*/ 410 w 524"/>
                <a:gd name="T35" fmla="*/ 403 h 403"/>
                <a:gd name="T36" fmla="*/ 355 w 524"/>
                <a:gd name="T37" fmla="*/ 403 h 403"/>
                <a:gd name="T38" fmla="*/ 271 w 524"/>
                <a:gd name="T39" fmla="*/ 109 h 403"/>
                <a:gd name="T40" fmla="*/ 267 w 524"/>
                <a:gd name="T41" fmla="*/ 88 h 403"/>
                <a:gd name="T42" fmla="*/ 266 w 524"/>
                <a:gd name="T43" fmla="*/ 67 h 403"/>
                <a:gd name="T44" fmla="*/ 264 w 524"/>
                <a:gd name="T45" fmla="*/ 67 h 403"/>
                <a:gd name="T46" fmla="*/ 256 w 524"/>
                <a:gd name="T47" fmla="*/ 107 h 403"/>
                <a:gd name="T48" fmla="*/ 174 w 524"/>
                <a:gd name="T49" fmla="*/ 403 h 403"/>
                <a:gd name="T50" fmla="*/ 119 w 524"/>
                <a:gd name="T51" fmla="*/ 403 h 403"/>
                <a:gd name="T52" fmla="*/ 0 w 524"/>
                <a:gd name="T53" fmla="*/ 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24" h="403">
                  <a:moveTo>
                    <a:pt x="0" y="0"/>
                  </a:moveTo>
                  <a:lnTo>
                    <a:pt x="53" y="0"/>
                  </a:lnTo>
                  <a:lnTo>
                    <a:pt x="138" y="310"/>
                  </a:lnTo>
                  <a:lnTo>
                    <a:pt x="142" y="329"/>
                  </a:lnTo>
                  <a:lnTo>
                    <a:pt x="145" y="350"/>
                  </a:lnTo>
                  <a:lnTo>
                    <a:pt x="146" y="350"/>
                  </a:lnTo>
                  <a:lnTo>
                    <a:pt x="149" y="333"/>
                  </a:lnTo>
                  <a:lnTo>
                    <a:pt x="154" y="310"/>
                  </a:lnTo>
                  <a:lnTo>
                    <a:pt x="244" y="0"/>
                  </a:lnTo>
                  <a:lnTo>
                    <a:pt x="289" y="0"/>
                  </a:lnTo>
                  <a:lnTo>
                    <a:pt x="374" y="313"/>
                  </a:lnTo>
                  <a:lnTo>
                    <a:pt x="381" y="350"/>
                  </a:lnTo>
                  <a:lnTo>
                    <a:pt x="383" y="350"/>
                  </a:lnTo>
                  <a:lnTo>
                    <a:pt x="385" y="333"/>
                  </a:lnTo>
                  <a:lnTo>
                    <a:pt x="391" y="311"/>
                  </a:lnTo>
                  <a:lnTo>
                    <a:pt x="473" y="0"/>
                  </a:lnTo>
                  <a:lnTo>
                    <a:pt x="524" y="0"/>
                  </a:lnTo>
                  <a:lnTo>
                    <a:pt x="410" y="403"/>
                  </a:lnTo>
                  <a:lnTo>
                    <a:pt x="355" y="403"/>
                  </a:lnTo>
                  <a:lnTo>
                    <a:pt x="271" y="109"/>
                  </a:lnTo>
                  <a:lnTo>
                    <a:pt x="267" y="88"/>
                  </a:lnTo>
                  <a:lnTo>
                    <a:pt x="266" y="67"/>
                  </a:lnTo>
                  <a:lnTo>
                    <a:pt x="264" y="67"/>
                  </a:lnTo>
                  <a:lnTo>
                    <a:pt x="256" y="107"/>
                  </a:lnTo>
                  <a:lnTo>
                    <a:pt x="174" y="403"/>
                  </a:lnTo>
                  <a:lnTo>
                    <a:pt x="119" y="403"/>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sp>
          <p:nvSpPr>
            <p:cNvPr id="8" name="Freeform 7"/>
            <p:cNvSpPr>
              <a:spLocks noEditPoints="1"/>
            </p:cNvSpPr>
            <p:nvPr userDrawn="1"/>
          </p:nvSpPr>
          <p:spPr bwMode="auto">
            <a:xfrm>
              <a:off x="1192307" y="518144"/>
              <a:ext cx="33068" cy="232024"/>
            </a:xfrm>
            <a:custGeom>
              <a:avLst/>
              <a:gdLst>
                <a:gd name="T0" fmla="*/ 6 w 60"/>
                <a:gd name="T1" fmla="*/ 134 h 421"/>
                <a:gd name="T2" fmla="*/ 53 w 60"/>
                <a:gd name="T3" fmla="*/ 134 h 421"/>
                <a:gd name="T4" fmla="*/ 53 w 60"/>
                <a:gd name="T5" fmla="*/ 421 h 421"/>
                <a:gd name="T6" fmla="*/ 6 w 60"/>
                <a:gd name="T7" fmla="*/ 421 h 421"/>
                <a:gd name="T8" fmla="*/ 6 w 60"/>
                <a:gd name="T9" fmla="*/ 134 h 421"/>
                <a:gd name="T10" fmla="*/ 30 w 60"/>
                <a:gd name="T11" fmla="*/ 0 h 421"/>
                <a:gd name="T12" fmla="*/ 37 w 60"/>
                <a:gd name="T13" fmla="*/ 0 h 421"/>
                <a:gd name="T14" fmla="*/ 42 w 60"/>
                <a:gd name="T15" fmla="*/ 3 h 421"/>
                <a:gd name="T16" fmla="*/ 48 w 60"/>
                <a:gd name="T17" fmla="*/ 5 h 421"/>
                <a:gd name="T18" fmla="*/ 52 w 60"/>
                <a:gd name="T19" fmla="*/ 8 h 421"/>
                <a:gd name="T20" fmla="*/ 56 w 60"/>
                <a:gd name="T21" fmla="*/ 14 h 421"/>
                <a:gd name="T22" fmla="*/ 59 w 60"/>
                <a:gd name="T23" fmla="*/ 18 h 421"/>
                <a:gd name="T24" fmla="*/ 60 w 60"/>
                <a:gd name="T25" fmla="*/ 23 h 421"/>
                <a:gd name="T26" fmla="*/ 60 w 60"/>
                <a:gd name="T27" fmla="*/ 30 h 421"/>
                <a:gd name="T28" fmla="*/ 60 w 60"/>
                <a:gd name="T29" fmla="*/ 36 h 421"/>
                <a:gd name="T30" fmla="*/ 59 w 60"/>
                <a:gd name="T31" fmla="*/ 41 h 421"/>
                <a:gd name="T32" fmla="*/ 56 w 60"/>
                <a:gd name="T33" fmla="*/ 47 h 421"/>
                <a:gd name="T34" fmla="*/ 52 w 60"/>
                <a:gd name="T35" fmla="*/ 51 h 421"/>
                <a:gd name="T36" fmla="*/ 48 w 60"/>
                <a:gd name="T37" fmla="*/ 55 h 421"/>
                <a:gd name="T38" fmla="*/ 42 w 60"/>
                <a:gd name="T39" fmla="*/ 58 h 421"/>
                <a:gd name="T40" fmla="*/ 37 w 60"/>
                <a:gd name="T41" fmla="*/ 59 h 421"/>
                <a:gd name="T42" fmla="*/ 30 w 60"/>
                <a:gd name="T43" fmla="*/ 61 h 421"/>
                <a:gd name="T44" fmla="*/ 23 w 60"/>
                <a:gd name="T45" fmla="*/ 59 h 421"/>
                <a:gd name="T46" fmla="*/ 15 w 60"/>
                <a:gd name="T47" fmla="*/ 56 h 421"/>
                <a:gd name="T48" fmla="*/ 9 w 60"/>
                <a:gd name="T49" fmla="*/ 52 h 421"/>
                <a:gd name="T50" fmla="*/ 5 w 60"/>
                <a:gd name="T51" fmla="*/ 47 h 421"/>
                <a:gd name="T52" fmla="*/ 2 w 60"/>
                <a:gd name="T53" fmla="*/ 41 h 421"/>
                <a:gd name="T54" fmla="*/ 1 w 60"/>
                <a:gd name="T55" fmla="*/ 36 h 421"/>
                <a:gd name="T56" fmla="*/ 0 w 60"/>
                <a:gd name="T57" fmla="*/ 30 h 421"/>
                <a:gd name="T58" fmla="*/ 1 w 60"/>
                <a:gd name="T59" fmla="*/ 23 h 421"/>
                <a:gd name="T60" fmla="*/ 2 w 60"/>
                <a:gd name="T61" fmla="*/ 18 h 421"/>
                <a:gd name="T62" fmla="*/ 5 w 60"/>
                <a:gd name="T63" fmla="*/ 14 h 421"/>
                <a:gd name="T64" fmla="*/ 9 w 60"/>
                <a:gd name="T65" fmla="*/ 8 h 421"/>
                <a:gd name="T66" fmla="*/ 15 w 60"/>
                <a:gd name="T67" fmla="*/ 4 h 421"/>
                <a:gd name="T68" fmla="*/ 23 w 60"/>
                <a:gd name="T69" fmla="*/ 1 h 421"/>
                <a:gd name="T70" fmla="*/ 30 w 60"/>
                <a:gd name="T71" fmla="*/ 0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421">
                  <a:moveTo>
                    <a:pt x="6" y="134"/>
                  </a:moveTo>
                  <a:lnTo>
                    <a:pt x="53" y="134"/>
                  </a:lnTo>
                  <a:lnTo>
                    <a:pt x="53" y="421"/>
                  </a:lnTo>
                  <a:lnTo>
                    <a:pt x="6" y="421"/>
                  </a:lnTo>
                  <a:lnTo>
                    <a:pt x="6" y="134"/>
                  </a:lnTo>
                  <a:close/>
                  <a:moveTo>
                    <a:pt x="30" y="0"/>
                  </a:moveTo>
                  <a:lnTo>
                    <a:pt x="37" y="0"/>
                  </a:lnTo>
                  <a:lnTo>
                    <a:pt x="42" y="3"/>
                  </a:lnTo>
                  <a:lnTo>
                    <a:pt x="48" y="5"/>
                  </a:lnTo>
                  <a:lnTo>
                    <a:pt x="52" y="8"/>
                  </a:lnTo>
                  <a:lnTo>
                    <a:pt x="56" y="14"/>
                  </a:lnTo>
                  <a:lnTo>
                    <a:pt x="59" y="18"/>
                  </a:lnTo>
                  <a:lnTo>
                    <a:pt x="60" y="23"/>
                  </a:lnTo>
                  <a:lnTo>
                    <a:pt x="60" y="30"/>
                  </a:lnTo>
                  <a:lnTo>
                    <a:pt x="60" y="36"/>
                  </a:lnTo>
                  <a:lnTo>
                    <a:pt x="59" y="41"/>
                  </a:lnTo>
                  <a:lnTo>
                    <a:pt x="56" y="47"/>
                  </a:lnTo>
                  <a:lnTo>
                    <a:pt x="52" y="51"/>
                  </a:lnTo>
                  <a:lnTo>
                    <a:pt x="48" y="55"/>
                  </a:lnTo>
                  <a:lnTo>
                    <a:pt x="42" y="58"/>
                  </a:lnTo>
                  <a:lnTo>
                    <a:pt x="37" y="59"/>
                  </a:lnTo>
                  <a:lnTo>
                    <a:pt x="30" y="61"/>
                  </a:lnTo>
                  <a:lnTo>
                    <a:pt x="23" y="59"/>
                  </a:lnTo>
                  <a:lnTo>
                    <a:pt x="15" y="56"/>
                  </a:lnTo>
                  <a:lnTo>
                    <a:pt x="9" y="52"/>
                  </a:lnTo>
                  <a:lnTo>
                    <a:pt x="5" y="47"/>
                  </a:lnTo>
                  <a:lnTo>
                    <a:pt x="2" y="41"/>
                  </a:lnTo>
                  <a:lnTo>
                    <a:pt x="1" y="36"/>
                  </a:lnTo>
                  <a:lnTo>
                    <a:pt x="0" y="30"/>
                  </a:lnTo>
                  <a:lnTo>
                    <a:pt x="1" y="23"/>
                  </a:lnTo>
                  <a:lnTo>
                    <a:pt x="2" y="18"/>
                  </a:lnTo>
                  <a:lnTo>
                    <a:pt x="5" y="14"/>
                  </a:lnTo>
                  <a:lnTo>
                    <a:pt x="9" y="8"/>
                  </a:lnTo>
                  <a:lnTo>
                    <a:pt x="15" y="4"/>
                  </a:lnTo>
                  <a:lnTo>
                    <a:pt x="23" y="1"/>
                  </a:ln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sp>
          <p:nvSpPr>
            <p:cNvPr id="9" name="Freeform 8"/>
            <p:cNvSpPr>
              <a:spLocks/>
            </p:cNvSpPr>
            <p:nvPr userDrawn="1"/>
          </p:nvSpPr>
          <p:spPr bwMode="auto">
            <a:xfrm>
              <a:off x="1260096" y="588138"/>
              <a:ext cx="131719" cy="162031"/>
            </a:xfrm>
            <a:custGeom>
              <a:avLst/>
              <a:gdLst>
                <a:gd name="T0" fmla="*/ 142 w 239"/>
                <a:gd name="T1" fmla="*/ 0 h 294"/>
                <a:gd name="T2" fmla="*/ 164 w 239"/>
                <a:gd name="T3" fmla="*/ 1 h 294"/>
                <a:gd name="T4" fmla="*/ 183 w 239"/>
                <a:gd name="T5" fmla="*/ 7 h 294"/>
                <a:gd name="T6" fmla="*/ 201 w 239"/>
                <a:gd name="T7" fmla="*/ 16 h 294"/>
                <a:gd name="T8" fmla="*/ 215 w 239"/>
                <a:gd name="T9" fmla="*/ 30 h 294"/>
                <a:gd name="T10" fmla="*/ 226 w 239"/>
                <a:gd name="T11" fmla="*/ 48 h 294"/>
                <a:gd name="T12" fmla="*/ 233 w 239"/>
                <a:gd name="T13" fmla="*/ 67 h 294"/>
                <a:gd name="T14" fmla="*/ 238 w 239"/>
                <a:gd name="T15" fmla="*/ 92 h 294"/>
                <a:gd name="T16" fmla="*/ 239 w 239"/>
                <a:gd name="T17" fmla="*/ 118 h 294"/>
                <a:gd name="T18" fmla="*/ 239 w 239"/>
                <a:gd name="T19" fmla="*/ 294 h 294"/>
                <a:gd name="T20" fmla="*/ 193 w 239"/>
                <a:gd name="T21" fmla="*/ 294 h 294"/>
                <a:gd name="T22" fmla="*/ 193 w 239"/>
                <a:gd name="T23" fmla="*/ 131 h 294"/>
                <a:gd name="T24" fmla="*/ 191 w 239"/>
                <a:gd name="T25" fmla="*/ 103 h 294"/>
                <a:gd name="T26" fmla="*/ 186 w 239"/>
                <a:gd name="T27" fmla="*/ 80 h 294"/>
                <a:gd name="T28" fmla="*/ 176 w 239"/>
                <a:gd name="T29" fmla="*/ 62 h 294"/>
                <a:gd name="T30" fmla="*/ 164 w 239"/>
                <a:gd name="T31" fmla="*/ 49 h 294"/>
                <a:gd name="T32" fmla="*/ 146 w 239"/>
                <a:gd name="T33" fmla="*/ 41 h 294"/>
                <a:gd name="T34" fmla="*/ 127 w 239"/>
                <a:gd name="T35" fmla="*/ 38 h 294"/>
                <a:gd name="T36" fmla="*/ 105 w 239"/>
                <a:gd name="T37" fmla="*/ 41 h 294"/>
                <a:gd name="T38" fmla="*/ 85 w 239"/>
                <a:gd name="T39" fmla="*/ 51 h 294"/>
                <a:gd name="T40" fmla="*/ 69 w 239"/>
                <a:gd name="T41" fmla="*/ 64 h 294"/>
                <a:gd name="T42" fmla="*/ 57 w 239"/>
                <a:gd name="T43" fmla="*/ 84 h 294"/>
                <a:gd name="T44" fmla="*/ 48 w 239"/>
                <a:gd name="T45" fmla="*/ 106 h 294"/>
                <a:gd name="T46" fmla="*/ 46 w 239"/>
                <a:gd name="T47" fmla="*/ 131 h 294"/>
                <a:gd name="T48" fmla="*/ 46 w 239"/>
                <a:gd name="T49" fmla="*/ 294 h 294"/>
                <a:gd name="T50" fmla="*/ 0 w 239"/>
                <a:gd name="T51" fmla="*/ 294 h 294"/>
                <a:gd name="T52" fmla="*/ 0 w 239"/>
                <a:gd name="T53" fmla="*/ 7 h 294"/>
                <a:gd name="T54" fmla="*/ 46 w 239"/>
                <a:gd name="T55" fmla="*/ 7 h 294"/>
                <a:gd name="T56" fmla="*/ 46 w 239"/>
                <a:gd name="T57" fmla="*/ 55 h 294"/>
                <a:gd name="T58" fmla="*/ 47 w 239"/>
                <a:gd name="T59" fmla="*/ 55 h 294"/>
                <a:gd name="T60" fmla="*/ 65 w 239"/>
                <a:gd name="T61" fmla="*/ 30 h 294"/>
                <a:gd name="T62" fmla="*/ 87 w 239"/>
                <a:gd name="T63" fmla="*/ 13 h 294"/>
                <a:gd name="T64" fmla="*/ 113 w 239"/>
                <a:gd name="T65" fmla="*/ 2 h 294"/>
                <a:gd name="T66" fmla="*/ 142 w 239"/>
                <a:gd name="T67"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9" h="294">
                  <a:moveTo>
                    <a:pt x="142" y="0"/>
                  </a:moveTo>
                  <a:lnTo>
                    <a:pt x="164" y="1"/>
                  </a:lnTo>
                  <a:lnTo>
                    <a:pt x="183" y="7"/>
                  </a:lnTo>
                  <a:lnTo>
                    <a:pt x="201" y="16"/>
                  </a:lnTo>
                  <a:lnTo>
                    <a:pt x="215" y="30"/>
                  </a:lnTo>
                  <a:lnTo>
                    <a:pt x="226" y="48"/>
                  </a:lnTo>
                  <a:lnTo>
                    <a:pt x="233" y="67"/>
                  </a:lnTo>
                  <a:lnTo>
                    <a:pt x="238" y="92"/>
                  </a:lnTo>
                  <a:lnTo>
                    <a:pt x="239" y="118"/>
                  </a:lnTo>
                  <a:lnTo>
                    <a:pt x="239" y="294"/>
                  </a:lnTo>
                  <a:lnTo>
                    <a:pt x="193" y="294"/>
                  </a:lnTo>
                  <a:lnTo>
                    <a:pt x="193" y="131"/>
                  </a:lnTo>
                  <a:lnTo>
                    <a:pt x="191" y="103"/>
                  </a:lnTo>
                  <a:lnTo>
                    <a:pt x="186" y="80"/>
                  </a:lnTo>
                  <a:lnTo>
                    <a:pt x="176" y="62"/>
                  </a:lnTo>
                  <a:lnTo>
                    <a:pt x="164" y="49"/>
                  </a:lnTo>
                  <a:lnTo>
                    <a:pt x="146" y="41"/>
                  </a:lnTo>
                  <a:lnTo>
                    <a:pt x="127" y="38"/>
                  </a:lnTo>
                  <a:lnTo>
                    <a:pt x="105" y="41"/>
                  </a:lnTo>
                  <a:lnTo>
                    <a:pt x="85" y="51"/>
                  </a:lnTo>
                  <a:lnTo>
                    <a:pt x="69" y="64"/>
                  </a:lnTo>
                  <a:lnTo>
                    <a:pt x="57" y="84"/>
                  </a:lnTo>
                  <a:lnTo>
                    <a:pt x="48" y="106"/>
                  </a:lnTo>
                  <a:lnTo>
                    <a:pt x="46" y="131"/>
                  </a:lnTo>
                  <a:lnTo>
                    <a:pt x="46" y="294"/>
                  </a:lnTo>
                  <a:lnTo>
                    <a:pt x="0" y="294"/>
                  </a:lnTo>
                  <a:lnTo>
                    <a:pt x="0" y="7"/>
                  </a:lnTo>
                  <a:lnTo>
                    <a:pt x="46" y="7"/>
                  </a:lnTo>
                  <a:lnTo>
                    <a:pt x="46" y="55"/>
                  </a:lnTo>
                  <a:lnTo>
                    <a:pt x="47" y="55"/>
                  </a:lnTo>
                  <a:lnTo>
                    <a:pt x="65" y="30"/>
                  </a:lnTo>
                  <a:lnTo>
                    <a:pt x="87" y="13"/>
                  </a:lnTo>
                  <a:lnTo>
                    <a:pt x="113" y="2"/>
                  </a:lnTo>
                  <a:lnTo>
                    <a:pt x="1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sp>
          <p:nvSpPr>
            <p:cNvPr id="10" name="Freeform 9"/>
            <p:cNvSpPr>
              <a:spLocks noEditPoints="1"/>
            </p:cNvSpPr>
            <p:nvPr userDrawn="1"/>
          </p:nvSpPr>
          <p:spPr bwMode="auto">
            <a:xfrm>
              <a:off x="1414963" y="514838"/>
              <a:ext cx="146049" cy="239189"/>
            </a:xfrm>
            <a:custGeom>
              <a:avLst/>
              <a:gdLst>
                <a:gd name="T0" fmla="*/ 139 w 265"/>
                <a:gd name="T1" fmla="*/ 171 h 434"/>
                <a:gd name="T2" fmla="*/ 112 w 265"/>
                <a:gd name="T3" fmla="*/ 175 h 434"/>
                <a:gd name="T4" fmla="*/ 89 w 265"/>
                <a:gd name="T5" fmla="*/ 185 h 434"/>
                <a:gd name="T6" fmla="*/ 71 w 265"/>
                <a:gd name="T7" fmla="*/ 203 h 434"/>
                <a:gd name="T8" fmla="*/ 59 w 265"/>
                <a:gd name="T9" fmla="*/ 225 h 434"/>
                <a:gd name="T10" fmla="*/ 51 w 265"/>
                <a:gd name="T11" fmla="*/ 254 h 434"/>
                <a:gd name="T12" fmla="*/ 48 w 265"/>
                <a:gd name="T13" fmla="*/ 288 h 434"/>
                <a:gd name="T14" fmla="*/ 51 w 265"/>
                <a:gd name="T15" fmla="*/ 320 h 434"/>
                <a:gd name="T16" fmla="*/ 59 w 265"/>
                <a:gd name="T17" fmla="*/ 348 h 434"/>
                <a:gd name="T18" fmla="*/ 73 w 265"/>
                <a:gd name="T19" fmla="*/ 370 h 434"/>
                <a:gd name="T20" fmla="*/ 89 w 265"/>
                <a:gd name="T21" fmla="*/ 383 h 434"/>
                <a:gd name="T22" fmla="*/ 110 w 265"/>
                <a:gd name="T23" fmla="*/ 393 h 434"/>
                <a:gd name="T24" fmla="*/ 133 w 265"/>
                <a:gd name="T25" fmla="*/ 396 h 434"/>
                <a:gd name="T26" fmla="*/ 158 w 265"/>
                <a:gd name="T27" fmla="*/ 393 h 434"/>
                <a:gd name="T28" fmla="*/ 178 w 265"/>
                <a:gd name="T29" fmla="*/ 383 h 434"/>
                <a:gd name="T30" fmla="*/ 196 w 265"/>
                <a:gd name="T31" fmla="*/ 367 h 434"/>
                <a:gd name="T32" fmla="*/ 209 w 265"/>
                <a:gd name="T33" fmla="*/ 346 h 434"/>
                <a:gd name="T34" fmla="*/ 217 w 265"/>
                <a:gd name="T35" fmla="*/ 324 h 434"/>
                <a:gd name="T36" fmla="*/ 220 w 265"/>
                <a:gd name="T37" fmla="*/ 298 h 434"/>
                <a:gd name="T38" fmla="*/ 220 w 265"/>
                <a:gd name="T39" fmla="*/ 255 h 434"/>
                <a:gd name="T40" fmla="*/ 217 w 265"/>
                <a:gd name="T41" fmla="*/ 233 h 434"/>
                <a:gd name="T42" fmla="*/ 210 w 265"/>
                <a:gd name="T43" fmla="*/ 214 h 434"/>
                <a:gd name="T44" fmla="*/ 198 w 265"/>
                <a:gd name="T45" fmla="*/ 196 h 434"/>
                <a:gd name="T46" fmla="*/ 180 w 265"/>
                <a:gd name="T47" fmla="*/ 182 h 434"/>
                <a:gd name="T48" fmla="*/ 161 w 265"/>
                <a:gd name="T49" fmla="*/ 174 h 434"/>
                <a:gd name="T50" fmla="*/ 139 w 265"/>
                <a:gd name="T51" fmla="*/ 171 h 434"/>
                <a:gd name="T52" fmla="*/ 220 w 265"/>
                <a:gd name="T53" fmla="*/ 0 h 434"/>
                <a:gd name="T54" fmla="*/ 265 w 265"/>
                <a:gd name="T55" fmla="*/ 0 h 434"/>
                <a:gd name="T56" fmla="*/ 265 w 265"/>
                <a:gd name="T57" fmla="*/ 427 h 434"/>
                <a:gd name="T58" fmla="*/ 220 w 265"/>
                <a:gd name="T59" fmla="*/ 427 h 434"/>
                <a:gd name="T60" fmla="*/ 220 w 265"/>
                <a:gd name="T61" fmla="*/ 379 h 434"/>
                <a:gd name="T62" fmla="*/ 218 w 265"/>
                <a:gd name="T63" fmla="*/ 379 h 434"/>
                <a:gd name="T64" fmla="*/ 204 w 265"/>
                <a:gd name="T65" fmla="*/ 398 h 434"/>
                <a:gd name="T66" fmla="*/ 187 w 265"/>
                <a:gd name="T67" fmla="*/ 415 h 434"/>
                <a:gd name="T68" fmla="*/ 167 w 265"/>
                <a:gd name="T69" fmla="*/ 426 h 434"/>
                <a:gd name="T70" fmla="*/ 145 w 265"/>
                <a:gd name="T71" fmla="*/ 433 h 434"/>
                <a:gd name="T72" fmla="*/ 119 w 265"/>
                <a:gd name="T73" fmla="*/ 434 h 434"/>
                <a:gd name="T74" fmla="*/ 95 w 265"/>
                <a:gd name="T75" fmla="*/ 433 h 434"/>
                <a:gd name="T76" fmla="*/ 71 w 265"/>
                <a:gd name="T77" fmla="*/ 426 h 434"/>
                <a:gd name="T78" fmla="*/ 52 w 265"/>
                <a:gd name="T79" fmla="*/ 414 h 434"/>
                <a:gd name="T80" fmla="*/ 34 w 265"/>
                <a:gd name="T81" fmla="*/ 397 h 434"/>
                <a:gd name="T82" fmla="*/ 19 w 265"/>
                <a:gd name="T83" fmla="*/ 376 h 434"/>
                <a:gd name="T84" fmla="*/ 8 w 265"/>
                <a:gd name="T85" fmla="*/ 352 h 434"/>
                <a:gd name="T86" fmla="*/ 2 w 265"/>
                <a:gd name="T87" fmla="*/ 323 h 434"/>
                <a:gd name="T88" fmla="*/ 0 w 265"/>
                <a:gd name="T89" fmla="*/ 291 h 434"/>
                <a:gd name="T90" fmla="*/ 2 w 265"/>
                <a:gd name="T91" fmla="*/ 257 h 434"/>
                <a:gd name="T92" fmla="*/ 9 w 265"/>
                <a:gd name="T93" fmla="*/ 225 h 434"/>
                <a:gd name="T94" fmla="*/ 20 w 265"/>
                <a:gd name="T95" fmla="*/ 199 h 434"/>
                <a:gd name="T96" fmla="*/ 37 w 265"/>
                <a:gd name="T97" fmla="*/ 175 h 434"/>
                <a:gd name="T98" fmla="*/ 56 w 265"/>
                <a:gd name="T99" fmla="*/ 156 h 434"/>
                <a:gd name="T100" fmla="*/ 78 w 265"/>
                <a:gd name="T101" fmla="*/ 144 h 434"/>
                <a:gd name="T102" fmla="*/ 104 w 265"/>
                <a:gd name="T103" fmla="*/ 135 h 434"/>
                <a:gd name="T104" fmla="*/ 132 w 265"/>
                <a:gd name="T105" fmla="*/ 133 h 434"/>
                <a:gd name="T106" fmla="*/ 159 w 265"/>
                <a:gd name="T107" fmla="*/ 135 h 434"/>
                <a:gd name="T108" fmla="*/ 182 w 265"/>
                <a:gd name="T109" fmla="*/ 144 h 434"/>
                <a:gd name="T110" fmla="*/ 203 w 265"/>
                <a:gd name="T111" fmla="*/ 159 h 434"/>
                <a:gd name="T112" fmla="*/ 218 w 265"/>
                <a:gd name="T113" fmla="*/ 179 h 434"/>
                <a:gd name="T114" fmla="*/ 220 w 265"/>
                <a:gd name="T115" fmla="*/ 179 h 434"/>
                <a:gd name="T116" fmla="*/ 220 w 265"/>
                <a:gd name="T117" fmla="*/ 0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65" h="434">
                  <a:moveTo>
                    <a:pt x="139" y="171"/>
                  </a:moveTo>
                  <a:lnTo>
                    <a:pt x="112" y="175"/>
                  </a:lnTo>
                  <a:lnTo>
                    <a:pt x="89" y="185"/>
                  </a:lnTo>
                  <a:lnTo>
                    <a:pt x="71" y="203"/>
                  </a:lnTo>
                  <a:lnTo>
                    <a:pt x="59" y="225"/>
                  </a:lnTo>
                  <a:lnTo>
                    <a:pt x="51" y="254"/>
                  </a:lnTo>
                  <a:lnTo>
                    <a:pt x="48" y="288"/>
                  </a:lnTo>
                  <a:lnTo>
                    <a:pt x="51" y="320"/>
                  </a:lnTo>
                  <a:lnTo>
                    <a:pt x="59" y="348"/>
                  </a:lnTo>
                  <a:lnTo>
                    <a:pt x="73" y="370"/>
                  </a:lnTo>
                  <a:lnTo>
                    <a:pt x="89" y="383"/>
                  </a:lnTo>
                  <a:lnTo>
                    <a:pt x="110" y="393"/>
                  </a:lnTo>
                  <a:lnTo>
                    <a:pt x="133" y="396"/>
                  </a:lnTo>
                  <a:lnTo>
                    <a:pt x="158" y="393"/>
                  </a:lnTo>
                  <a:lnTo>
                    <a:pt x="178" y="383"/>
                  </a:lnTo>
                  <a:lnTo>
                    <a:pt x="196" y="367"/>
                  </a:lnTo>
                  <a:lnTo>
                    <a:pt x="209" y="346"/>
                  </a:lnTo>
                  <a:lnTo>
                    <a:pt x="217" y="324"/>
                  </a:lnTo>
                  <a:lnTo>
                    <a:pt x="220" y="298"/>
                  </a:lnTo>
                  <a:lnTo>
                    <a:pt x="220" y="255"/>
                  </a:lnTo>
                  <a:lnTo>
                    <a:pt x="217" y="233"/>
                  </a:lnTo>
                  <a:lnTo>
                    <a:pt x="210" y="214"/>
                  </a:lnTo>
                  <a:lnTo>
                    <a:pt x="198" y="196"/>
                  </a:lnTo>
                  <a:lnTo>
                    <a:pt x="180" y="182"/>
                  </a:lnTo>
                  <a:lnTo>
                    <a:pt x="161" y="174"/>
                  </a:lnTo>
                  <a:lnTo>
                    <a:pt x="139" y="171"/>
                  </a:lnTo>
                  <a:close/>
                  <a:moveTo>
                    <a:pt x="220" y="0"/>
                  </a:moveTo>
                  <a:lnTo>
                    <a:pt x="265" y="0"/>
                  </a:lnTo>
                  <a:lnTo>
                    <a:pt x="265" y="427"/>
                  </a:lnTo>
                  <a:lnTo>
                    <a:pt x="220" y="427"/>
                  </a:lnTo>
                  <a:lnTo>
                    <a:pt x="220" y="379"/>
                  </a:lnTo>
                  <a:lnTo>
                    <a:pt x="218" y="379"/>
                  </a:lnTo>
                  <a:lnTo>
                    <a:pt x="204" y="398"/>
                  </a:lnTo>
                  <a:lnTo>
                    <a:pt x="187" y="415"/>
                  </a:lnTo>
                  <a:lnTo>
                    <a:pt x="167" y="426"/>
                  </a:lnTo>
                  <a:lnTo>
                    <a:pt x="145" y="433"/>
                  </a:lnTo>
                  <a:lnTo>
                    <a:pt x="119" y="434"/>
                  </a:lnTo>
                  <a:lnTo>
                    <a:pt x="95" y="433"/>
                  </a:lnTo>
                  <a:lnTo>
                    <a:pt x="71" y="426"/>
                  </a:lnTo>
                  <a:lnTo>
                    <a:pt x="52" y="414"/>
                  </a:lnTo>
                  <a:lnTo>
                    <a:pt x="34" y="397"/>
                  </a:lnTo>
                  <a:lnTo>
                    <a:pt x="19" y="376"/>
                  </a:lnTo>
                  <a:lnTo>
                    <a:pt x="8" y="352"/>
                  </a:lnTo>
                  <a:lnTo>
                    <a:pt x="2" y="323"/>
                  </a:lnTo>
                  <a:lnTo>
                    <a:pt x="0" y="291"/>
                  </a:lnTo>
                  <a:lnTo>
                    <a:pt x="2" y="257"/>
                  </a:lnTo>
                  <a:lnTo>
                    <a:pt x="9" y="225"/>
                  </a:lnTo>
                  <a:lnTo>
                    <a:pt x="20" y="199"/>
                  </a:lnTo>
                  <a:lnTo>
                    <a:pt x="37" y="175"/>
                  </a:lnTo>
                  <a:lnTo>
                    <a:pt x="56" y="156"/>
                  </a:lnTo>
                  <a:lnTo>
                    <a:pt x="78" y="144"/>
                  </a:lnTo>
                  <a:lnTo>
                    <a:pt x="104" y="135"/>
                  </a:lnTo>
                  <a:lnTo>
                    <a:pt x="132" y="133"/>
                  </a:lnTo>
                  <a:lnTo>
                    <a:pt x="159" y="135"/>
                  </a:lnTo>
                  <a:lnTo>
                    <a:pt x="182" y="144"/>
                  </a:lnTo>
                  <a:lnTo>
                    <a:pt x="203" y="159"/>
                  </a:lnTo>
                  <a:lnTo>
                    <a:pt x="218" y="179"/>
                  </a:lnTo>
                  <a:lnTo>
                    <a:pt x="220" y="179"/>
                  </a:lnTo>
                  <a:lnTo>
                    <a:pt x="22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sp>
          <p:nvSpPr>
            <p:cNvPr id="11" name="Freeform 10"/>
            <p:cNvSpPr>
              <a:spLocks noEditPoints="1"/>
            </p:cNvSpPr>
            <p:nvPr userDrawn="1"/>
          </p:nvSpPr>
          <p:spPr bwMode="auto">
            <a:xfrm>
              <a:off x="1588016" y="588138"/>
              <a:ext cx="156520" cy="165889"/>
            </a:xfrm>
            <a:custGeom>
              <a:avLst/>
              <a:gdLst>
                <a:gd name="T0" fmla="*/ 143 w 284"/>
                <a:gd name="T1" fmla="*/ 38 h 301"/>
                <a:gd name="T2" fmla="*/ 117 w 284"/>
                <a:gd name="T3" fmla="*/ 42 h 301"/>
                <a:gd name="T4" fmla="*/ 94 w 284"/>
                <a:gd name="T5" fmla="*/ 51 h 301"/>
                <a:gd name="T6" fmla="*/ 75 w 284"/>
                <a:gd name="T7" fmla="*/ 67 h 301"/>
                <a:gd name="T8" fmla="*/ 62 w 284"/>
                <a:gd name="T9" fmla="*/ 84 h 301"/>
                <a:gd name="T10" fmla="*/ 54 w 284"/>
                <a:gd name="T11" fmla="*/ 103 h 301"/>
                <a:gd name="T12" fmla="*/ 49 w 284"/>
                <a:gd name="T13" fmla="*/ 126 h 301"/>
                <a:gd name="T14" fmla="*/ 47 w 284"/>
                <a:gd name="T15" fmla="*/ 153 h 301"/>
                <a:gd name="T16" fmla="*/ 50 w 284"/>
                <a:gd name="T17" fmla="*/ 184 h 301"/>
                <a:gd name="T18" fmla="*/ 60 w 284"/>
                <a:gd name="T19" fmla="*/ 212 h 301"/>
                <a:gd name="T20" fmla="*/ 73 w 284"/>
                <a:gd name="T21" fmla="*/ 234 h 301"/>
                <a:gd name="T22" fmla="*/ 93 w 284"/>
                <a:gd name="T23" fmla="*/ 249 h 301"/>
                <a:gd name="T24" fmla="*/ 116 w 284"/>
                <a:gd name="T25" fmla="*/ 259 h 301"/>
                <a:gd name="T26" fmla="*/ 143 w 284"/>
                <a:gd name="T27" fmla="*/ 263 h 301"/>
                <a:gd name="T28" fmla="*/ 165 w 284"/>
                <a:gd name="T29" fmla="*/ 260 h 301"/>
                <a:gd name="T30" fmla="*/ 183 w 284"/>
                <a:gd name="T31" fmla="*/ 254 h 301"/>
                <a:gd name="T32" fmla="*/ 200 w 284"/>
                <a:gd name="T33" fmla="*/ 246 h 301"/>
                <a:gd name="T34" fmla="*/ 214 w 284"/>
                <a:gd name="T35" fmla="*/ 232 h 301"/>
                <a:gd name="T36" fmla="*/ 226 w 284"/>
                <a:gd name="T37" fmla="*/ 210 h 301"/>
                <a:gd name="T38" fmla="*/ 234 w 284"/>
                <a:gd name="T39" fmla="*/ 184 h 301"/>
                <a:gd name="T40" fmla="*/ 237 w 284"/>
                <a:gd name="T41" fmla="*/ 151 h 301"/>
                <a:gd name="T42" fmla="*/ 234 w 284"/>
                <a:gd name="T43" fmla="*/ 125 h 301"/>
                <a:gd name="T44" fmla="*/ 229 w 284"/>
                <a:gd name="T45" fmla="*/ 103 h 301"/>
                <a:gd name="T46" fmla="*/ 222 w 284"/>
                <a:gd name="T47" fmla="*/ 82 h 301"/>
                <a:gd name="T48" fmla="*/ 211 w 284"/>
                <a:gd name="T49" fmla="*/ 67 h 301"/>
                <a:gd name="T50" fmla="*/ 193 w 284"/>
                <a:gd name="T51" fmla="*/ 51 h 301"/>
                <a:gd name="T52" fmla="*/ 171 w 284"/>
                <a:gd name="T53" fmla="*/ 42 h 301"/>
                <a:gd name="T54" fmla="*/ 143 w 284"/>
                <a:gd name="T55" fmla="*/ 38 h 301"/>
                <a:gd name="T56" fmla="*/ 146 w 284"/>
                <a:gd name="T57" fmla="*/ 0 h 301"/>
                <a:gd name="T58" fmla="*/ 178 w 284"/>
                <a:gd name="T59" fmla="*/ 2 h 301"/>
                <a:gd name="T60" fmla="*/ 204 w 284"/>
                <a:gd name="T61" fmla="*/ 9 h 301"/>
                <a:gd name="T62" fmla="*/ 227 w 284"/>
                <a:gd name="T63" fmla="*/ 22 h 301"/>
                <a:gd name="T64" fmla="*/ 248 w 284"/>
                <a:gd name="T65" fmla="*/ 40 h 301"/>
                <a:gd name="T66" fmla="*/ 263 w 284"/>
                <a:gd name="T67" fmla="*/ 62 h 301"/>
                <a:gd name="T68" fmla="*/ 274 w 284"/>
                <a:gd name="T69" fmla="*/ 86 h 301"/>
                <a:gd name="T70" fmla="*/ 281 w 284"/>
                <a:gd name="T71" fmla="*/ 117 h 301"/>
                <a:gd name="T72" fmla="*/ 284 w 284"/>
                <a:gd name="T73" fmla="*/ 150 h 301"/>
                <a:gd name="T74" fmla="*/ 281 w 284"/>
                <a:gd name="T75" fmla="*/ 183 h 301"/>
                <a:gd name="T76" fmla="*/ 274 w 284"/>
                <a:gd name="T77" fmla="*/ 212 h 301"/>
                <a:gd name="T78" fmla="*/ 262 w 284"/>
                <a:gd name="T79" fmla="*/ 238 h 301"/>
                <a:gd name="T80" fmla="*/ 245 w 284"/>
                <a:gd name="T81" fmla="*/ 260 h 301"/>
                <a:gd name="T82" fmla="*/ 223 w 284"/>
                <a:gd name="T83" fmla="*/ 278 h 301"/>
                <a:gd name="T84" fmla="*/ 200 w 284"/>
                <a:gd name="T85" fmla="*/ 292 h 301"/>
                <a:gd name="T86" fmla="*/ 171 w 284"/>
                <a:gd name="T87" fmla="*/ 300 h 301"/>
                <a:gd name="T88" fmla="*/ 141 w 284"/>
                <a:gd name="T89" fmla="*/ 301 h 301"/>
                <a:gd name="T90" fmla="*/ 109 w 284"/>
                <a:gd name="T91" fmla="*/ 300 h 301"/>
                <a:gd name="T92" fmla="*/ 82 w 284"/>
                <a:gd name="T93" fmla="*/ 292 h 301"/>
                <a:gd name="T94" fmla="*/ 58 w 284"/>
                <a:gd name="T95" fmla="*/ 278 h 301"/>
                <a:gd name="T96" fmla="*/ 38 w 284"/>
                <a:gd name="T97" fmla="*/ 260 h 301"/>
                <a:gd name="T98" fmla="*/ 21 w 284"/>
                <a:gd name="T99" fmla="*/ 238 h 301"/>
                <a:gd name="T100" fmla="*/ 9 w 284"/>
                <a:gd name="T101" fmla="*/ 213 h 301"/>
                <a:gd name="T102" fmla="*/ 2 w 284"/>
                <a:gd name="T103" fmla="*/ 186 h 301"/>
                <a:gd name="T104" fmla="*/ 0 w 284"/>
                <a:gd name="T105" fmla="*/ 154 h 301"/>
                <a:gd name="T106" fmla="*/ 3 w 284"/>
                <a:gd name="T107" fmla="*/ 118 h 301"/>
                <a:gd name="T108" fmla="*/ 10 w 284"/>
                <a:gd name="T109" fmla="*/ 88 h 301"/>
                <a:gd name="T110" fmla="*/ 24 w 284"/>
                <a:gd name="T111" fmla="*/ 60 h 301"/>
                <a:gd name="T112" fmla="*/ 42 w 284"/>
                <a:gd name="T113" fmla="*/ 38 h 301"/>
                <a:gd name="T114" fmla="*/ 64 w 284"/>
                <a:gd name="T115" fmla="*/ 20 h 301"/>
                <a:gd name="T116" fmla="*/ 88 w 284"/>
                <a:gd name="T117" fmla="*/ 9 h 301"/>
                <a:gd name="T118" fmla="*/ 116 w 284"/>
                <a:gd name="T119" fmla="*/ 1 h 301"/>
                <a:gd name="T120" fmla="*/ 146 w 284"/>
                <a:gd name="T121"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4" h="301">
                  <a:moveTo>
                    <a:pt x="143" y="38"/>
                  </a:moveTo>
                  <a:lnTo>
                    <a:pt x="117" y="42"/>
                  </a:lnTo>
                  <a:lnTo>
                    <a:pt x="94" y="51"/>
                  </a:lnTo>
                  <a:lnTo>
                    <a:pt x="75" y="67"/>
                  </a:lnTo>
                  <a:lnTo>
                    <a:pt x="62" y="84"/>
                  </a:lnTo>
                  <a:lnTo>
                    <a:pt x="54" y="103"/>
                  </a:lnTo>
                  <a:lnTo>
                    <a:pt x="49" y="126"/>
                  </a:lnTo>
                  <a:lnTo>
                    <a:pt x="47" y="153"/>
                  </a:lnTo>
                  <a:lnTo>
                    <a:pt x="50" y="184"/>
                  </a:lnTo>
                  <a:lnTo>
                    <a:pt x="60" y="212"/>
                  </a:lnTo>
                  <a:lnTo>
                    <a:pt x="73" y="234"/>
                  </a:lnTo>
                  <a:lnTo>
                    <a:pt x="93" y="249"/>
                  </a:lnTo>
                  <a:lnTo>
                    <a:pt x="116" y="259"/>
                  </a:lnTo>
                  <a:lnTo>
                    <a:pt x="143" y="263"/>
                  </a:lnTo>
                  <a:lnTo>
                    <a:pt x="165" y="260"/>
                  </a:lnTo>
                  <a:lnTo>
                    <a:pt x="183" y="254"/>
                  </a:lnTo>
                  <a:lnTo>
                    <a:pt x="200" y="246"/>
                  </a:lnTo>
                  <a:lnTo>
                    <a:pt x="214" y="232"/>
                  </a:lnTo>
                  <a:lnTo>
                    <a:pt x="226" y="210"/>
                  </a:lnTo>
                  <a:lnTo>
                    <a:pt x="234" y="184"/>
                  </a:lnTo>
                  <a:lnTo>
                    <a:pt x="237" y="151"/>
                  </a:lnTo>
                  <a:lnTo>
                    <a:pt x="234" y="125"/>
                  </a:lnTo>
                  <a:lnTo>
                    <a:pt x="229" y="103"/>
                  </a:lnTo>
                  <a:lnTo>
                    <a:pt x="222" y="82"/>
                  </a:lnTo>
                  <a:lnTo>
                    <a:pt x="211" y="67"/>
                  </a:lnTo>
                  <a:lnTo>
                    <a:pt x="193" y="51"/>
                  </a:lnTo>
                  <a:lnTo>
                    <a:pt x="171" y="42"/>
                  </a:lnTo>
                  <a:lnTo>
                    <a:pt x="143" y="38"/>
                  </a:lnTo>
                  <a:close/>
                  <a:moveTo>
                    <a:pt x="146" y="0"/>
                  </a:moveTo>
                  <a:lnTo>
                    <a:pt x="178" y="2"/>
                  </a:lnTo>
                  <a:lnTo>
                    <a:pt x="204" y="9"/>
                  </a:lnTo>
                  <a:lnTo>
                    <a:pt x="227" y="22"/>
                  </a:lnTo>
                  <a:lnTo>
                    <a:pt x="248" y="40"/>
                  </a:lnTo>
                  <a:lnTo>
                    <a:pt x="263" y="62"/>
                  </a:lnTo>
                  <a:lnTo>
                    <a:pt x="274" y="86"/>
                  </a:lnTo>
                  <a:lnTo>
                    <a:pt x="281" y="117"/>
                  </a:lnTo>
                  <a:lnTo>
                    <a:pt x="284" y="150"/>
                  </a:lnTo>
                  <a:lnTo>
                    <a:pt x="281" y="183"/>
                  </a:lnTo>
                  <a:lnTo>
                    <a:pt x="274" y="212"/>
                  </a:lnTo>
                  <a:lnTo>
                    <a:pt x="262" y="238"/>
                  </a:lnTo>
                  <a:lnTo>
                    <a:pt x="245" y="260"/>
                  </a:lnTo>
                  <a:lnTo>
                    <a:pt x="223" y="278"/>
                  </a:lnTo>
                  <a:lnTo>
                    <a:pt x="200" y="292"/>
                  </a:lnTo>
                  <a:lnTo>
                    <a:pt x="171" y="300"/>
                  </a:lnTo>
                  <a:lnTo>
                    <a:pt x="141" y="301"/>
                  </a:lnTo>
                  <a:lnTo>
                    <a:pt x="109" y="300"/>
                  </a:lnTo>
                  <a:lnTo>
                    <a:pt x="82" y="292"/>
                  </a:lnTo>
                  <a:lnTo>
                    <a:pt x="58" y="278"/>
                  </a:lnTo>
                  <a:lnTo>
                    <a:pt x="38" y="260"/>
                  </a:lnTo>
                  <a:lnTo>
                    <a:pt x="21" y="238"/>
                  </a:lnTo>
                  <a:lnTo>
                    <a:pt x="9" y="213"/>
                  </a:lnTo>
                  <a:lnTo>
                    <a:pt x="2" y="186"/>
                  </a:lnTo>
                  <a:lnTo>
                    <a:pt x="0" y="154"/>
                  </a:lnTo>
                  <a:lnTo>
                    <a:pt x="3" y="118"/>
                  </a:lnTo>
                  <a:lnTo>
                    <a:pt x="10" y="88"/>
                  </a:lnTo>
                  <a:lnTo>
                    <a:pt x="24" y="60"/>
                  </a:lnTo>
                  <a:lnTo>
                    <a:pt x="42" y="38"/>
                  </a:lnTo>
                  <a:lnTo>
                    <a:pt x="64" y="20"/>
                  </a:lnTo>
                  <a:lnTo>
                    <a:pt x="88" y="9"/>
                  </a:lnTo>
                  <a:lnTo>
                    <a:pt x="116" y="1"/>
                  </a:lnTo>
                  <a:lnTo>
                    <a:pt x="14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sp>
          <p:nvSpPr>
            <p:cNvPr id="12" name="Freeform 11"/>
            <p:cNvSpPr>
              <a:spLocks/>
            </p:cNvSpPr>
            <p:nvPr userDrawn="1"/>
          </p:nvSpPr>
          <p:spPr bwMode="auto">
            <a:xfrm>
              <a:off x="1748945" y="591996"/>
              <a:ext cx="222104" cy="158174"/>
            </a:xfrm>
            <a:custGeom>
              <a:avLst/>
              <a:gdLst>
                <a:gd name="T0" fmla="*/ 0 w 403"/>
                <a:gd name="T1" fmla="*/ 0 h 287"/>
                <a:gd name="T2" fmla="*/ 48 w 403"/>
                <a:gd name="T3" fmla="*/ 0 h 287"/>
                <a:gd name="T4" fmla="*/ 108 w 403"/>
                <a:gd name="T5" fmla="*/ 216 h 287"/>
                <a:gd name="T6" fmla="*/ 113 w 403"/>
                <a:gd name="T7" fmla="*/ 242 h 287"/>
                <a:gd name="T8" fmla="*/ 114 w 403"/>
                <a:gd name="T9" fmla="*/ 242 h 287"/>
                <a:gd name="T10" fmla="*/ 115 w 403"/>
                <a:gd name="T11" fmla="*/ 230 h 287"/>
                <a:gd name="T12" fmla="*/ 119 w 403"/>
                <a:gd name="T13" fmla="*/ 216 h 287"/>
                <a:gd name="T14" fmla="*/ 185 w 403"/>
                <a:gd name="T15" fmla="*/ 0 h 287"/>
                <a:gd name="T16" fmla="*/ 228 w 403"/>
                <a:gd name="T17" fmla="*/ 0 h 287"/>
                <a:gd name="T18" fmla="*/ 287 w 403"/>
                <a:gd name="T19" fmla="*/ 217 h 287"/>
                <a:gd name="T20" fmla="*/ 290 w 403"/>
                <a:gd name="T21" fmla="*/ 228 h 287"/>
                <a:gd name="T22" fmla="*/ 291 w 403"/>
                <a:gd name="T23" fmla="*/ 243 h 287"/>
                <a:gd name="T24" fmla="*/ 294 w 403"/>
                <a:gd name="T25" fmla="*/ 243 h 287"/>
                <a:gd name="T26" fmla="*/ 295 w 403"/>
                <a:gd name="T27" fmla="*/ 231 h 287"/>
                <a:gd name="T28" fmla="*/ 298 w 403"/>
                <a:gd name="T29" fmla="*/ 217 h 287"/>
                <a:gd name="T30" fmla="*/ 357 w 403"/>
                <a:gd name="T31" fmla="*/ 0 h 287"/>
                <a:gd name="T32" fmla="*/ 403 w 403"/>
                <a:gd name="T33" fmla="*/ 0 h 287"/>
                <a:gd name="T34" fmla="*/ 316 w 403"/>
                <a:gd name="T35" fmla="*/ 287 h 287"/>
                <a:gd name="T36" fmla="*/ 268 w 403"/>
                <a:gd name="T37" fmla="*/ 287 h 287"/>
                <a:gd name="T38" fmla="*/ 209 w 403"/>
                <a:gd name="T39" fmla="*/ 81 h 287"/>
                <a:gd name="T40" fmla="*/ 206 w 403"/>
                <a:gd name="T41" fmla="*/ 68 h 287"/>
                <a:gd name="T42" fmla="*/ 205 w 403"/>
                <a:gd name="T43" fmla="*/ 55 h 287"/>
                <a:gd name="T44" fmla="*/ 203 w 403"/>
                <a:gd name="T45" fmla="*/ 55 h 287"/>
                <a:gd name="T46" fmla="*/ 202 w 403"/>
                <a:gd name="T47" fmla="*/ 66 h 287"/>
                <a:gd name="T48" fmla="*/ 198 w 403"/>
                <a:gd name="T49" fmla="*/ 81 h 287"/>
                <a:gd name="T50" fmla="*/ 133 w 403"/>
                <a:gd name="T51" fmla="*/ 287 h 287"/>
                <a:gd name="T52" fmla="*/ 88 w 403"/>
                <a:gd name="T53" fmla="*/ 287 h 287"/>
                <a:gd name="T54" fmla="*/ 0 w 403"/>
                <a:gd name="T55"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03" h="287">
                  <a:moveTo>
                    <a:pt x="0" y="0"/>
                  </a:moveTo>
                  <a:lnTo>
                    <a:pt x="48" y="0"/>
                  </a:lnTo>
                  <a:lnTo>
                    <a:pt x="108" y="216"/>
                  </a:lnTo>
                  <a:lnTo>
                    <a:pt x="113" y="242"/>
                  </a:lnTo>
                  <a:lnTo>
                    <a:pt x="114" y="242"/>
                  </a:lnTo>
                  <a:lnTo>
                    <a:pt x="115" y="230"/>
                  </a:lnTo>
                  <a:lnTo>
                    <a:pt x="119" y="216"/>
                  </a:lnTo>
                  <a:lnTo>
                    <a:pt x="185" y="0"/>
                  </a:lnTo>
                  <a:lnTo>
                    <a:pt x="228" y="0"/>
                  </a:lnTo>
                  <a:lnTo>
                    <a:pt x="287" y="217"/>
                  </a:lnTo>
                  <a:lnTo>
                    <a:pt x="290" y="228"/>
                  </a:lnTo>
                  <a:lnTo>
                    <a:pt x="291" y="243"/>
                  </a:lnTo>
                  <a:lnTo>
                    <a:pt x="294" y="243"/>
                  </a:lnTo>
                  <a:lnTo>
                    <a:pt x="295" y="231"/>
                  </a:lnTo>
                  <a:lnTo>
                    <a:pt x="298" y="217"/>
                  </a:lnTo>
                  <a:lnTo>
                    <a:pt x="357" y="0"/>
                  </a:lnTo>
                  <a:lnTo>
                    <a:pt x="403" y="0"/>
                  </a:lnTo>
                  <a:lnTo>
                    <a:pt x="316" y="287"/>
                  </a:lnTo>
                  <a:lnTo>
                    <a:pt x="268" y="287"/>
                  </a:lnTo>
                  <a:lnTo>
                    <a:pt x="209" y="81"/>
                  </a:lnTo>
                  <a:lnTo>
                    <a:pt x="206" y="68"/>
                  </a:lnTo>
                  <a:lnTo>
                    <a:pt x="205" y="55"/>
                  </a:lnTo>
                  <a:lnTo>
                    <a:pt x="203" y="55"/>
                  </a:lnTo>
                  <a:lnTo>
                    <a:pt x="202" y="66"/>
                  </a:lnTo>
                  <a:lnTo>
                    <a:pt x="198" y="81"/>
                  </a:lnTo>
                  <a:lnTo>
                    <a:pt x="133" y="287"/>
                  </a:lnTo>
                  <a:lnTo>
                    <a:pt x="88" y="28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sp>
          <p:nvSpPr>
            <p:cNvPr id="13" name="Freeform 12"/>
            <p:cNvSpPr>
              <a:spLocks/>
            </p:cNvSpPr>
            <p:nvPr userDrawn="1"/>
          </p:nvSpPr>
          <p:spPr bwMode="auto">
            <a:xfrm>
              <a:off x="1977112" y="588138"/>
              <a:ext cx="97549" cy="165889"/>
            </a:xfrm>
            <a:custGeom>
              <a:avLst/>
              <a:gdLst>
                <a:gd name="T0" fmla="*/ 101 w 177"/>
                <a:gd name="T1" fmla="*/ 0 h 301"/>
                <a:gd name="T2" fmla="*/ 134 w 177"/>
                <a:gd name="T3" fmla="*/ 2 h 301"/>
                <a:gd name="T4" fmla="*/ 163 w 177"/>
                <a:gd name="T5" fmla="*/ 13 h 301"/>
                <a:gd name="T6" fmla="*/ 163 w 177"/>
                <a:gd name="T7" fmla="*/ 59 h 301"/>
                <a:gd name="T8" fmla="*/ 144 w 177"/>
                <a:gd name="T9" fmla="*/ 48 h 301"/>
                <a:gd name="T10" fmla="*/ 122 w 177"/>
                <a:gd name="T11" fmla="*/ 41 h 301"/>
                <a:gd name="T12" fmla="*/ 99 w 177"/>
                <a:gd name="T13" fmla="*/ 38 h 301"/>
                <a:gd name="T14" fmla="*/ 78 w 177"/>
                <a:gd name="T15" fmla="*/ 41 h 301"/>
                <a:gd name="T16" fmla="*/ 61 w 177"/>
                <a:gd name="T17" fmla="*/ 51 h 301"/>
                <a:gd name="T18" fmla="*/ 50 w 177"/>
                <a:gd name="T19" fmla="*/ 63 h 301"/>
                <a:gd name="T20" fmla="*/ 48 w 177"/>
                <a:gd name="T21" fmla="*/ 80 h 301"/>
                <a:gd name="T22" fmla="*/ 50 w 177"/>
                <a:gd name="T23" fmla="*/ 96 h 301"/>
                <a:gd name="T24" fmla="*/ 59 w 177"/>
                <a:gd name="T25" fmla="*/ 108 h 301"/>
                <a:gd name="T26" fmla="*/ 68 w 177"/>
                <a:gd name="T27" fmla="*/ 115 h 301"/>
                <a:gd name="T28" fmla="*/ 83 w 177"/>
                <a:gd name="T29" fmla="*/ 124 h 301"/>
                <a:gd name="T30" fmla="*/ 103 w 177"/>
                <a:gd name="T31" fmla="*/ 133 h 301"/>
                <a:gd name="T32" fmla="*/ 134 w 177"/>
                <a:gd name="T33" fmla="*/ 148 h 301"/>
                <a:gd name="T34" fmla="*/ 155 w 177"/>
                <a:gd name="T35" fmla="*/ 165 h 301"/>
                <a:gd name="T36" fmla="*/ 167 w 177"/>
                <a:gd name="T37" fmla="*/ 180 h 301"/>
                <a:gd name="T38" fmla="*/ 174 w 177"/>
                <a:gd name="T39" fmla="*/ 198 h 301"/>
                <a:gd name="T40" fmla="*/ 177 w 177"/>
                <a:gd name="T41" fmla="*/ 217 h 301"/>
                <a:gd name="T42" fmla="*/ 174 w 177"/>
                <a:gd name="T43" fmla="*/ 241 h 301"/>
                <a:gd name="T44" fmla="*/ 165 w 177"/>
                <a:gd name="T45" fmla="*/ 260 h 301"/>
                <a:gd name="T46" fmla="*/ 151 w 177"/>
                <a:gd name="T47" fmla="*/ 277 h 301"/>
                <a:gd name="T48" fmla="*/ 129 w 177"/>
                <a:gd name="T49" fmla="*/ 290 h 301"/>
                <a:gd name="T50" fmla="*/ 103 w 177"/>
                <a:gd name="T51" fmla="*/ 299 h 301"/>
                <a:gd name="T52" fmla="*/ 71 w 177"/>
                <a:gd name="T53" fmla="*/ 301 h 301"/>
                <a:gd name="T54" fmla="*/ 45 w 177"/>
                <a:gd name="T55" fmla="*/ 300 h 301"/>
                <a:gd name="T56" fmla="*/ 22 w 177"/>
                <a:gd name="T57" fmla="*/ 294 h 301"/>
                <a:gd name="T58" fmla="*/ 0 w 177"/>
                <a:gd name="T59" fmla="*/ 285 h 301"/>
                <a:gd name="T60" fmla="*/ 0 w 177"/>
                <a:gd name="T61" fmla="*/ 235 h 301"/>
                <a:gd name="T62" fmla="*/ 23 w 177"/>
                <a:gd name="T63" fmla="*/ 250 h 301"/>
                <a:gd name="T64" fmla="*/ 48 w 177"/>
                <a:gd name="T65" fmla="*/ 260 h 301"/>
                <a:gd name="T66" fmla="*/ 75 w 177"/>
                <a:gd name="T67" fmla="*/ 263 h 301"/>
                <a:gd name="T68" fmla="*/ 94 w 177"/>
                <a:gd name="T69" fmla="*/ 261 h 301"/>
                <a:gd name="T70" fmla="*/ 110 w 177"/>
                <a:gd name="T71" fmla="*/ 256 h 301"/>
                <a:gd name="T72" fmla="*/ 121 w 177"/>
                <a:gd name="T73" fmla="*/ 248 h 301"/>
                <a:gd name="T74" fmla="*/ 127 w 177"/>
                <a:gd name="T75" fmla="*/ 237 h 301"/>
                <a:gd name="T76" fmla="*/ 129 w 177"/>
                <a:gd name="T77" fmla="*/ 223 h 301"/>
                <a:gd name="T78" fmla="*/ 126 w 177"/>
                <a:gd name="T79" fmla="*/ 206 h 301"/>
                <a:gd name="T80" fmla="*/ 118 w 177"/>
                <a:gd name="T81" fmla="*/ 194 h 301"/>
                <a:gd name="T82" fmla="*/ 107 w 177"/>
                <a:gd name="T83" fmla="*/ 187 h 301"/>
                <a:gd name="T84" fmla="*/ 90 w 177"/>
                <a:gd name="T85" fmla="*/ 177 h 301"/>
                <a:gd name="T86" fmla="*/ 70 w 177"/>
                <a:gd name="T87" fmla="*/ 168 h 301"/>
                <a:gd name="T88" fmla="*/ 48 w 177"/>
                <a:gd name="T89" fmla="*/ 157 h 301"/>
                <a:gd name="T90" fmla="*/ 31 w 177"/>
                <a:gd name="T91" fmla="*/ 146 h 301"/>
                <a:gd name="T92" fmla="*/ 19 w 177"/>
                <a:gd name="T93" fmla="*/ 135 h 301"/>
                <a:gd name="T94" fmla="*/ 8 w 177"/>
                <a:gd name="T95" fmla="*/ 121 h 301"/>
                <a:gd name="T96" fmla="*/ 2 w 177"/>
                <a:gd name="T97" fmla="*/ 103 h 301"/>
                <a:gd name="T98" fmla="*/ 1 w 177"/>
                <a:gd name="T99" fmla="*/ 82 h 301"/>
                <a:gd name="T100" fmla="*/ 4 w 177"/>
                <a:gd name="T101" fmla="*/ 60 h 301"/>
                <a:gd name="T102" fmla="*/ 13 w 177"/>
                <a:gd name="T103" fmla="*/ 41 h 301"/>
                <a:gd name="T104" fmla="*/ 28 w 177"/>
                <a:gd name="T105" fmla="*/ 23 h 301"/>
                <a:gd name="T106" fmla="*/ 49 w 177"/>
                <a:gd name="T107" fmla="*/ 9 h 301"/>
                <a:gd name="T108" fmla="*/ 74 w 177"/>
                <a:gd name="T109" fmla="*/ 2 h 301"/>
                <a:gd name="T110" fmla="*/ 101 w 177"/>
                <a:gd name="T111"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7" h="301">
                  <a:moveTo>
                    <a:pt x="101" y="0"/>
                  </a:moveTo>
                  <a:lnTo>
                    <a:pt x="134" y="2"/>
                  </a:lnTo>
                  <a:lnTo>
                    <a:pt x="163" y="13"/>
                  </a:lnTo>
                  <a:lnTo>
                    <a:pt x="163" y="59"/>
                  </a:lnTo>
                  <a:lnTo>
                    <a:pt x="144" y="48"/>
                  </a:lnTo>
                  <a:lnTo>
                    <a:pt x="122" y="41"/>
                  </a:lnTo>
                  <a:lnTo>
                    <a:pt x="99" y="38"/>
                  </a:lnTo>
                  <a:lnTo>
                    <a:pt x="78" y="41"/>
                  </a:lnTo>
                  <a:lnTo>
                    <a:pt x="61" y="51"/>
                  </a:lnTo>
                  <a:lnTo>
                    <a:pt x="50" y="63"/>
                  </a:lnTo>
                  <a:lnTo>
                    <a:pt x="48" y="80"/>
                  </a:lnTo>
                  <a:lnTo>
                    <a:pt x="50" y="96"/>
                  </a:lnTo>
                  <a:lnTo>
                    <a:pt x="59" y="108"/>
                  </a:lnTo>
                  <a:lnTo>
                    <a:pt x="68" y="115"/>
                  </a:lnTo>
                  <a:lnTo>
                    <a:pt x="83" y="124"/>
                  </a:lnTo>
                  <a:lnTo>
                    <a:pt x="103" y="133"/>
                  </a:lnTo>
                  <a:lnTo>
                    <a:pt x="134" y="148"/>
                  </a:lnTo>
                  <a:lnTo>
                    <a:pt x="155" y="165"/>
                  </a:lnTo>
                  <a:lnTo>
                    <a:pt x="167" y="180"/>
                  </a:lnTo>
                  <a:lnTo>
                    <a:pt x="174" y="198"/>
                  </a:lnTo>
                  <a:lnTo>
                    <a:pt x="177" y="217"/>
                  </a:lnTo>
                  <a:lnTo>
                    <a:pt x="174" y="241"/>
                  </a:lnTo>
                  <a:lnTo>
                    <a:pt x="165" y="260"/>
                  </a:lnTo>
                  <a:lnTo>
                    <a:pt x="151" y="277"/>
                  </a:lnTo>
                  <a:lnTo>
                    <a:pt x="129" y="290"/>
                  </a:lnTo>
                  <a:lnTo>
                    <a:pt x="103" y="299"/>
                  </a:lnTo>
                  <a:lnTo>
                    <a:pt x="71" y="301"/>
                  </a:lnTo>
                  <a:lnTo>
                    <a:pt x="45" y="300"/>
                  </a:lnTo>
                  <a:lnTo>
                    <a:pt x="22" y="294"/>
                  </a:lnTo>
                  <a:lnTo>
                    <a:pt x="0" y="285"/>
                  </a:lnTo>
                  <a:lnTo>
                    <a:pt x="0" y="235"/>
                  </a:lnTo>
                  <a:lnTo>
                    <a:pt x="23" y="250"/>
                  </a:lnTo>
                  <a:lnTo>
                    <a:pt x="48" y="260"/>
                  </a:lnTo>
                  <a:lnTo>
                    <a:pt x="75" y="263"/>
                  </a:lnTo>
                  <a:lnTo>
                    <a:pt x="94" y="261"/>
                  </a:lnTo>
                  <a:lnTo>
                    <a:pt x="110" y="256"/>
                  </a:lnTo>
                  <a:lnTo>
                    <a:pt x="121" y="248"/>
                  </a:lnTo>
                  <a:lnTo>
                    <a:pt x="127" y="237"/>
                  </a:lnTo>
                  <a:lnTo>
                    <a:pt x="129" y="223"/>
                  </a:lnTo>
                  <a:lnTo>
                    <a:pt x="126" y="206"/>
                  </a:lnTo>
                  <a:lnTo>
                    <a:pt x="118" y="194"/>
                  </a:lnTo>
                  <a:lnTo>
                    <a:pt x="107" y="187"/>
                  </a:lnTo>
                  <a:lnTo>
                    <a:pt x="90" y="177"/>
                  </a:lnTo>
                  <a:lnTo>
                    <a:pt x="70" y="168"/>
                  </a:lnTo>
                  <a:lnTo>
                    <a:pt x="48" y="157"/>
                  </a:lnTo>
                  <a:lnTo>
                    <a:pt x="31" y="146"/>
                  </a:lnTo>
                  <a:lnTo>
                    <a:pt x="19" y="135"/>
                  </a:lnTo>
                  <a:lnTo>
                    <a:pt x="8" y="121"/>
                  </a:lnTo>
                  <a:lnTo>
                    <a:pt x="2" y="103"/>
                  </a:lnTo>
                  <a:lnTo>
                    <a:pt x="1" y="82"/>
                  </a:lnTo>
                  <a:lnTo>
                    <a:pt x="4" y="60"/>
                  </a:lnTo>
                  <a:lnTo>
                    <a:pt x="13" y="41"/>
                  </a:lnTo>
                  <a:lnTo>
                    <a:pt x="28" y="23"/>
                  </a:lnTo>
                  <a:lnTo>
                    <a:pt x="49" y="9"/>
                  </a:lnTo>
                  <a:lnTo>
                    <a:pt x="74" y="2"/>
                  </a:lnTo>
                  <a:lnTo>
                    <a:pt x="10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sp>
          <p:nvSpPr>
            <p:cNvPr id="14" name="Freeform 13"/>
            <p:cNvSpPr>
              <a:spLocks noEditPoints="1"/>
            </p:cNvSpPr>
            <p:nvPr userDrawn="1"/>
          </p:nvSpPr>
          <p:spPr bwMode="auto">
            <a:xfrm>
              <a:off x="2080173" y="586484"/>
              <a:ext cx="32516" cy="31965"/>
            </a:xfrm>
            <a:custGeom>
              <a:avLst/>
              <a:gdLst>
                <a:gd name="T0" fmla="*/ 23 w 59"/>
                <a:gd name="T1" fmla="*/ 27 h 58"/>
                <a:gd name="T2" fmla="*/ 31 w 59"/>
                <a:gd name="T3" fmla="*/ 27 h 58"/>
                <a:gd name="T4" fmla="*/ 35 w 59"/>
                <a:gd name="T5" fmla="*/ 23 h 58"/>
                <a:gd name="T6" fmla="*/ 35 w 59"/>
                <a:gd name="T7" fmla="*/ 18 h 58"/>
                <a:gd name="T8" fmla="*/ 31 w 59"/>
                <a:gd name="T9" fmla="*/ 15 h 58"/>
                <a:gd name="T10" fmla="*/ 23 w 59"/>
                <a:gd name="T11" fmla="*/ 15 h 58"/>
                <a:gd name="T12" fmla="*/ 28 w 59"/>
                <a:gd name="T13" fmla="*/ 11 h 58"/>
                <a:gd name="T14" fmla="*/ 35 w 59"/>
                <a:gd name="T15" fmla="*/ 12 h 58"/>
                <a:gd name="T16" fmla="*/ 41 w 59"/>
                <a:gd name="T17" fmla="*/ 16 h 58"/>
                <a:gd name="T18" fmla="*/ 41 w 59"/>
                <a:gd name="T19" fmla="*/ 25 h 58"/>
                <a:gd name="T20" fmla="*/ 35 w 59"/>
                <a:gd name="T21" fmla="*/ 29 h 58"/>
                <a:gd name="T22" fmla="*/ 33 w 59"/>
                <a:gd name="T23" fmla="*/ 30 h 58"/>
                <a:gd name="T24" fmla="*/ 37 w 59"/>
                <a:gd name="T25" fmla="*/ 34 h 58"/>
                <a:gd name="T26" fmla="*/ 44 w 59"/>
                <a:gd name="T27" fmla="*/ 48 h 58"/>
                <a:gd name="T28" fmla="*/ 33 w 59"/>
                <a:gd name="T29" fmla="*/ 38 h 58"/>
                <a:gd name="T30" fmla="*/ 28 w 59"/>
                <a:gd name="T31" fmla="*/ 33 h 58"/>
                <a:gd name="T32" fmla="*/ 23 w 59"/>
                <a:gd name="T33" fmla="*/ 32 h 58"/>
                <a:gd name="T34" fmla="*/ 17 w 59"/>
                <a:gd name="T35" fmla="*/ 48 h 58"/>
                <a:gd name="T36" fmla="*/ 28 w 59"/>
                <a:gd name="T37" fmla="*/ 4 h 58"/>
                <a:gd name="T38" fmla="*/ 16 w 59"/>
                <a:gd name="T39" fmla="*/ 7 h 58"/>
                <a:gd name="T40" fmla="*/ 6 w 59"/>
                <a:gd name="T41" fmla="*/ 16 h 58"/>
                <a:gd name="T42" fmla="*/ 2 w 59"/>
                <a:gd name="T43" fmla="*/ 29 h 58"/>
                <a:gd name="T44" fmla="*/ 6 w 59"/>
                <a:gd name="T45" fmla="*/ 43 h 58"/>
                <a:gd name="T46" fmla="*/ 16 w 59"/>
                <a:gd name="T47" fmla="*/ 52 h 58"/>
                <a:gd name="T48" fmla="*/ 28 w 59"/>
                <a:gd name="T49" fmla="*/ 55 h 58"/>
                <a:gd name="T50" fmla="*/ 42 w 59"/>
                <a:gd name="T51" fmla="*/ 52 h 58"/>
                <a:gd name="T52" fmla="*/ 52 w 59"/>
                <a:gd name="T53" fmla="*/ 43 h 58"/>
                <a:gd name="T54" fmla="*/ 55 w 59"/>
                <a:gd name="T55" fmla="*/ 29 h 58"/>
                <a:gd name="T56" fmla="*/ 52 w 59"/>
                <a:gd name="T57" fmla="*/ 16 h 58"/>
                <a:gd name="T58" fmla="*/ 42 w 59"/>
                <a:gd name="T59" fmla="*/ 7 h 58"/>
                <a:gd name="T60" fmla="*/ 28 w 59"/>
                <a:gd name="T61" fmla="*/ 4 h 58"/>
                <a:gd name="T62" fmla="*/ 37 w 59"/>
                <a:gd name="T63" fmla="*/ 1 h 58"/>
                <a:gd name="T64" fmla="*/ 49 w 59"/>
                <a:gd name="T65" fmla="*/ 8 h 58"/>
                <a:gd name="T66" fmla="*/ 56 w 59"/>
                <a:gd name="T67" fmla="*/ 18 h 58"/>
                <a:gd name="T68" fmla="*/ 59 w 59"/>
                <a:gd name="T69" fmla="*/ 29 h 58"/>
                <a:gd name="T70" fmla="*/ 56 w 59"/>
                <a:gd name="T71" fmla="*/ 41 h 58"/>
                <a:gd name="T72" fmla="*/ 49 w 59"/>
                <a:gd name="T73" fmla="*/ 49 h 58"/>
                <a:gd name="T74" fmla="*/ 37 w 59"/>
                <a:gd name="T75" fmla="*/ 58 h 58"/>
                <a:gd name="T76" fmla="*/ 23 w 59"/>
                <a:gd name="T77" fmla="*/ 58 h 58"/>
                <a:gd name="T78" fmla="*/ 12 w 59"/>
                <a:gd name="T79" fmla="*/ 54 h 58"/>
                <a:gd name="T80" fmla="*/ 4 w 59"/>
                <a:gd name="T81" fmla="*/ 45 h 58"/>
                <a:gd name="T82" fmla="*/ 0 w 59"/>
                <a:gd name="T83" fmla="*/ 36 h 58"/>
                <a:gd name="T84" fmla="*/ 1 w 59"/>
                <a:gd name="T85" fmla="*/ 22 h 58"/>
                <a:gd name="T86" fmla="*/ 8 w 59"/>
                <a:gd name="T87" fmla="*/ 8 h 58"/>
                <a:gd name="T88" fmla="*/ 17 w 59"/>
                <a:gd name="T89" fmla="*/ 3 h 58"/>
                <a:gd name="T90" fmla="*/ 28 w 59"/>
                <a:gd name="T9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9" h="58">
                  <a:moveTo>
                    <a:pt x="23" y="15"/>
                  </a:moveTo>
                  <a:lnTo>
                    <a:pt x="23" y="27"/>
                  </a:lnTo>
                  <a:lnTo>
                    <a:pt x="28" y="27"/>
                  </a:lnTo>
                  <a:lnTo>
                    <a:pt x="31" y="27"/>
                  </a:lnTo>
                  <a:lnTo>
                    <a:pt x="34" y="26"/>
                  </a:lnTo>
                  <a:lnTo>
                    <a:pt x="35" y="23"/>
                  </a:lnTo>
                  <a:lnTo>
                    <a:pt x="35" y="21"/>
                  </a:lnTo>
                  <a:lnTo>
                    <a:pt x="35" y="18"/>
                  </a:lnTo>
                  <a:lnTo>
                    <a:pt x="34" y="16"/>
                  </a:lnTo>
                  <a:lnTo>
                    <a:pt x="31" y="15"/>
                  </a:lnTo>
                  <a:lnTo>
                    <a:pt x="27" y="15"/>
                  </a:lnTo>
                  <a:lnTo>
                    <a:pt x="23" y="15"/>
                  </a:lnTo>
                  <a:close/>
                  <a:moveTo>
                    <a:pt x="17" y="11"/>
                  </a:moveTo>
                  <a:lnTo>
                    <a:pt x="28" y="11"/>
                  </a:lnTo>
                  <a:lnTo>
                    <a:pt x="33" y="11"/>
                  </a:lnTo>
                  <a:lnTo>
                    <a:pt x="35" y="12"/>
                  </a:lnTo>
                  <a:lnTo>
                    <a:pt x="38" y="14"/>
                  </a:lnTo>
                  <a:lnTo>
                    <a:pt x="41" y="16"/>
                  </a:lnTo>
                  <a:lnTo>
                    <a:pt x="41" y="21"/>
                  </a:lnTo>
                  <a:lnTo>
                    <a:pt x="41" y="25"/>
                  </a:lnTo>
                  <a:lnTo>
                    <a:pt x="39" y="27"/>
                  </a:lnTo>
                  <a:lnTo>
                    <a:pt x="35" y="29"/>
                  </a:lnTo>
                  <a:lnTo>
                    <a:pt x="33" y="30"/>
                  </a:lnTo>
                  <a:lnTo>
                    <a:pt x="33" y="30"/>
                  </a:lnTo>
                  <a:lnTo>
                    <a:pt x="34" y="32"/>
                  </a:lnTo>
                  <a:lnTo>
                    <a:pt x="37" y="34"/>
                  </a:lnTo>
                  <a:lnTo>
                    <a:pt x="38" y="37"/>
                  </a:lnTo>
                  <a:lnTo>
                    <a:pt x="44" y="48"/>
                  </a:lnTo>
                  <a:lnTo>
                    <a:pt x="37" y="48"/>
                  </a:lnTo>
                  <a:lnTo>
                    <a:pt x="33" y="38"/>
                  </a:lnTo>
                  <a:lnTo>
                    <a:pt x="31" y="34"/>
                  </a:lnTo>
                  <a:lnTo>
                    <a:pt x="28" y="33"/>
                  </a:lnTo>
                  <a:lnTo>
                    <a:pt x="26" y="32"/>
                  </a:lnTo>
                  <a:lnTo>
                    <a:pt x="23" y="32"/>
                  </a:lnTo>
                  <a:lnTo>
                    <a:pt x="23" y="48"/>
                  </a:lnTo>
                  <a:lnTo>
                    <a:pt x="17" y="48"/>
                  </a:lnTo>
                  <a:lnTo>
                    <a:pt x="17" y="11"/>
                  </a:lnTo>
                  <a:close/>
                  <a:moveTo>
                    <a:pt x="28" y="4"/>
                  </a:moveTo>
                  <a:lnTo>
                    <a:pt x="22" y="4"/>
                  </a:lnTo>
                  <a:lnTo>
                    <a:pt x="16" y="7"/>
                  </a:lnTo>
                  <a:lnTo>
                    <a:pt x="11" y="11"/>
                  </a:lnTo>
                  <a:lnTo>
                    <a:pt x="6" y="16"/>
                  </a:lnTo>
                  <a:lnTo>
                    <a:pt x="4" y="22"/>
                  </a:lnTo>
                  <a:lnTo>
                    <a:pt x="2" y="29"/>
                  </a:lnTo>
                  <a:lnTo>
                    <a:pt x="4" y="37"/>
                  </a:lnTo>
                  <a:lnTo>
                    <a:pt x="6" y="43"/>
                  </a:lnTo>
                  <a:lnTo>
                    <a:pt x="11" y="48"/>
                  </a:lnTo>
                  <a:lnTo>
                    <a:pt x="16" y="52"/>
                  </a:lnTo>
                  <a:lnTo>
                    <a:pt x="22" y="55"/>
                  </a:lnTo>
                  <a:lnTo>
                    <a:pt x="28" y="55"/>
                  </a:lnTo>
                  <a:lnTo>
                    <a:pt x="35" y="55"/>
                  </a:lnTo>
                  <a:lnTo>
                    <a:pt x="42" y="52"/>
                  </a:lnTo>
                  <a:lnTo>
                    <a:pt x="48" y="48"/>
                  </a:lnTo>
                  <a:lnTo>
                    <a:pt x="52" y="43"/>
                  </a:lnTo>
                  <a:lnTo>
                    <a:pt x="53" y="37"/>
                  </a:lnTo>
                  <a:lnTo>
                    <a:pt x="55" y="29"/>
                  </a:lnTo>
                  <a:lnTo>
                    <a:pt x="53" y="22"/>
                  </a:lnTo>
                  <a:lnTo>
                    <a:pt x="52" y="16"/>
                  </a:lnTo>
                  <a:lnTo>
                    <a:pt x="48" y="11"/>
                  </a:lnTo>
                  <a:lnTo>
                    <a:pt x="42" y="7"/>
                  </a:lnTo>
                  <a:lnTo>
                    <a:pt x="35" y="4"/>
                  </a:lnTo>
                  <a:lnTo>
                    <a:pt x="28" y="4"/>
                  </a:lnTo>
                  <a:close/>
                  <a:moveTo>
                    <a:pt x="28" y="0"/>
                  </a:moveTo>
                  <a:lnTo>
                    <a:pt x="37" y="1"/>
                  </a:lnTo>
                  <a:lnTo>
                    <a:pt x="44" y="4"/>
                  </a:lnTo>
                  <a:lnTo>
                    <a:pt x="49" y="8"/>
                  </a:lnTo>
                  <a:lnTo>
                    <a:pt x="53" y="12"/>
                  </a:lnTo>
                  <a:lnTo>
                    <a:pt x="56" y="18"/>
                  </a:lnTo>
                  <a:lnTo>
                    <a:pt x="57" y="23"/>
                  </a:lnTo>
                  <a:lnTo>
                    <a:pt x="59" y="29"/>
                  </a:lnTo>
                  <a:lnTo>
                    <a:pt x="57" y="36"/>
                  </a:lnTo>
                  <a:lnTo>
                    <a:pt x="56" y="41"/>
                  </a:lnTo>
                  <a:lnTo>
                    <a:pt x="53" y="45"/>
                  </a:lnTo>
                  <a:lnTo>
                    <a:pt x="49" y="49"/>
                  </a:lnTo>
                  <a:lnTo>
                    <a:pt x="44" y="55"/>
                  </a:lnTo>
                  <a:lnTo>
                    <a:pt x="37" y="58"/>
                  </a:lnTo>
                  <a:lnTo>
                    <a:pt x="28" y="58"/>
                  </a:lnTo>
                  <a:lnTo>
                    <a:pt x="23" y="58"/>
                  </a:lnTo>
                  <a:lnTo>
                    <a:pt x="17" y="56"/>
                  </a:lnTo>
                  <a:lnTo>
                    <a:pt x="12" y="54"/>
                  </a:lnTo>
                  <a:lnTo>
                    <a:pt x="8" y="51"/>
                  </a:lnTo>
                  <a:lnTo>
                    <a:pt x="4" y="45"/>
                  </a:lnTo>
                  <a:lnTo>
                    <a:pt x="1" y="41"/>
                  </a:lnTo>
                  <a:lnTo>
                    <a:pt x="0" y="36"/>
                  </a:lnTo>
                  <a:lnTo>
                    <a:pt x="0" y="30"/>
                  </a:lnTo>
                  <a:lnTo>
                    <a:pt x="1" y="22"/>
                  </a:lnTo>
                  <a:lnTo>
                    <a:pt x="4" y="15"/>
                  </a:lnTo>
                  <a:lnTo>
                    <a:pt x="8" y="8"/>
                  </a:lnTo>
                  <a:lnTo>
                    <a:pt x="12" y="5"/>
                  </a:lnTo>
                  <a:lnTo>
                    <a:pt x="17" y="3"/>
                  </a:lnTo>
                  <a:lnTo>
                    <a:pt x="23" y="1"/>
                  </a:lnTo>
                  <a:lnTo>
                    <a:pt x="2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sp>
          <p:nvSpPr>
            <p:cNvPr id="15" name="Freeform 14"/>
            <p:cNvSpPr>
              <a:spLocks noEditPoints="1"/>
            </p:cNvSpPr>
            <p:nvPr userDrawn="1"/>
          </p:nvSpPr>
          <p:spPr bwMode="auto">
            <a:xfrm>
              <a:off x="2171660" y="528065"/>
              <a:ext cx="135577" cy="222104"/>
            </a:xfrm>
            <a:custGeom>
              <a:avLst/>
              <a:gdLst>
                <a:gd name="T0" fmla="*/ 47 w 246"/>
                <a:gd name="T1" fmla="*/ 43 h 403"/>
                <a:gd name="T2" fmla="*/ 47 w 246"/>
                <a:gd name="T3" fmla="*/ 208 h 403"/>
                <a:gd name="T4" fmla="*/ 96 w 246"/>
                <a:gd name="T5" fmla="*/ 208 h 403"/>
                <a:gd name="T6" fmla="*/ 126 w 246"/>
                <a:gd name="T7" fmla="*/ 206 h 403"/>
                <a:gd name="T8" fmla="*/ 151 w 246"/>
                <a:gd name="T9" fmla="*/ 198 h 403"/>
                <a:gd name="T10" fmla="*/ 172 w 246"/>
                <a:gd name="T11" fmla="*/ 186 h 403"/>
                <a:gd name="T12" fmla="*/ 185 w 246"/>
                <a:gd name="T13" fmla="*/ 169 h 403"/>
                <a:gd name="T14" fmla="*/ 194 w 246"/>
                <a:gd name="T15" fmla="*/ 149 h 403"/>
                <a:gd name="T16" fmla="*/ 196 w 246"/>
                <a:gd name="T17" fmla="*/ 122 h 403"/>
                <a:gd name="T18" fmla="*/ 194 w 246"/>
                <a:gd name="T19" fmla="*/ 99 h 403"/>
                <a:gd name="T20" fmla="*/ 187 w 246"/>
                <a:gd name="T21" fmla="*/ 78 h 403"/>
                <a:gd name="T22" fmla="*/ 173 w 246"/>
                <a:gd name="T23" fmla="*/ 63 h 403"/>
                <a:gd name="T24" fmla="*/ 155 w 246"/>
                <a:gd name="T25" fmla="*/ 52 h 403"/>
                <a:gd name="T26" fmla="*/ 132 w 246"/>
                <a:gd name="T27" fmla="*/ 45 h 403"/>
                <a:gd name="T28" fmla="*/ 102 w 246"/>
                <a:gd name="T29" fmla="*/ 43 h 403"/>
                <a:gd name="T30" fmla="*/ 47 w 246"/>
                <a:gd name="T31" fmla="*/ 43 h 403"/>
                <a:gd name="T32" fmla="*/ 0 w 246"/>
                <a:gd name="T33" fmla="*/ 0 h 403"/>
                <a:gd name="T34" fmla="*/ 110 w 246"/>
                <a:gd name="T35" fmla="*/ 0 h 403"/>
                <a:gd name="T36" fmla="*/ 141 w 246"/>
                <a:gd name="T37" fmla="*/ 1 h 403"/>
                <a:gd name="T38" fmla="*/ 169 w 246"/>
                <a:gd name="T39" fmla="*/ 8 h 403"/>
                <a:gd name="T40" fmla="*/ 192 w 246"/>
                <a:gd name="T41" fmla="*/ 18 h 403"/>
                <a:gd name="T42" fmla="*/ 212 w 246"/>
                <a:gd name="T43" fmla="*/ 32 h 403"/>
                <a:gd name="T44" fmla="*/ 227 w 246"/>
                <a:gd name="T45" fmla="*/ 49 h 403"/>
                <a:gd name="T46" fmla="*/ 238 w 246"/>
                <a:gd name="T47" fmla="*/ 70 h 403"/>
                <a:gd name="T48" fmla="*/ 245 w 246"/>
                <a:gd name="T49" fmla="*/ 93 h 403"/>
                <a:gd name="T50" fmla="*/ 246 w 246"/>
                <a:gd name="T51" fmla="*/ 121 h 403"/>
                <a:gd name="T52" fmla="*/ 245 w 246"/>
                <a:gd name="T53" fmla="*/ 147 h 403"/>
                <a:gd name="T54" fmla="*/ 238 w 246"/>
                <a:gd name="T55" fmla="*/ 171 h 403"/>
                <a:gd name="T56" fmla="*/ 225 w 246"/>
                <a:gd name="T57" fmla="*/ 193 h 403"/>
                <a:gd name="T58" fmla="*/ 210 w 246"/>
                <a:gd name="T59" fmla="*/ 212 h 403"/>
                <a:gd name="T60" fmla="*/ 188 w 246"/>
                <a:gd name="T61" fmla="*/ 228 h 403"/>
                <a:gd name="T62" fmla="*/ 162 w 246"/>
                <a:gd name="T63" fmla="*/ 241 h 403"/>
                <a:gd name="T64" fmla="*/ 133 w 246"/>
                <a:gd name="T65" fmla="*/ 248 h 403"/>
                <a:gd name="T66" fmla="*/ 100 w 246"/>
                <a:gd name="T67" fmla="*/ 251 h 403"/>
                <a:gd name="T68" fmla="*/ 47 w 246"/>
                <a:gd name="T69" fmla="*/ 251 h 403"/>
                <a:gd name="T70" fmla="*/ 47 w 246"/>
                <a:gd name="T71" fmla="*/ 403 h 403"/>
                <a:gd name="T72" fmla="*/ 0 w 246"/>
                <a:gd name="T73" fmla="*/ 403 h 403"/>
                <a:gd name="T74" fmla="*/ 0 w 246"/>
                <a:gd name="T75" fmla="*/ 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6" h="403">
                  <a:moveTo>
                    <a:pt x="47" y="43"/>
                  </a:moveTo>
                  <a:lnTo>
                    <a:pt x="47" y="208"/>
                  </a:lnTo>
                  <a:lnTo>
                    <a:pt x="96" y="208"/>
                  </a:lnTo>
                  <a:lnTo>
                    <a:pt x="126" y="206"/>
                  </a:lnTo>
                  <a:lnTo>
                    <a:pt x="151" y="198"/>
                  </a:lnTo>
                  <a:lnTo>
                    <a:pt x="172" y="186"/>
                  </a:lnTo>
                  <a:lnTo>
                    <a:pt x="185" y="169"/>
                  </a:lnTo>
                  <a:lnTo>
                    <a:pt x="194" y="149"/>
                  </a:lnTo>
                  <a:lnTo>
                    <a:pt x="196" y="122"/>
                  </a:lnTo>
                  <a:lnTo>
                    <a:pt x="194" y="99"/>
                  </a:lnTo>
                  <a:lnTo>
                    <a:pt x="187" y="78"/>
                  </a:lnTo>
                  <a:lnTo>
                    <a:pt x="173" y="63"/>
                  </a:lnTo>
                  <a:lnTo>
                    <a:pt x="155" y="52"/>
                  </a:lnTo>
                  <a:lnTo>
                    <a:pt x="132" y="45"/>
                  </a:lnTo>
                  <a:lnTo>
                    <a:pt x="102" y="43"/>
                  </a:lnTo>
                  <a:lnTo>
                    <a:pt x="47" y="43"/>
                  </a:lnTo>
                  <a:close/>
                  <a:moveTo>
                    <a:pt x="0" y="0"/>
                  </a:moveTo>
                  <a:lnTo>
                    <a:pt x="110" y="0"/>
                  </a:lnTo>
                  <a:lnTo>
                    <a:pt x="141" y="1"/>
                  </a:lnTo>
                  <a:lnTo>
                    <a:pt x="169" y="8"/>
                  </a:lnTo>
                  <a:lnTo>
                    <a:pt x="192" y="18"/>
                  </a:lnTo>
                  <a:lnTo>
                    <a:pt x="212" y="32"/>
                  </a:lnTo>
                  <a:lnTo>
                    <a:pt x="227" y="49"/>
                  </a:lnTo>
                  <a:lnTo>
                    <a:pt x="238" y="70"/>
                  </a:lnTo>
                  <a:lnTo>
                    <a:pt x="245" y="93"/>
                  </a:lnTo>
                  <a:lnTo>
                    <a:pt x="246" y="121"/>
                  </a:lnTo>
                  <a:lnTo>
                    <a:pt x="245" y="147"/>
                  </a:lnTo>
                  <a:lnTo>
                    <a:pt x="238" y="171"/>
                  </a:lnTo>
                  <a:lnTo>
                    <a:pt x="225" y="193"/>
                  </a:lnTo>
                  <a:lnTo>
                    <a:pt x="210" y="212"/>
                  </a:lnTo>
                  <a:lnTo>
                    <a:pt x="188" y="228"/>
                  </a:lnTo>
                  <a:lnTo>
                    <a:pt x="162" y="241"/>
                  </a:lnTo>
                  <a:lnTo>
                    <a:pt x="133" y="248"/>
                  </a:lnTo>
                  <a:lnTo>
                    <a:pt x="100" y="251"/>
                  </a:lnTo>
                  <a:lnTo>
                    <a:pt x="47" y="251"/>
                  </a:lnTo>
                  <a:lnTo>
                    <a:pt x="47" y="403"/>
                  </a:lnTo>
                  <a:lnTo>
                    <a:pt x="0" y="403"/>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sp>
          <p:nvSpPr>
            <p:cNvPr id="16" name="Freeform 15"/>
            <p:cNvSpPr>
              <a:spLocks/>
            </p:cNvSpPr>
            <p:nvPr userDrawn="1"/>
          </p:nvSpPr>
          <p:spPr bwMode="auto">
            <a:xfrm>
              <a:off x="2333140" y="514838"/>
              <a:ext cx="131719" cy="235331"/>
            </a:xfrm>
            <a:custGeom>
              <a:avLst/>
              <a:gdLst>
                <a:gd name="T0" fmla="*/ 0 w 239"/>
                <a:gd name="T1" fmla="*/ 0 h 427"/>
                <a:gd name="T2" fmla="*/ 46 w 239"/>
                <a:gd name="T3" fmla="*/ 0 h 427"/>
                <a:gd name="T4" fmla="*/ 46 w 239"/>
                <a:gd name="T5" fmla="*/ 188 h 427"/>
                <a:gd name="T6" fmla="*/ 48 w 239"/>
                <a:gd name="T7" fmla="*/ 188 h 427"/>
                <a:gd name="T8" fmla="*/ 66 w 239"/>
                <a:gd name="T9" fmla="*/ 163 h 427"/>
                <a:gd name="T10" fmla="*/ 88 w 239"/>
                <a:gd name="T11" fmla="*/ 146 h 427"/>
                <a:gd name="T12" fmla="*/ 112 w 239"/>
                <a:gd name="T13" fmla="*/ 135 h 427"/>
                <a:gd name="T14" fmla="*/ 141 w 239"/>
                <a:gd name="T15" fmla="*/ 133 h 427"/>
                <a:gd name="T16" fmla="*/ 167 w 239"/>
                <a:gd name="T17" fmla="*/ 134 h 427"/>
                <a:gd name="T18" fmla="*/ 189 w 239"/>
                <a:gd name="T19" fmla="*/ 142 h 427"/>
                <a:gd name="T20" fmla="*/ 207 w 239"/>
                <a:gd name="T21" fmla="*/ 153 h 427"/>
                <a:gd name="T22" fmla="*/ 221 w 239"/>
                <a:gd name="T23" fmla="*/ 171 h 427"/>
                <a:gd name="T24" fmla="*/ 231 w 239"/>
                <a:gd name="T25" fmla="*/ 192 h 427"/>
                <a:gd name="T26" fmla="*/ 237 w 239"/>
                <a:gd name="T27" fmla="*/ 219 h 427"/>
                <a:gd name="T28" fmla="*/ 239 w 239"/>
                <a:gd name="T29" fmla="*/ 250 h 427"/>
                <a:gd name="T30" fmla="*/ 239 w 239"/>
                <a:gd name="T31" fmla="*/ 427 h 427"/>
                <a:gd name="T32" fmla="*/ 193 w 239"/>
                <a:gd name="T33" fmla="*/ 427 h 427"/>
                <a:gd name="T34" fmla="*/ 193 w 239"/>
                <a:gd name="T35" fmla="*/ 262 h 427"/>
                <a:gd name="T36" fmla="*/ 191 w 239"/>
                <a:gd name="T37" fmla="*/ 235 h 427"/>
                <a:gd name="T38" fmla="*/ 185 w 239"/>
                <a:gd name="T39" fmla="*/ 211 h 427"/>
                <a:gd name="T40" fmla="*/ 176 w 239"/>
                <a:gd name="T41" fmla="*/ 195 h 427"/>
                <a:gd name="T42" fmla="*/ 163 w 239"/>
                <a:gd name="T43" fmla="*/ 182 h 427"/>
                <a:gd name="T44" fmla="*/ 147 w 239"/>
                <a:gd name="T45" fmla="*/ 174 h 427"/>
                <a:gd name="T46" fmla="*/ 126 w 239"/>
                <a:gd name="T47" fmla="*/ 171 h 427"/>
                <a:gd name="T48" fmla="*/ 105 w 239"/>
                <a:gd name="T49" fmla="*/ 174 h 427"/>
                <a:gd name="T50" fmla="*/ 86 w 239"/>
                <a:gd name="T51" fmla="*/ 182 h 427"/>
                <a:gd name="T52" fmla="*/ 70 w 239"/>
                <a:gd name="T53" fmla="*/ 197 h 427"/>
                <a:gd name="T54" fmla="*/ 56 w 239"/>
                <a:gd name="T55" fmla="*/ 215 h 427"/>
                <a:gd name="T56" fmla="*/ 49 w 239"/>
                <a:gd name="T57" fmla="*/ 239 h 427"/>
                <a:gd name="T58" fmla="*/ 46 w 239"/>
                <a:gd name="T59" fmla="*/ 265 h 427"/>
                <a:gd name="T60" fmla="*/ 46 w 239"/>
                <a:gd name="T61" fmla="*/ 427 h 427"/>
                <a:gd name="T62" fmla="*/ 0 w 239"/>
                <a:gd name="T63" fmla="*/ 427 h 427"/>
                <a:gd name="T64" fmla="*/ 0 w 239"/>
                <a:gd name="T65"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9" h="427">
                  <a:moveTo>
                    <a:pt x="0" y="0"/>
                  </a:moveTo>
                  <a:lnTo>
                    <a:pt x="46" y="0"/>
                  </a:lnTo>
                  <a:lnTo>
                    <a:pt x="46" y="188"/>
                  </a:lnTo>
                  <a:lnTo>
                    <a:pt x="48" y="188"/>
                  </a:lnTo>
                  <a:lnTo>
                    <a:pt x="66" y="163"/>
                  </a:lnTo>
                  <a:lnTo>
                    <a:pt x="88" y="146"/>
                  </a:lnTo>
                  <a:lnTo>
                    <a:pt x="112" y="135"/>
                  </a:lnTo>
                  <a:lnTo>
                    <a:pt x="141" y="133"/>
                  </a:lnTo>
                  <a:lnTo>
                    <a:pt x="167" y="134"/>
                  </a:lnTo>
                  <a:lnTo>
                    <a:pt x="189" y="142"/>
                  </a:lnTo>
                  <a:lnTo>
                    <a:pt x="207" y="153"/>
                  </a:lnTo>
                  <a:lnTo>
                    <a:pt x="221" y="171"/>
                  </a:lnTo>
                  <a:lnTo>
                    <a:pt x="231" y="192"/>
                  </a:lnTo>
                  <a:lnTo>
                    <a:pt x="237" y="219"/>
                  </a:lnTo>
                  <a:lnTo>
                    <a:pt x="239" y="250"/>
                  </a:lnTo>
                  <a:lnTo>
                    <a:pt x="239" y="427"/>
                  </a:lnTo>
                  <a:lnTo>
                    <a:pt x="193" y="427"/>
                  </a:lnTo>
                  <a:lnTo>
                    <a:pt x="193" y="262"/>
                  </a:lnTo>
                  <a:lnTo>
                    <a:pt x="191" y="235"/>
                  </a:lnTo>
                  <a:lnTo>
                    <a:pt x="185" y="211"/>
                  </a:lnTo>
                  <a:lnTo>
                    <a:pt x="176" y="195"/>
                  </a:lnTo>
                  <a:lnTo>
                    <a:pt x="163" y="182"/>
                  </a:lnTo>
                  <a:lnTo>
                    <a:pt x="147" y="174"/>
                  </a:lnTo>
                  <a:lnTo>
                    <a:pt x="126" y="171"/>
                  </a:lnTo>
                  <a:lnTo>
                    <a:pt x="105" y="174"/>
                  </a:lnTo>
                  <a:lnTo>
                    <a:pt x="86" y="182"/>
                  </a:lnTo>
                  <a:lnTo>
                    <a:pt x="70" y="197"/>
                  </a:lnTo>
                  <a:lnTo>
                    <a:pt x="56" y="215"/>
                  </a:lnTo>
                  <a:lnTo>
                    <a:pt x="49" y="239"/>
                  </a:lnTo>
                  <a:lnTo>
                    <a:pt x="46" y="265"/>
                  </a:lnTo>
                  <a:lnTo>
                    <a:pt x="46" y="427"/>
                  </a:lnTo>
                  <a:lnTo>
                    <a:pt x="0" y="42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sp>
          <p:nvSpPr>
            <p:cNvPr id="17" name="Freeform 16"/>
            <p:cNvSpPr>
              <a:spLocks noEditPoints="1"/>
            </p:cNvSpPr>
            <p:nvPr userDrawn="1"/>
          </p:nvSpPr>
          <p:spPr bwMode="auto">
            <a:xfrm>
              <a:off x="2488007" y="588138"/>
              <a:ext cx="156520" cy="165889"/>
            </a:xfrm>
            <a:custGeom>
              <a:avLst/>
              <a:gdLst>
                <a:gd name="T0" fmla="*/ 143 w 284"/>
                <a:gd name="T1" fmla="*/ 38 h 301"/>
                <a:gd name="T2" fmla="*/ 117 w 284"/>
                <a:gd name="T3" fmla="*/ 42 h 301"/>
                <a:gd name="T4" fmla="*/ 94 w 284"/>
                <a:gd name="T5" fmla="*/ 51 h 301"/>
                <a:gd name="T6" fmla="*/ 75 w 284"/>
                <a:gd name="T7" fmla="*/ 67 h 301"/>
                <a:gd name="T8" fmla="*/ 62 w 284"/>
                <a:gd name="T9" fmla="*/ 84 h 301"/>
                <a:gd name="T10" fmla="*/ 54 w 284"/>
                <a:gd name="T11" fmla="*/ 103 h 301"/>
                <a:gd name="T12" fmla="*/ 49 w 284"/>
                <a:gd name="T13" fmla="*/ 126 h 301"/>
                <a:gd name="T14" fmla="*/ 47 w 284"/>
                <a:gd name="T15" fmla="*/ 153 h 301"/>
                <a:gd name="T16" fmla="*/ 50 w 284"/>
                <a:gd name="T17" fmla="*/ 184 h 301"/>
                <a:gd name="T18" fmla="*/ 58 w 284"/>
                <a:gd name="T19" fmla="*/ 212 h 301"/>
                <a:gd name="T20" fmla="*/ 73 w 284"/>
                <a:gd name="T21" fmla="*/ 234 h 301"/>
                <a:gd name="T22" fmla="*/ 93 w 284"/>
                <a:gd name="T23" fmla="*/ 249 h 301"/>
                <a:gd name="T24" fmla="*/ 116 w 284"/>
                <a:gd name="T25" fmla="*/ 259 h 301"/>
                <a:gd name="T26" fmla="*/ 143 w 284"/>
                <a:gd name="T27" fmla="*/ 263 h 301"/>
                <a:gd name="T28" fmla="*/ 165 w 284"/>
                <a:gd name="T29" fmla="*/ 260 h 301"/>
                <a:gd name="T30" fmla="*/ 183 w 284"/>
                <a:gd name="T31" fmla="*/ 254 h 301"/>
                <a:gd name="T32" fmla="*/ 200 w 284"/>
                <a:gd name="T33" fmla="*/ 246 h 301"/>
                <a:gd name="T34" fmla="*/ 213 w 284"/>
                <a:gd name="T35" fmla="*/ 232 h 301"/>
                <a:gd name="T36" fmla="*/ 226 w 284"/>
                <a:gd name="T37" fmla="*/ 210 h 301"/>
                <a:gd name="T38" fmla="*/ 234 w 284"/>
                <a:gd name="T39" fmla="*/ 184 h 301"/>
                <a:gd name="T40" fmla="*/ 237 w 284"/>
                <a:gd name="T41" fmla="*/ 151 h 301"/>
                <a:gd name="T42" fmla="*/ 234 w 284"/>
                <a:gd name="T43" fmla="*/ 125 h 301"/>
                <a:gd name="T44" fmla="*/ 230 w 284"/>
                <a:gd name="T45" fmla="*/ 103 h 301"/>
                <a:gd name="T46" fmla="*/ 222 w 284"/>
                <a:gd name="T47" fmla="*/ 82 h 301"/>
                <a:gd name="T48" fmla="*/ 211 w 284"/>
                <a:gd name="T49" fmla="*/ 67 h 301"/>
                <a:gd name="T50" fmla="*/ 193 w 284"/>
                <a:gd name="T51" fmla="*/ 51 h 301"/>
                <a:gd name="T52" fmla="*/ 171 w 284"/>
                <a:gd name="T53" fmla="*/ 42 h 301"/>
                <a:gd name="T54" fmla="*/ 143 w 284"/>
                <a:gd name="T55" fmla="*/ 38 h 301"/>
                <a:gd name="T56" fmla="*/ 146 w 284"/>
                <a:gd name="T57" fmla="*/ 0 h 301"/>
                <a:gd name="T58" fmla="*/ 178 w 284"/>
                <a:gd name="T59" fmla="*/ 2 h 301"/>
                <a:gd name="T60" fmla="*/ 204 w 284"/>
                <a:gd name="T61" fmla="*/ 9 h 301"/>
                <a:gd name="T62" fmla="*/ 227 w 284"/>
                <a:gd name="T63" fmla="*/ 22 h 301"/>
                <a:gd name="T64" fmla="*/ 248 w 284"/>
                <a:gd name="T65" fmla="*/ 40 h 301"/>
                <a:gd name="T66" fmla="*/ 263 w 284"/>
                <a:gd name="T67" fmla="*/ 62 h 301"/>
                <a:gd name="T68" fmla="*/ 274 w 284"/>
                <a:gd name="T69" fmla="*/ 86 h 301"/>
                <a:gd name="T70" fmla="*/ 281 w 284"/>
                <a:gd name="T71" fmla="*/ 117 h 301"/>
                <a:gd name="T72" fmla="*/ 284 w 284"/>
                <a:gd name="T73" fmla="*/ 150 h 301"/>
                <a:gd name="T74" fmla="*/ 281 w 284"/>
                <a:gd name="T75" fmla="*/ 183 h 301"/>
                <a:gd name="T76" fmla="*/ 274 w 284"/>
                <a:gd name="T77" fmla="*/ 212 h 301"/>
                <a:gd name="T78" fmla="*/ 262 w 284"/>
                <a:gd name="T79" fmla="*/ 238 h 301"/>
                <a:gd name="T80" fmla="*/ 245 w 284"/>
                <a:gd name="T81" fmla="*/ 260 h 301"/>
                <a:gd name="T82" fmla="*/ 223 w 284"/>
                <a:gd name="T83" fmla="*/ 278 h 301"/>
                <a:gd name="T84" fmla="*/ 200 w 284"/>
                <a:gd name="T85" fmla="*/ 292 h 301"/>
                <a:gd name="T86" fmla="*/ 171 w 284"/>
                <a:gd name="T87" fmla="*/ 300 h 301"/>
                <a:gd name="T88" fmla="*/ 141 w 284"/>
                <a:gd name="T89" fmla="*/ 301 h 301"/>
                <a:gd name="T90" fmla="*/ 109 w 284"/>
                <a:gd name="T91" fmla="*/ 300 h 301"/>
                <a:gd name="T92" fmla="*/ 82 w 284"/>
                <a:gd name="T93" fmla="*/ 292 h 301"/>
                <a:gd name="T94" fmla="*/ 58 w 284"/>
                <a:gd name="T95" fmla="*/ 278 h 301"/>
                <a:gd name="T96" fmla="*/ 38 w 284"/>
                <a:gd name="T97" fmla="*/ 260 h 301"/>
                <a:gd name="T98" fmla="*/ 21 w 284"/>
                <a:gd name="T99" fmla="*/ 238 h 301"/>
                <a:gd name="T100" fmla="*/ 9 w 284"/>
                <a:gd name="T101" fmla="*/ 213 h 301"/>
                <a:gd name="T102" fmla="*/ 2 w 284"/>
                <a:gd name="T103" fmla="*/ 186 h 301"/>
                <a:gd name="T104" fmla="*/ 0 w 284"/>
                <a:gd name="T105" fmla="*/ 154 h 301"/>
                <a:gd name="T106" fmla="*/ 3 w 284"/>
                <a:gd name="T107" fmla="*/ 118 h 301"/>
                <a:gd name="T108" fmla="*/ 10 w 284"/>
                <a:gd name="T109" fmla="*/ 88 h 301"/>
                <a:gd name="T110" fmla="*/ 24 w 284"/>
                <a:gd name="T111" fmla="*/ 60 h 301"/>
                <a:gd name="T112" fmla="*/ 42 w 284"/>
                <a:gd name="T113" fmla="*/ 38 h 301"/>
                <a:gd name="T114" fmla="*/ 64 w 284"/>
                <a:gd name="T115" fmla="*/ 20 h 301"/>
                <a:gd name="T116" fmla="*/ 88 w 284"/>
                <a:gd name="T117" fmla="*/ 9 h 301"/>
                <a:gd name="T118" fmla="*/ 116 w 284"/>
                <a:gd name="T119" fmla="*/ 1 h 301"/>
                <a:gd name="T120" fmla="*/ 146 w 284"/>
                <a:gd name="T121"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4" h="301">
                  <a:moveTo>
                    <a:pt x="143" y="38"/>
                  </a:moveTo>
                  <a:lnTo>
                    <a:pt x="117" y="42"/>
                  </a:lnTo>
                  <a:lnTo>
                    <a:pt x="94" y="51"/>
                  </a:lnTo>
                  <a:lnTo>
                    <a:pt x="75" y="67"/>
                  </a:lnTo>
                  <a:lnTo>
                    <a:pt x="62" y="84"/>
                  </a:lnTo>
                  <a:lnTo>
                    <a:pt x="54" y="103"/>
                  </a:lnTo>
                  <a:lnTo>
                    <a:pt x="49" y="126"/>
                  </a:lnTo>
                  <a:lnTo>
                    <a:pt x="47" y="153"/>
                  </a:lnTo>
                  <a:lnTo>
                    <a:pt x="50" y="184"/>
                  </a:lnTo>
                  <a:lnTo>
                    <a:pt x="58" y="212"/>
                  </a:lnTo>
                  <a:lnTo>
                    <a:pt x="73" y="234"/>
                  </a:lnTo>
                  <a:lnTo>
                    <a:pt x="93" y="249"/>
                  </a:lnTo>
                  <a:lnTo>
                    <a:pt x="116" y="259"/>
                  </a:lnTo>
                  <a:lnTo>
                    <a:pt x="143" y="263"/>
                  </a:lnTo>
                  <a:lnTo>
                    <a:pt x="165" y="260"/>
                  </a:lnTo>
                  <a:lnTo>
                    <a:pt x="183" y="254"/>
                  </a:lnTo>
                  <a:lnTo>
                    <a:pt x="200" y="246"/>
                  </a:lnTo>
                  <a:lnTo>
                    <a:pt x="213" y="232"/>
                  </a:lnTo>
                  <a:lnTo>
                    <a:pt x="226" y="210"/>
                  </a:lnTo>
                  <a:lnTo>
                    <a:pt x="234" y="184"/>
                  </a:lnTo>
                  <a:lnTo>
                    <a:pt x="237" y="151"/>
                  </a:lnTo>
                  <a:lnTo>
                    <a:pt x="234" y="125"/>
                  </a:lnTo>
                  <a:lnTo>
                    <a:pt x="230" y="103"/>
                  </a:lnTo>
                  <a:lnTo>
                    <a:pt x="222" y="82"/>
                  </a:lnTo>
                  <a:lnTo>
                    <a:pt x="211" y="67"/>
                  </a:lnTo>
                  <a:lnTo>
                    <a:pt x="193" y="51"/>
                  </a:lnTo>
                  <a:lnTo>
                    <a:pt x="171" y="42"/>
                  </a:lnTo>
                  <a:lnTo>
                    <a:pt x="143" y="38"/>
                  </a:lnTo>
                  <a:close/>
                  <a:moveTo>
                    <a:pt x="146" y="0"/>
                  </a:moveTo>
                  <a:lnTo>
                    <a:pt x="178" y="2"/>
                  </a:lnTo>
                  <a:lnTo>
                    <a:pt x="204" y="9"/>
                  </a:lnTo>
                  <a:lnTo>
                    <a:pt x="227" y="22"/>
                  </a:lnTo>
                  <a:lnTo>
                    <a:pt x="248" y="40"/>
                  </a:lnTo>
                  <a:lnTo>
                    <a:pt x="263" y="62"/>
                  </a:lnTo>
                  <a:lnTo>
                    <a:pt x="274" y="86"/>
                  </a:lnTo>
                  <a:lnTo>
                    <a:pt x="281" y="117"/>
                  </a:lnTo>
                  <a:lnTo>
                    <a:pt x="284" y="150"/>
                  </a:lnTo>
                  <a:lnTo>
                    <a:pt x="281" y="183"/>
                  </a:lnTo>
                  <a:lnTo>
                    <a:pt x="274" y="212"/>
                  </a:lnTo>
                  <a:lnTo>
                    <a:pt x="262" y="238"/>
                  </a:lnTo>
                  <a:lnTo>
                    <a:pt x="245" y="260"/>
                  </a:lnTo>
                  <a:lnTo>
                    <a:pt x="223" y="278"/>
                  </a:lnTo>
                  <a:lnTo>
                    <a:pt x="200" y="292"/>
                  </a:lnTo>
                  <a:lnTo>
                    <a:pt x="171" y="300"/>
                  </a:lnTo>
                  <a:lnTo>
                    <a:pt x="141" y="301"/>
                  </a:lnTo>
                  <a:lnTo>
                    <a:pt x="109" y="300"/>
                  </a:lnTo>
                  <a:lnTo>
                    <a:pt x="82" y="292"/>
                  </a:lnTo>
                  <a:lnTo>
                    <a:pt x="58" y="278"/>
                  </a:lnTo>
                  <a:lnTo>
                    <a:pt x="38" y="260"/>
                  </a:lnTo>
                  <a:lnTo>
                    <a:pt x="21" y="238"/>
                  </a:lnTo>
                  <a:lnTo>
                    <a:pt x="9" y="213"/>
                  </a:lnTo>
                  <a:lnTo>
                    <a:pt x="2" y="186"/>
                  </a:lnTo>
                  <a:lnTo>
                    <a:pt x="0" y="154"/>
                  </a:lnTo>
                  <a:lnTo>
                    <a:pt x="3" y="118"/>
                  </a:lnTo>
                  <a:lnTo>
                    <a:pt x="10" y="88"/>
                  </a:lnTo>
                  <a:lnTo>
                    <a:pt x="24" y="60"/>
                  </a:lnTo>
                  <a:lnTo>
                    <a:pt x="42" y="38"/>
                  </a:lnTo>
                  <a:lnTo>
                    <a:pt x="64" y="20"/>
                  </a:lnTo>
                  <a:lnTo>
                    <a:pt x="88" y="9"/>
                  </a:lnTo>
                  <a:lnTo>
                    <a:pt x="116" y="1"/>
                  </a:lnTo>
                  <a:lnTo>
                    <a:pt x="14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sp>
          <p:nvSpPr>
            <p:cNvPr id="18" name="Freeform 17"/>
            <p:cNvSpPr>
              <a:spLocks/>
            </p:cNvSpPr>
            <p:nvPr userDrawn="1"/>
          </p:nvSpPr>
          <p:spPr bwMode="auto">
            <a:xfrm>
              <a:off x="2670980" y="588138"/>
              <a:ext cx="131719" cy="162031"/>
            </a:xfrm>
            <a:custGeom>
              <a:avLst/>
              <a:gdLst>
                <a:gd name="T0" fmla="*/ 141 w 239"/>
                <a:gd name="T1" fmla="*/ 0 h 294"/>
                <a:gd name="T2" fmla="*/ 165 w 239"/>
                <a:gd name="T3" fmla="*/ 1 h 294"/>
                <a:gd name="T4" fmla="*/ 184 w 239"/>
                <a:gd name="T5" fmla="*/ 7 h 294"/>
                <a:gd name="T6" fmla="*/ 200 w 239"/>
                <a:gd name="T7" fmla="*/ 16 h 294"/>
                <a:gd name="T8" fmla="*/ 214 w 239"/>
                <a:gd name="T9" fmla="*/ 30 h 294"/>
                <a:gd name="T10" fmla="*/ 225 w 239"/>
                <a:gd name="T11" fmla="*/ 48 h 294"/>
                <a:gd name="T12" fmla="*/ 233 w 239"/>
                <a:gd name="T13" fmla="*/ 67 h 294"/>
                <a:gd name="T14" fmla="*/ 237 w 239"/>
                <a:gd name="T15" fmla="*/ 92 h 294"/>
                <a:gd name="T16" fmla="*/ 239 w 239"/>
                <a:gd name="T17" fmla="*/ 118 h 294"/>
                <a:gd name="T18" fmla="*/ 239 w 239"/>
                <a:gd name="T19" fmla="*/ 294 h 294"/>
                <a:gd name="T20" fmla="*/ 192 w 239"/>
                <a:gd name="T21" fmla="*/ 294 h 294"/>
                <a:gd name="T22" fmla="*/ 192 w 239"/>
                <a:gd name="T23" fmla="*/ 131 h 294"/>
                <a:gd name="T24" fmla="*/ 191 w 239"/>
                <a:gd name="T25" fmla="*/ 103 h 294"/>
                <a:gd name="T26" fmla="*/ 185 w 239"/>
                <a:gd name="T27" fmla="*/ 80 h 294"/>
                <a:gd name="T28" fmla="*/ 176 w 239"/>
                <a:gd name="T29" fmla="*/ 62 h 294"/>
                <a:gd name="T30" fmla="*/ 163 w 239"/>
                <a:gd name="T31" fmla="*/ 49 h 294"/>
                <a:gd name="T32" fmla="*/ 147 w 239"/>
                <a:gd name="T33" fmla="*/ 41 h 294"/>
                <a:gd name="T34" fmla="*/ 126 w 239"/>
                <a:gd name="T35" fmla="*/ 38 h 294"/>
                <a:gd name="T36" fmla="*/ 104 w 239"/>
                <a:gd name="T37" fmla="*/ 41 h 294"/>
                <a:gd name="T38" fmla="*/ 85 w 239"/>
                <a:gd name="T39" fmla="*/ 51 h 294"/>
                <a:gd name="T40" fmla="*/ 68 w 239"/>
                <a:gd name="T41" fmla="*/ 64 h 294"/>
                <a:gd name="T42" fmla="*/ 56 w 239"/>
                <a:gd name="T43" fmla="*/ 84 h 294"/>
                <a:gd name="T44" fmla="*/ 49 w 239"/>
                <a:gd name="T45" fmla="*/ 106 h 294"/>
                <a:gd name="T46" fmla="*/ 46 w 239"/>
                <a:gd name="T47" fmla="*/ 131 h 294"/>
                <a:gd name="T48" fmla="*/ 46 w 239"/>
                <a:gd name="T49" fmla="*/ 294 h 294"/>
                <a:gd name="T50" fmla="*/ 0 w 239"/>
                <a:gd name="T51" fmla="*/ 294 h 294"/>
                <a:gd name="T52" fmla="*/ 0 w 239"/>
                <a:gd name="T53" fmla="*/ 7 h 294"/>
                <a:gd name="T54" fmla="*/ 46 w 239"/>
                <a:gd name="T55" fmla="*/ 7 h 294"/>
                <a:gd name="T56" fmla="*/ 46 w 239"/>
                <a:gd name="T57" fmla="*/ 55 h 294"/>
                <a:gd name="T58" fmla="*/ 46 w 239"/>
                <a:gd name="T59" fmla="*/ 55 h 294"/>
                <a:gd name="T60" fmla="*/ 66 w 239"/>
                <a:gd name="T61" fmla="*/ 30 h 294"/>
                <a:gd name="T62" fmla="*/ 86 w 239"/>
                <a:gd name="T63" fmla="*/ 13 h 294"/>
                <a:gd name="T64" fmla="*/ 112 w 239"/>
                <a:gd name="T65" fmla="*/ 2 h 294"/>
                <a:gd name="T66" fmla="*/ 141 w 239"/>
                <a:gd name="T67"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9" h="294">
                  <a:moveTo>
                    <a:pt x="141" y="0"/>
                  </a:moveTo>
                  <a:lnTo>
                    <a:pt x="165" y="1"/>
                  </a:lnTo>
                  <a:lnTo>
                    <a:pt x="184" y="7"/>
                  </a:lnTo>
                  <a:lnTo>
                    <a:pt x="200" y="16"/>
                  </a:lnTo>
                  <a:lnTo>
                    <a:pt x="214" y="30"/>
                  </a:lnTo>
                  <a:lnTo>
                    <a:pt x="225" y="48"/>
                  </a:lnTo>
                  <a:lnTo>
                    <a:pt x="233" y="67"/>
                  </a:lnTo>
                  <a:lnTo>
                    <a:pt x="237" y="92"/>
                  </a:lnTo>
                  <a:lnTo>
                    <a:pt x="239" y="118"/>
                  </a:lnTo>
                  <a:lnTo>
                    <a:pt x="239" y="294"/>
                  </a:lnTo>
                  <a:lnTo>
                    <a:pt x="192" y="294"/>
                  </a:lnTo>
                  <a:lnTo>
                    <a:pt x="192" y="131"/>
                  </a:lnTo>
                  <a:lnTo>
                    <a:pt x="191" y="103"/>
                  </a:lnTo>
                  <a:lnTo>
                    <a:pt x="185" y="80"/>
                  </a:lnTo>
                  <a:lnTo>
                    <a:pt x="176" y="62"/>
                  </a:lnTo>
                  <a:lnTo>
                    <a:pt x="163" y="49"/>
                  </a:lnTo>
                  <a:lnTo>
                    <a:pt x="147" y="41"/>
                  </a:lnTo>
                  <a:lnTo>
                    <a:pt x="126" y="38"/>
                  </a:lnTo>
                  <a:lnTo>
                    <a:pt x="104" y="41"/>
                  </a:lnTo>
                  <a:lnTo>
                    <a:pt x="85" y="51"/>
                  </a:lnTo>
                  <a:lnTo>
                    <a:pt x="68" y="64"/>
                  </a:lnTo>
                  <a:lnTo>
                    <a:pt x="56" y="84"/>
                  </a:lnTo>
                  <a:lnTo>
                    <a:pt x="49" y="106"/>
                  </a:lnTo>
                  <a:lnTo>
                    <a:pt x="46" y="131"/>
                  </a:lnTo>
                  <a:lnTo>
                    <a:pt x="46" y="294"/>
                  </a:lnTo>
                  <a:lnTo>
                    <a:pt x="0" y="294"/>
                  </a:lnTo>
                  <a:lnTo>
                    <a:pt x="0" y="7"/>
                  </a:lnTo>
                  <a:lnTo>
                    <a:pt x="46" y="7"/>
                  </a:lnTo>
                  <a:lnTo>
                    <a:pt x="46" y="55"/>
                  </a:lnTo>
                  <a:lnTo>
                    <a:pt x="46" y="55"/>
                  </a:lnTo>
                  <a:lnTo>
                    <a:pt x="66" y="30"/>
                  </a:lnTo>
                  <a:lnTo>
                    <a:pt x="86" y="13"/>
                  </a:lnTo>
                  <a:lnTo>
                    <a:pt x="112" y="2"/>
                  </a:lnTo>
                  <a:lnTo>
                    <a:pt x="14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sp>
          <p:nvSpPr>
            <p:cNvPr id="19" name="Freeform 18"/>
            <p:cNvSpPr>
              <a:spLocks noEditPoints="1"/>
            </p:cNvSpPr>
            <p:nvPr userDrawn="1"/>
          </p:nvSpPr>
          <p:spPr bwMode="auto">
            <a:xfrm>
              <a:off x="2825847" y="588138"/>
              <a:ext cx="138333" cy="165889"/>
            </a:xfrm>
            <a:custGeom>
              <a:avLst/>
              <a:gdLst>
                <a:gd name="T0" fmla="*/ 132 w 251"/>
                <a:gd name="T1" fmla="*/ 38 h 301"/>
                <a:gd name="T2" fmla="*/ 110 w 251"/>
                <a:gd name="T3" fmla="*/ 41 h 301"/>
                <a:gd name="T4" fmla="*/ 93 w 251"/>
                <a:gd name="T5" fmla="*/ 49 h 301"/>
                <a:gd name="T6" fmla="*/ 76 w 251"/>
                <a:gd name="T7" fmla="*/ 62 h 301"/>
                <a:gd name="T8" fmla="*/ 64 w 251"/>
                <a:gd name="T9" fmla="*/ 80 h 301"/>
                <a:gd name="T10" fmla="*/ 54 w 251"/>
                <a:gd name="T11" fmla="*/ 99 h 301"/>
                <a:gd name="T12" fmla="*/ 49 w 251"/>
                <a:gd name="T13" fmla="*/ 124 h 301"/>
                <a:gd name="T14" fmla="*/ 204 w 251"/>
                <a:gd name="T15" fmla="*/ 124 h 301"/>
                <a:gd name="T16" fmla="*/ 201 w 251"/>
                <a:gd name="T17" fmla="*/ 99 h 301"/>
                <a:gd name="T18" fmla="*/ 196 w 251"/>
                <a:gd name="T19" fmla="*/ 78 h 301"/>
                <a:gd name="T20" fmla="*/ 185 w 251"/>
                <a:gd name="T21" fmla="*/ 62 h 301"/>
                <a:gd name="T22" fmla="*/ 171 w 251"/>
                <a:gd name="T23" fmla="*/ 49 h 301"/>
                <a:gd name="T24" fmla="*/ 153 w 251"/>
                <a:gd name="T25" fmla="*/ 41 h 301"/>
                <a:gd name="T26" fmla="*/ 132 w 251"/>
                <a:gd name="T27" fmla="*/ 38 h 301"/>
                <a:gd name="T28" fmla="*/ 132 w 251"/>
                <a:gd name="T29" fmla="*/ 0 h 301"/>
                <a:gd name="T30" fmla="*/ 160 w 251"/>
                <a:gd name="T31" fmla="*/ 2 h 301"/>
                <a:gd name="T32" fmla="*/ 183 w 251"/>
                <a:gd name="T33" fmla="*/ 9 h 301"/>
                <a:gd name="T34" fmla="*/ 204 w 251"/>
                <a:gd name="T35" fmla="*/ 22 h 301"/>
                <a:gd name="T36" fmla="*/ 222 w 251"/>
                <a:gd name="T37" fmla="*/ 38 h 301"/>
                <a:gd name="T38" fmla="*/ 234 w 251"/>
                <a:gd name="T39" fmla="*/ 59 h 301"/>
                <a:gd name="T40" fmla="*/ 244 w 251"/>
                <a:gd name="T41" fmla="*/ 82 h 301"/>
                <a:gd name="T42" fmla="*/ 249 w 251"/>
                <a:gd name="T43" fmla="*/ 108 h 301"/>
                <a:gd name="T44" fmla="*/ 251 w 251"/>
                <a:gd name="T45" fmla="*/ 137 h 301"/>
                <a:gd name="T46" fmla="*/ 251 w 251"/>
                <a:gd name="T47" fmla="*/ 162 h 301"/>
                <a:gd name="T48" fmla="*/ 47 w 251"/>
                <a:gd name="T49" fmla="*/ 162 h 301"/>
                <a:gd name="T50" fmla="*/ 51 w 251"/>
                <a:gd name="T51" fmla="*/ 192 h 301"/>
                <a:gd name="T52" fmla="*/ 60 w 251"/>
                <a:gd name="T53" fmla="*/ 217 h 301"/>
                <a:gd name="T54" fmla="*/ 73 w 251"/>
                <a:gd name="T55" fmla="*/ 237 h 301"/>
                <a:gd name="T56" fmla="*/ 93 w 251"/>
                <a:gd name="T57" fmla="*/ 250 h 301"/>
                <a:gd name="T58" fmla="*/ 115 w 251"/>
                <a:gd name="T59" fmla="*/ 260 h 301"/>
                <a:gd name="T60" fmla="*/ 142 w 251"/>
                <a:gd name="T61" fmla="*/ 263 h 301"/>
                <a:gd name="T62" fmla="*/ 174 w 251"/>
                <a:gd name="T63" fmla="*/ 259 h 301"/>
                <a:gd name="T64" fmla="*/ 203 w 251"/>
                <a:gd name="T65" fmla="*/ 249 h 301"/>
                <a:gd name="T66" fmla="*/ 231 w 251"/>
                <a:gd name="T67" fmla="*/ 231 h 301"/>
                <a:gd name="T68" fmla="*/ 231 w 251"/>
                <a:gd name="T69" fmla="*/ 274 h 301"/>
                <a:gd name="T70" fmla="*/ 211 w 251"/>
                <a:gd name="T71" fmla="*/ 286 h 301"/>
                <a:gd name="T72" fmla="*/ 187 w 251"/>
                <a:gd name="T73" fmla="*/ 294 h 301"/>
                <a:gd name="T74" fmla="*/ 160 w 251"/>
                <a:gd name="T75" fmla="*/ 300 h 301"/>
                <a:gd name="T76" fmla="*/ 131 w 251"/>
                <a:gd name="T77" fmla="*/ 301 h 301"/>
                <a:gd name="T78" fmla="*/ 102 w 251"/>
                <a:gd name="T79" fmla="*/ 300 h 301"/>
                <a:gd name="T80" fmla="*/ 77 w 251"/>
                <a:gd name="T81" fmla="*/ 293 h 301"/>
                <a:gd name="T82" fmla="*/ 55 w 251"/>
                <a:gd name="T83" fmla="*/ 281 h 301"/>
                <a:gd name="T84" fmla="*/ 38 w 251"/>
                <a:gd name="T85" fmla="*/ 264 h 301"/>
                <a:gd name="T86" fmla="*/ 21 w 251"/>
                <a:gd name="T87" fmla="*/ 243 h 301"/>
                <a:gd name="T88" fmla="*/ 9 w 251"/>
                <a:gd name="T89" fmla="*/ 217 h 301"/>
                <a:gd name="T90" fmla="*/ 2 w 251"/>
                <a:gd name="T91" fmla="*/ 187 h 301"/>
                <a:gd name="T92" fmla="*/ 0 w 251"/>
                <a:gd name="T93" fmla="*/ 151 h 301"/>
                <a:gd name="T94" fmla="*/ 2 w 251"/>
                <a:gd name="T95" fmla="*/ 118 h 301"/>
                <a:gd name="T96" fmla="*/ 10 w 251"/>
                <a:gd name="T97" fmla="*/ 89 h 301"/>
                <a:gd name="T98" fmla="*/ 22 w 251"/>
                <a:gd name="T99" fmla="*/ 63 h 301"/>
                <a:gd name="T100" fmla="*/ 40 w 251"/>
                <a:gd name="T101" fmla="*/ 40 h 301"/>
                <a:gd name="T102" fmla="*/ 60 w 251"/>
                <a:gd name="T103" fmla="*/ 22 h 301"/>
                <a:gd name="T104" fmla="*/ 82 w 251"/>
                <a:gd name="T105" fmla="*/ 9 h 301"/>
                <a:gd name="T106" fmla="*/ 106 w 251"/>
                <a:gd name="T107" fmla="*/ 2 h 301"/>
                <a:gd name="T108" fmla="*/ 132 w 251"/>
                <a:gd name="T109"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1" h="301">
                  <a:moveTo>
                    <a:pt x="132" y="38"/>
                  </a:moveTo>
                  <a:lnTo>
                    <a:pt x="110" y="41"/>
                  </a:lnTo>
                  <a:lnTo>
                    <a:pt x="93" y="49"/>
                  </a:lnTo>
                  <a:lnTo>
                    <a:pt x="76" y="62"/>
                  </a:lnTo>
                  <a:lnTo>
                    <a:pt x="64" y="80"/>
                  </a:lnTo>
                  <a:lnTo>
                    <a:pt x="54" y="99"/>
                  </a:lnTo>
                  <a:lnTo>
                    <a:pt x="49" y="124"/>
                  </a:lnTo>
                  <a:lnTo>
                    <a:pt x="204" y="124"/>
                  </a:lnTo>
                  <a:lnTo>
                    <a:pt x="201" y="99"/>
                  </a:lnTo>
                  <a:lnTo>
                    <a:pt x="196" y="78"/>
                  </a:lnTo>
                  <a:lnTo>
                    <a:pt x="185" y="62"/>
                  </a:lnTo>
                  <a:lnTo>
                    <a:pt x="171" y="49"/>
                  </a:lnTo>
                  <a:lnTo>
                    <a:pt x="153" y="41"/>
                  </a:lnTo>
                  <a:lnTo>
                    <a:pt x="132" y="38"/>
                  </a:lnTo>
                  <a:close/>
                  <a:moveTo>
                    <a:pt x="132" y="0"/>
                  </a:moveTo>
                  <a:lnTo>
                    <a:pt x="160" y="2"/>
                  </a:lnTo>
                  <a:lnTo>
                    <a:pt x="183" y="9"/>
                  </a:lnTo>
                  <a:lnTo>
                    <a:pt x="204" y="22"/>
                  </a:lnTo>
                  <a:lnTo>
                    <a:pt x="222" y="38"/>
                  </a:lnTo>
                  <a:lnTo>
                    <a:pt x="234" y="59"/>
                  </a:lnTo>
                  <a:lnTo>
                    <a:pt x="244" y="82"/>
                  </a:lnTo>
                  <a:lnTo>
                    <a:pt x="249" y="108"/>
                  </a:lnTo>
                  <a:lnTo>
                    <a:pt x="251" y="137"/>
                  </a:lnTo>
                  <a:lnTo>
                    <a:pt x="251" y="162"/>
                  </a:lnTo>
                  <a:lnTo>
                    <a:pt x="47" y="162"/>
                  </a:lnTo>
                  <a:lnTo>
                    <a:pt x="51" y="192"/>
                  </a:lnTo>
                  <a:lnTo>
                    <a:pt x="60" y="217"/>
                  </a:lnTo>
                  <a:lnTo>
                    <a:pt x="73" y="237"/>
                  </a:lnTo>
                  <a:lnTo>
                    <a:pt x="93" y="250"/>
                  </a:lnTo>
                  <a:lnTo>
                    <a:pt x="115" y="260"/>
                  </a:lnTo>
                  <a:lnTo>
                    <a:pt x="142" y="263"/>
                  </a:lnTo>
                  <a:lnTo>
                    <a:pt x="174" y="259"/>
                  </a:lnTo>
                  <a:lnTo>
                    <a:pt x="203" y="249"/>
                  </a:lnTo>
                  <a:lnTo>
                    <a:pt x="231" y="231"/>
                  </a:lnTo>
                  <a:lnTo>
                    <a:pt x="231" y="274"/>
                  </a:lnTo>
                  <a:lnTo>
                    <a:pt x="211" y="286"/>
                  </a:lnTo>
                  <a:lnTo>
                    <a:pt x="187" y="294"/>
                  </a:lnTo>
                  <a:lnTo>
                    <a:pt x="160" y="300"/>
                  </a:lnTo>
                  <a:lnTo>
                    <a:pt x="131" y="301"/>
                  </a:lnTo>
                  <a:lnTo>
                    <a:pt x="102" y="300"/>
                  </a:lnTo>
                  <a:lnTo>
                    <a:pt x="77" y="293"/>
                  </a:lnTo>
                  <a:lnTo>
                    <a:pt x="55" y="281"/>
                  </a:lnTo>
                  <a:lnTo>
                    <a:pt x="38" y="264"/>
                  </a:lnTo>
                  <a:lnTo>
                    <a:pt x="21" y="243"/>
                  </a:lnTo>
                  <a:lnTo>
                    <a:pt x="9" y="217"/>
                  </a:lnTo>
                  <a:lnTo>
                    <a:pt x="2" y="187"/>
                  </a:lnTo>
                  <a:lnTo>
                    <a:pt x="0" y="151"/>
                  </a:lnTo>
                  <a:lnTo>
                    <a:pt x="2" y="118"/>
                  </a:lnTo>
                  <a:lnTo>
                    <a:pt x="10" y="89"/>
                  </a:lnTo>
                  <a:lnTo>
                    <a:pt x="22" y="63"/>
                  </a:lnTo>
                  <a:lnTo>
                    <a:pt x="40" y="40"/>
                  </a:lnTo>
                  <a:lnTo>
                    <a:pt x="60" y="22"/>
                  </a:lnTo>
                  <a:lnTo>
                    <a:pt x="82" y="9"/>
                  </a:lnTo>
                  <a:lnTo>
                    <a:pt x="106" y="2"/>
                  </a:lnTo>
                  <a:lnTo>
                    <a:pt x="13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sp>
          <p:nvSpPr>
            <p:cNvPr id="20" name="Freeform 19"/>
            <p:cNvSpPr>
              <a:spLocks noEditPoints="1"/>
            </p:cNvSpPr>
            <p:nvPr userDrawn="1"/>
          </p:nvSpPr>
          <p:spPr bwMode="auto">
            <a:xfrm>
              <a:off x="723850" y="713244"/>
              <a:ext cx="31965" cy="31965"/>
            </a:xfrm>
            <a:custGeom>
              <a:avLst/>
              <a:gdLst>
                <a:gd name="T0" fmla="*/ 22 w 58"/>
                <a:gd name="T1" fmla="*/ 27 h 58"/>
                <a:gd name="T2" fmla="*/ 32 w 58"/>
                <a:gd name="T3" fmla="*/ 27 h 58"/>
                <a:gd name="T4" fmla="*/ 36 w 58"/>
                <a:gd name="T5" fmla="*/ 23 h 58"/>
                <a:gd name="T6" fmla="*/ 36 w 58"/>
                <a:gd name="T7" fmla="*/ 18 h 58"/>
                <a:gd name="T8" fmla="*/ 32 w 58"/>
                <a:gd name="T9" fmla="*/ 15 h 58"/>
                <a:gd name="T10" fmla="*/ 22 w 58"/>
                <a:gd name="T11" fmla="*/ 15 h 58"/>
                <a:gd name="T12" fmla="*/ 28 w 58"/>
                <a:gd name="T13" fmla="*/ 10 h 58"/>
                <a:gd name="T14" fmla="*/ 36 w 58"/>
                <a:gd name="T15" fmla="*/ 11 h 58"/>
                <a:gd name="T16" fmla="*/ 41 w 58"/>
                <a:gd name="T17" fmla="*/ 16 h 58"/>
                <a:gd name="T18" fmla="*/ 41 w 58"/>
                <a:gd name="T19" fmla="*/ 23 h 58"/>
                <a:gd name="T20" fmla="*/ 36 w 58"/>
                <a:gd name="T21" fmla="*/ 29 h 58"/>
                <a:gd name="T22" fmla="*/ 32 w 58"/>
                <a:gd name="T23" fmla="*/ 30 h 58"/>
                <a:gd name="T24" fmla="*/ 36 w 58"/>
                <a:gd name="T25" fmla="*/ 34 h 58"/>
                <a:gd name="T26" fmla="*/ 43 w 58"/>
                <a:gd name="T27" fmla="*/ 47 h 58"/>
                <a:gd name="T28" fmla="*/ 33 w 58"/>
                <a:gd name="T29" fmla="*/ 38 h 58"/>
                <a:gd name="T30" fmla="*/ 29 w 58"/>
                <a:gd name="T31" fmla="*/ 33 h 58"/>
                <a:gd name="T32" fmla="*/ 22 w 58"/>
                <a:gd name="T33" fmla="*/ 32 h 58"/>
                <a:gd name="T34" fmla="*/ 18 w 58"/>
                <a:gd name="T35" fmla="*/ 47 h 58"/>
                <a:gd name="T36" fmla="*/ 29 w 58"/>
                <a:gd name="T37" fmla="*/ 3 h 58"/>
                <a:gd name="T38" fmla="*/ 15 w 58"/>
                <a:gd name="T39" fmla="*/ 7 h 58"/>
                <a:gd name="T40" fmla="*/ 7 w 58"/>
                <a:gd name="T41" fmla="*/ 16 h 58"/>
                <a:gd name="T42" fmla="*/ 3 w 58"/>
                <a:gd name="T43" fmla="*/ 29 h 58"/>
                <a:gd name="T44" fmla="*/ 7 w 58"/>
                <a:gd name="T45" fmla="*/ 43 h 58"/>
                <a:gd name="T46" fmla="*/ 17 w 58"/>
                <a:gd name="T47" fmla="*/ 52 h 58"/>
                <a:gd name="T48" fmla="*/ 29 w 58"/>
                <a:gd name="T49" fmla="*/ 55 h 58"/>
                <a:gd name="T50" fmla="*/ 41 w 58"/>
                <a:gd name="T51" fmla="*/ 52 h 58"/>
                <a:gd name="T52" fmla="*/ 51 w 58"/>
                <a:gd name="T53" fmla="*/ 43 h 58"/>
                <a:gd name="T54" fmla="*/ 55 w 58"/>
                <a:gd name="T55" fmla="*/ 29 h 58"/>
                <a:gd name="T56" fmla="*/ 51 w 58"/>
                <a:gd name="T57" fmla="*/ 16 h 58"/>
                <a:gd name="T58" fmla="*/ 41 w 58"/>
                <a:gd name="T59" fmla="*/ 7 h 58"/>
                <a:gd name="T60" fmla="*/ 29 w 58"/>
                <a:gd name="T61" fmla="*/ 3 h 58"/>
                <a:gd name="T62" fmla="*/ 37 w 58"/>
                <a:gd name="T63" fmla="*/ 1 h 58"/>
                <a:gd name="T64" fmla="*/ 50 w 58"/>
                <a:gd name="T65" fmla="*/ 8 h 58"/>
                <a:gd name="T66" fmla="*/ 56 w 58"/>
                <a:gd name="T67" fmla="*/ 18 h 58"/>
                <a:gd name="T68" fmla="*/ 58 w 58"/>
                <a:gd name="T69" fmla="*/ 29 h 58"/>
                <a:gd name="T70" fmla="*/ 56 w 58"/>
                <a:gd name="T71" fmla="*/ 40 h 58"/>
                <a:gd name="T72" fmla="*/ 50 w 58"/>
                <a:gd name="T73" fmla="*/ 50 h 58"/>
                <a:gd name="T74" fmla="*/ 37 w 58"/>
                <a:gd name="T75" fmla="*/ 58 h 58"/>
                <a:gd name="T76" fmla="*/ 23 w 58"/>
                <a:gd name="T77" fmla="*/ 58 h 58"/>
                <a:gd name="T78" fmla="*/ 12 w 58"/>
                <a:gd name="T79" fmla="*/ 54 h 58"/>
                <a:gd name="T80" fmla="*/ 4 w 58"/>
                <a:gd name="T81" fmla="*/ 45 h 58"/>
                <a:gd name="T82" fmla="*/ 0 w 58"/>
                <a:gd name="T83" fmla="*/ 36 h 58"/>
                <a:gd name="T84" fmla="*/ 0 w 58"/>
                <a:gd name="T85" fmla="*/ 22 h 58"/>
                <a:gd name="T86" fmla="*/ 8 w 58"/>
                <a:gd name="T87" fmla="*/ 8 h 58"/>
                <a:gd name="T88" fmla="*/ 18 w 58"/>
                <a:gd name="T89" fmla="*/ 3 h 58"/>
                <a:gd name="T90" fmla="*/ 29 w 58"/>
                <a:gd name="T9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 h="58">
                  <a:moveTo>
                    <a:pt x="22" y="15"/>
                  </a:moveTo>
                  <a:lnTo>
                    <a:pt x="22" y="27"/>
                  </a:lnTo>
                  <a:lnTo>
                    <a:pt x="29" y="27"/>
                  </a:lnTo>
                  <a:lnTo>
                    <a:pt x="32" y="27"/>
                  </a:lnTo>
                  <a:lnTo>
                    <a:pt x="34" y="26"/>
                  </a:lnTo>
                  <a:lnTo>
                    <a:pt x="36" y="23"/>
                  </a:lnTo>
                  <a:lnTo>
                    <a:pt x="36" y="21"/>
                  </a:lnTo>
                  <a:lnTo>
                    <a:pt x="36" y="18"/>
                  </a:lnTo>
                  <a:lnTo>
                    <a:pt x="34" y="16"/>
                  </a:lnTo>
                  <a:lnTo>
                    <a:pt x="32" y="15"/>
                  </a:lnTo>
                  <a:lnTo>
                    <a:pt x="28" y="15"/>
                  </a:lnTo>
                  <a:lnTo>
                    <a:pt x="22" y="15"/>
                  </a:lnTo>
                  <a:close/>
                  <a:moveTo>
                    <a:pt x="18" y="10"/>
                  </a:moveTo>
                  <a:lnTo>
                    <a:pt x="28" y="10"/>
                  </a:lnTo>
                  <a:lnTo>
                    <a:pt x="32" y="11"/>
                  </a:lnTo>
                  <a:lnTo>
                    <a:pt x="36" y="11"/>
                  </a:lnTo>
                  <a:lnTo>
                    <a:pt x="39" y="14"/>
                  </a:lnTo>
                  <a:lnTo>
                    <a:pt x="41" y="16"/>
                  </a:lnTo>
                  <a:lnTo>
                    <a:pt x="41" y="21"/>
                  </a:lnTo>
                  <a:lnTo>
                    <a:pt x="41" y="23"/>
                  </a:lnTo>
                  <a:lnTo>
                    <a:pt x="39" y="27"/>
                  </a:lnTo>
                  <a:lnTo>
                    <a:pt x="36" y="29"/>
                  </a:lnTo>
                  <a:lnTo>
                    <a:pt x="32" y="30"/>
                  </a:lnTo>
                  <a:lnTo>
                    <a:pt x="32" y="30"/>
                  </a:lnTo>
                  <a:lnTo>
                    <a:pt x="34" y="32"/>
                  </a:lnTo>
                  <a:lnTo>
                    <a:pt x="36" y="34"/>
                  </a:lnTo>
                  <a:lnTo>
                    <a:pt x="39" y="37"/>
                  </a:lnTo>
                  <a:lnTo>
                    <a:pt x="43" y="47"/>
                  </a:lnTo>
                  <a:lnTo>
                    <a:pt x="37" y="47"/>
                  </a:lnTo>
                  <a:lnTo>
                    <a:pt x="33" y="38"/>
                  </a:lnTo>
                  <a:lnTo>
                    <a:pt x="30" y="34"/>
                  </a:lnTo>
                  <a:lnTo>
                    <a:pt x="29" y="33"/>
                  </a:lnTo>
                  <a:lnTo>
                    <a:pt x="26" y="32"/>
                  </a:lnTo>
                  <a:lnTo>
                    <a:pt x="22" y="32"/>
                  </a:lnTo>
                  <a:lnTo>
                    <a:pt x="22" y="47"/>
                  </a:lnTo>
                  <a:lnTo>
                    <a:pt x="18" y="47"/>
                  </a:lnTo>
                  <a:lnTo>
                    <a:pt x="18" y="10"/>
                  </a:lnTo>
                  <a:close/>
                  <a:moveTo>
                    <a:pt x="29" y="3"/>
                  </a:moveTo>
                  <a:lnTo>
                    <a:pt x="22" y="4"/>
                  </a:lnTo>
                  <a:lnTo>
                    <a:pt x="15" y="7"/>
                  </a:lnTo>
                  <a:lnTo>
                    <a:pt x="11" y="11"/>
                  </a:lnTo>
                  <a:lnTo>
                    <a:pt x="7" y="16"/>
                  </a:lnTo>
                  <a:lnTo>
                    <a:pt x="4" y="22"/>
                  </a:lnTo>
                  <a:lnTo>
                    <a:pt x="3" y="29"/>
                  </a:lnTo>
                  <a:lnTo>
                    <a:pt x="4" y="36"/>
                  </a:lnTo>
                  <a:lnTo>
                    <a:pt x="7" y="43"/>
                  </a:lnTo>
                  <a:lnTo>
                    <a:pt x="11" y="48"/>
                  </a:lnTo>
                  <a:lnTo>
                    <a:pt x="17" y="52"/>
                  </a:lnTo>
                  <a:lnTo>
                    <a:pt x="22" y="54"/>
                  </a:lnTo>
                  <a:lnTo>
                    <a:pt x="29" y="55"/>
                  </a:lnTo>
                  <a:lnTo>
                    <a:pt x="36" y="54"/>
                  </a:lnTo>
                  <a:lnTo>
                    <a:pt x="41" y="52"/>
                  </a:lnTo>
                  <a:lnTo>
                    <a:pt x="47" y="48"/>
                  </a:lnTo>
                  <a:lnTo>
                    <a:pt x="51" y="43"/>
                  </a:lnTo>
                  <a:lnTo>
                    <a:pt x="54" y="36"/>
                  </a:lnTo>
                  <a:lnTo>
                    <a:pt x="55" y="29"/>
                  </a:lnTo>
                  <a:lnTo>
                    <a:pt x="54" y="22"/>
                  </a:lnTo>
                  <a:lnTo>
                    <a:pt x="51" y="16"/>
                  </a:lnTo>
                  <a:lnTo>
                    <a:pt x="47" y="11"/>
                  </a:lnTo>
                  <a:lnTo>
                    <a:pt x="41" y="7"/>
                  </a:lnTo>
                  <a:lnTo>
                    <a:pt x="36" y="4"/>
                  </a:lnTo>
                  <a:lnTo>
                    <a:pt x="29" y="3"/>
                  </a:lnTo>
                  <a:close/>
                  <a:moveTo>
                    <a:pt x="29" y="0"/>
                  </a:moveTo>
                  <a:lnTo>
                    <a:pt x="37" y="1"/>
                  </a:lnTo>
                  <a:lnTo>
                    <a:pt x="44" y="4"/>
                  </a:lnTo>
                  <a:lnTo>
                    <a:pt x="50" y="8"/>
                  </a:lnTo>
                  <a:lnTo>
                    <a:pt x="54" y="12"/>
                  </a:lnTo>
                  <a:lnTo>
                    <a:pt x="56" y="18"/>
                  </a:lnTo>
                  <a:lnTo>
                    <a:pt x="58" y="23"/>
                  </a:lnTo>
                  <a:lnTo>
                    <a:pt x="58" y="29"/>
                  </a:lnTo>
                  <a:lnTo>
                    <a:pt x="58" y="34"/>
                  </a:lnTo>
                  <a:lnTo>
                    <a:pt x="56" y="40"/>
                  </a:lnTo>
                  <a:lnTo>
                    <a:pt x="54" y="45"/>
                  </a:lnTo>
                  <a:lnTo>
                    <a:pt x="50" y="50"/>
                  </a:lnTo>
                  <a:lnTo>
                    <a:pt x="44" y="55"/>
                  </a:lnTo>
                  <a:lnTo>
                    <a:pt x="37" y="58"/>
                  </a:lnTo>
                  <a:lnTo>
                    <a:pt x="29" y="58"/>
                  </a:lnTo>
                  <a:lnTo>
                    <a:pt x="23" y="58"/>
                  </a:lnTo>
                  <a:lnTo>
                    <a:pt x="18" y="56"/>
                  </a:lnTo>
                  <a:lnTo>
                    <a:pt x="12" y="54"/>
                  </a:lnTo>
                  <a:lnTo>
                    <a:pt x="8" y="50"/>
                  </a:lnTo>
                  <a:lnTo>
                    <a:pt x="4" y="45"/>
                  </a:lnTo>
                  <a:lnTo>
                    <a:pt x="1" y="41"/>
                  </a:lnTo>
                  <a:lnTo>
                    <a:pt x="0" y="36"/>
                  </a:lnTo>
                  <a:lnTo>
                    <a:pt x="0" y="29"/>
                  </a:lnTo>
                  <a:lnTo>
                    <a:pt x="0" y="22"/>
                  </a:lnTo>
                  <a:lnTo>
                    <a:pt x="3" y="15"/>
                  </a:lnTo>
                  <a:lnTo>
                    <a:pt x="8" y="8"/>
                  </a:lnTo>
                  <a:lnTo>
                    <a:pt x="12" y="5"/>
                  </a:lnTo>
                  <a:lnTo>
                    <a:pt x="18" y="3"/>
                  </a:lnTo>
                  <a:lnTo>
                    <a:pt x="23" y="0"/>
                  </a:lnTo>
                  <a:lnTo>
                    <a:pt x="2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363" fontAlgn="auto">
                <a:lnSpc>
                  <a:spcPct val="125000"/>
                </a:lnSpc>
                <a:spcBef>
                  <a:spcPts val="0"/>
                </a:spcBef>
                <a:spcAft>
                  <a:spcPts val="0"/>
                </a:spcAft>
              </a:pPr>
              <a:endParaRPr lang="en-US" sz="1800">
                <a:solidFill>
                  <a:srgbClr val="FFFFFF"/>
                </a:solidFill>
                <a:latin typeface="Segoe UI"/>
              </a:endParaRPr>
            </a:p>
          </p:txBody>
        </p:sp>
      </p:grpSp>
    </p:spTree>
    <p:extLst>
      <p:ext uri="{BB962C8B-B14F-4D97-AF65-F5344CB8AC3E}">
        <p14:creationId xmlns:p14="http://schemas.microsoft.com/office/powerpoint/2010/main" val="207643690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Lst>
  <p:transition xmlns:p14="http://schemas.microsoft.com/office/powerpoint/2010/main">
    <p:fade/>
  </p:transition>
  <p:timing>
    <p:tnLst>
      <p:par>
        <p:cTn xmlns:p14="http://schemas.microsoft.com/office/powerpoint/2010/main" id="1" dur="indefinite" restart="never" nodeType="tmRoot"/>
      </p:par>
    </p:tnLst>
  </p:timing>
  <p:txStyles>
    <p:titleStyle>
      <a:lvl1pPr algn="l" defTabSz="914363" rtl="0" eaLnBrk="1" latinLnBrk="0" hangingPunct="1">
        <a:lnSpc>
          <a:spcPct val="90000"/>
        </a:lnSpc>
        <a:spcBef>
          <a:spcPct val="0"/>
        </a:spcBef>
        <a:buNone/>
        <a:defRPr lang="en-US" sz="4400" b="0" kern="1200" cap="none" spc="-100" baseline="0" dirty="0">
          <a:ln w="3175">
            <a:noFill/>
          </a:ln>
          <a:solidFill>
            <a:schemeClr val="tx1">
              <a:alpha val="99000"/>
            </a:schemeClr>
          </a:solidFill>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0" kern="1200">
          <a:solidFill>
            <a:schemeClr val="tx1">
              <a:alpha val="99000"/>
            </a:schemeClr>
          </a:solidFill>
          <a:latin typeface="Consolas" pitchFamily="49" charset="0"/>
          <a:ea typeface="+mn-ea"/>
          <a:cs typeface="Consolas" pitchFamily="49" charset="0"/>
        </a:defRPr>
      </a:lvl1pPr>
      <a:lvl2pPr marL="384954" indent="-7937" algn="l" defTabSz="914363" rtl="0" eaLnBrk="1" latinLnBrk="0" hangingPunct="1">
        <a:lnSpc>
          <a:spcPct val="90000"/>
        </a:lnSpc>
        <a:spcBef>
          <a:spcPct val="20000"/>
        </a:spcBef>
        <a:buFont typeface="Arial" pitchFamily="34" charset="0"/>
        <a:buNone/>
        <a:defRPr sz="2800" b="0" kern="1200">
          <a:solidFill>
            <a:schemeClr val="tx1">
              <a:alpha val="99000"/>
            </a:schemeClr>
          </a:solidFill>
          <a:latin typeface="Consolas" pitchFamily="49" charset="0"/>
          <a:ea typeface="+mn-ea"/>
          <a:cs typeface="Consolas" pitchFamily="49" charset="0"/>
        </a:defRPr>
      </a:lvl2pPr>
      <a:lvl3pPr marL="761970" indent="-7937" algn="l" defTabSz="914363" rtl="0" eaLnBrk="1" latinLnBrk="0" hangingPunct="1">
        <a:lnSpc>
          <a:spcPct val="90000"/>
        </a:lnSpc>
        <a:spcBef>
          <a:spcPct val="20000"/>
        </a:spcBef>
        <a:buFont typeface="Arial" pitchFamily="34" charset="0"/>
        <a:buNone/>
        <a:defRPr sz="2400" b="0" kern="1200">
          <a:solidFill>
            <a:schemeClr val="tx1">
              <a:alpha val="99000"/>
            </a:schemeClr>
          </a:solidFill>
          <a:latin typeface="Consolas" pitchFamily="49" charset="0"/>
          <a:ea typeface="+mn-ea"/>
          <a:cs typeface="Consolas" pitchFamily="49" charset="0"/>
        </a:defRPr>
      </a:lvl3pPr>
      <a:lvl4pPr marL="1094009" indent="7937" algn="l" defTabSz="914363" rtl="0" eaLnBrk="1" latinLnBrk="0" hangingPunct="1">
        <a:lnSpc>
          <a:spcPct val="90000"/>
        </a:lnSpc>
        <a:spcBef>
          <a:spcPct val="20000"/>
        </a:spcBef>
        <a:buFont typeface="Arial" pitchFamily="34" charset="0"/>
        <a:buNone/>
        <a:defRPr sz="2400" b="0" kern="1200">
          <a:solidFill>
            <a:schemeClr val="tx1">
              <a:alpha val="99000"/>
            </a:schemeClr>
          </a:solidFill>
          <a:latin typeface="Consolas" pitchFamily="49" charset="0"/>
          <a:ea typeface="+mn-ea"/>
          <a:cs typeface="Consolas" pitchFamily="49" charset="0"/>
        </a:defRPr>
      </a:lvl4pPr>
      <a:lvl5pPr marL="1426047" indent="0" algn="l" defTabSz="914363" rtl="0" eaLnBrk="1" latinLnBrk="0" hangingPunct="1">
        <a:lnSpc>
          <a:spcPct val="90000"/>
        </a:lnSpc>
        <a:spcBef>
          <a:spcPct val="20000"/>
        </a:spcBef>
        <a:buFont typeface="Arial" pitchFamily="34" charset="0"/>
        <a:buNone/>
        <a:defRPr sz="2400" b="0" kern="1200">
          <a:solidFill>
            <a:schemeClr val="tx1">
              <a:alpha val="99000"/>
            </a:schemeClr>
          </a:solidFill>
          <a:latin typeface="Consolas" pitchFamily="49" charset="0"/>
          <a:ea typeface="+mn-ea"/>
          <a:cs typeface="Consolas"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 Id="rId3" Type="http://schemas.openxmlformats.org/officeDocument/2006/relationships/image" Target="../media/image1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jpeg"/><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1" Type="http://schemas.openxmlformats.org/officeDocument/2006/relationships/slideLayout" Target="../slideLayouts/slideLayout6.xml"/><Relationship Id="rId2" Type="http://schemas.openxmlformats.org/officeDocument/2006/relationships/image" Target="../media/image7.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ctrTitle"/>
          </p:nvPr>
        </p:nvSpPr>
        <p:spPr>
          <a:xfrm>
            <a:off x="990600" y="1524000"/>
            <a:ext cx="7239000" cy="1600200"/>
          </a:xfrm>
        </p:spPr>
        <p:txBody>
          <a:bodyPr/>
          <a:lstStyle/>
          <a:p>
            <a:pPr algn="ctr" eaLnBrk="1" hangingPunct="1"/>
            <a:r>
              <a:rPr lang="en-US" dirty="0" smtClean="0"/>
              <a:t>Mobile </a:t>
            </a:r>
            <a:r>
              <a:rPr lang="en-US" dirty="0"/>
              <a:t>Platform </a:t>
            </a:r>
            <a:br>
              <a:rPr lang="en-US" dirty="0"/>
            </a:br>
            <a:r>
              <a:rPr lang="en-US" dirty="0"/>
              <a:t>Security Models</a:t>
            </a:r>
            <a:r>
              <a:rPr lang="en-US" dirty="0" smtClean="0"/>
              <a:t>   </a:t>
            </a:r>
          </a:p>
        </p:txBody>
      </p:sp>
      <p:sp>
        <p:nvSpPr>
          <p:cNvPr id="5123" name="Rectangle 5" descr="Rectangle: Click to edit Master text styles&#10;Second level&#10;Third level&#10;Fourth level&#10;Fifth level"/>
          <p:cNvSpPr>
            <a:spLocks noGrp="1" noChangeArrowheads="1"/>
          </p:cNvSpPr>
          <p:nvPr>
            <p:ph type="subTitle" idx="1"/>
          </p:nvPr>
        </p:nvSpPr>
        <p:spPr>
          <a:xfrm>
            <a:off x="990600" y="3886200"/>
            <a:ext cx="6400800" cy="1557338"/>
          </a:xfrm>
        </p:spPr>
        <p:txBody>
          <a:bodyPr/>
          <a:lstStyle/>
          <a:p>
            <a:pPr algn="ctr" eaLnBrk="1" hangingPunct="1"/>
            <a:r>
              <a:rPr lang="en-US" sz="1400" dirty="0"/>
              <a:t>*</a:t>
            </a:r>
            <a:r>
              <a:rPr lang="en-US" sz="1400" dirty="0" smtClean="0"/>
              <a:t>Original slides by Prof. John </a:t>
            </a:r>
            <a:r>
              <a:rPr lang="en-US" sz="1400" dirty="0" smtClean="0"/>
              <a:t>Mitchell</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Mobile malware examples</a:t>
            </a:r>
            <a:endParaRPr lang="en-US" dirty="0"/>
          </a:p>
        </p:txBody>
      </p:sp>
      <p:sp>
        <p:nvSpPr>
          <p:cNvPr id="3" name="Content Placeholder 2"/>
          <p:cNvSpPr>
            <a:spLocks noGrp="1"/>
          </p:cNvSpPr>
          <p:nvPr>
            <p:ph idx="1"/>
          </p:nvPr>
        </p:nvSpPr>
        <p:spPr/>
        <p:txBody>
          <a:bodyPr>
            <a:normAutofit fontScale="85000" lnSpcReduction="10000"/>
          </a:bodyPr>
          <a:lstStyle/>
          <a:p>
            <a:r>
              <a:rPr lang="en-US" dirty="0" err="1" smtClean="0"/>
              <a:t>DroidDream</a:t>
            </a:r>
            <a:r>
              <a:rPr lang="en-US" dirty="0" smtClean="0"/>
              <a:t> (Android)</a:t>
            </a:r>
          </a:p>
          <a:p>
            <a:pPr lvl="1"/>
            <a:r>
              <a:rPr lang="en-US" dirty="0" smtClean="0"/>
              <a:t>Over 58 apps uploaded to Google app market</a:t>
            </a:r>
          </a:p>
          <a:p>
            <a:pPr lvl="1"/>
            <a:r>
              <a:rPr lang="en-US" dirty="0" smtClean="0"/>
              <a:t>Conducts data theft; send credentials to attackers</a:t>
            </a:r>
            <a:br>
              <a:rPr lang="en-US" dirty="0" smtClean="0"/>
            </a:br>
            <a:endParaRPr lang="en-US" dirty="0" smtClean="0"/>
          </a:p>
          <a:p>
            <a:r>
              <a:rPr lang="en-US" dirty="0" err="1" smtClean="0"/>
              <a:t>Ikee</a:t>
            </a:r>
            <a:r>
              <a:rPr lang="en-US" dirty="0" smtClean="0"/>
              <a:t> (iOS)</a:t>
            </a:r>
          </a:p>
          <a:p>
            <a:pPr lvl="1"/>
            <a:r>
              <a:rPr lang="en-US" dirty="0" smtClean="0"/>
              <a:t>Worm capabilities (targeted default </a:t>
            </a:r>
            <a:r>
              <a:rPr lang="en-US" dirty="0" err="1" smtClean="0"/>
              <a:t>ssh</a:t>
            </a:r>
            <a:r>
              <a:rPr lang="en-US" dirty="0" smtClean="0"/>
              <a:t> </a:t>
            </a:r>
            <a:r>
              <a:rPr lang="en-US" dirty="0" err="1" smtClean="0"/>
              <a:t>pwd</a:t>
            </a:r>
            <a:r>
              <a:rPr lang="en-US" dirty="0" smtClean="0"/>
              <a:t>)</a:t>
            </a:r>
          </a:p>
          <a:p>
            <a:pPr lvl="1"/>
            <a:r>
              <a:rPr lang="en-US" dirty="0" smtClean="0"/>
              <a:t>Worked only on </a:t>
            </a:r>
            <a:r>
              <a:rPr lang="en-US" dirty="0" err="1" smtClean="0"/>
              <a:t>jailbroken</a:t>
            </a:r>
            <a:r>
              <a:rPr lang="en-US" dirty="0" smtClean="0"/>
              <a:t> phones with </a:t>
            </a:r>
            <a:r>
              <a:rPr lang="en-US" dirty="0" err="1" smtClean="0"/>
              <a:t>ssh</a:t>
            </a:r>
            <a:r>
              <a:rPr lang="en-US" dirty="0" smtClean="0"/>
              <a:t> installed </a:t>
            </a:r>
            <a:endParaRPr lang="en-US" dirty="0"/>
          </a:p>
          <a:p>
            <a:pPr lvl="1"/>
            <a:endParaRPr lang="en-US" dirty="0" smtClean="0"/>
          </a:p>
          <a:p>
            <a:r>
              <a:rPr lang="en-US" dirty="0" err="1" smtClean="0"/>
              <a:t>Zitmo</a:t>
            </a:r>
            <a:r>
              <a:rPr lang="en-US" dirty="0" smtClean="0"/>
              <a:t> (</a:t>
            </a:r>
            <a:r>
              <a:rPr lang="en-US" dirty="0" err="1" smtClean="0"/>
              <a:t>Symbian,BlackBerry,Windows,Android</a:t>
            </a:r>
            <a:r>
              <a:rPr lang="en-US" dirty="0" smtClean="0"/>
              <a:t>)</a:t>
            </a:r>
          </a:p>
          <a:p>
            <a:pPr lvl="1"/>
            <a:r>
              <a:rPr lang="en-US" dirty="0"/>
              <a:t>Propagates via SMS; claims to install a “security </a:t>
            </a:r>
            <a:r>
              <a:rPr lang="en-US" dirty="0" smtClean="0"/>
              <a:t>certificate”</a:t>
            </a:r>
          </a:p>
          <a:p>
            <a:pPr lvl="1"/>
            <a:r>
              <a:rPr lang="en-US" dirty="0" smtClean="0"/>
              <a:t>Captures info from SMS; aimed at defeating 2-factor </a:t>
            </a:r>
            <a:r>
              <a:rPr lang="en-US" dirty="0" err="1" smtClean="0"/>
              <a:t>auth</a:t>
            </a:r>
            <a:endParaRPr lang="en-US" dirty="0" smtClean="0"/>
          </a:p>
          <a:p>
            <a:pPr lvl="1"/>
            <a:r>
              <a:rPr lang="en-US" dirty="0" smtClean="0"/>
              <a:t>Works with Zeus botnet; timed with user PC infection</a:t>
            </a:r>
          </a:p>
          <a:p>
            <a:pPr lvl="1"/>
            <a:endParaRPr lang="en-US" dirty="0" smtClean="0"/>
          </a:p>
          <a:p>
            <a:endParaRPr lang="en-US" dirty="0"/>
          </a:p>
        </p:txBody>
      </p:sp>
      <p:pic>
        <p:nvPicPr>
          <p:cNvPr id="6" name="Picture 5" descr="ikee-iphone-wallpaper.jpg"/>
          <p:cNvPicPr>
            <a:picLocks noChangeAspect="1"/>
          </p:cNvPicPr>
          <p:nvPr/>
        </p:nvPicPr>
        <p:blipFill>
          <a:blip r:embed="rId2"/>
          <a:stretch>
            <a:fillRect/>
          </a:stretch>
        </p:blipFill>
        <p:spPr>
          <a:xfrm>
            <a:off x="7010400" y="50800"/>
            <a:ext cx="2209800" cy="3225800"/>
          </a:xfrm>
          <a:prstGeom prst="rect">
            <a:avLst/>
          </a:prstGeom>
        </p:spPr>
      </p:pic>
      <p:pic>
        <p:nvPicPr>
          <p:cNvPr id="8" name="Picture 7" descr="ikee-1701.jpg"/>
          <p:cNvPicPr>
            <a:picLocks noChangeAspect="1"/>
          </p:cNvPicPr>
          <p:nvPr/>
        </p:nvPicPr>
        <p:blipFill>
          <a:blip r:embed="rId3"/>
          <a:stretch>
            <a:fillRect/>
          </a:stretch>
        </p:blipFill>
        <p:spPr>
          <a:xfrm>
            <a:off x="7162800" y="431800"/>
            <a:ext cx="1905000" cy="2209800"/>
          </a:xfrm>
          <a:prstGeom prst="rect">
            <a:avLst/>
          </a:prstGeom>
        </p:spPr>
      </p:pic>
    </p:spTree>
    <p:extLst>
      <p:ext uri="{BB962C8B-B14F-4D97-AF65-F5344CB8AC3E}">
        <p14:creationId xmlns:p14="http://schemas.microsoft.com/office/powerpoint/2010/main" val="43017127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between platforms</a:t>
            </a:r>
            <a:endParaRPr lang="en-US" dirty="0"/>
          </a:p>
        </p:txBody>
      </p:sp>
      <p:sp>
        <p:nvSpPr>
          <p:cNvPr id="3" name="Content Placeholder 2"/>
          <p:cNvSpPr>
            <a:spLocks noGrp="1"/>
          </p:cNvSpPr>
          <p:nvPr>
            <p:ph idx="1"/>
          </p:nvPr>
        </p:nvSpPr>
        <p:spPr>
          <a:xfrm>
            <a:off x="457200" y="1600200"/>
            <a:ext cx="8229600" cy="4495800"/>
          </a:xfrm>
        </p:spPr>
        <p:txBody>
          <a:bodyPr>
            <a:normAutofit lnSpcReduction="10000"/>
          </a:bodyPr>
          <a:lstStyle/>
          <a:p>
            <a:r>
              <a:rPr lang="en-US" dirty="0" smtClean="0"/>
              <a:t>Operating system </a:t>
            </a:r>
            <a:r>
              <a:rPr lang="en-US" sz="2000" dirty="0" smtClean="0"/>
              <a:t>(recall security features from lecture 5)</a:t>
            </a:r>
            <a:endParaRPr lang="en-US" dirty="0" smtClean="0"/>
          </a:p>
          <a:p>
            <a:pPr lvl="1"/>
            <a:r>
              <a:rPr lang="en-US" dirty="0" smtClean="0"/>
              <a:t>Unix</a:t>
            </a:r>
          </a:p>
          <a:p>
            <a:pPr lvl="1"/>
            <a:r>
              <a:rPr lang="en-US" dirty="0" smtClean="0"/>
              <a:t>Windows</a:t>
            </a:r>
          </a:p>
          <a:p>
            <a:r>
              <a:rPr lang="en-US" dirty="0" smtClean="0"/>
              <a:t>Approval process for applications</a:t>
            </a:r>
          </a:p>
          <a:p>
            <a:pPr lvl="1"/>
            <a:r>
              <a:rPr lang="en-US" dirty="0" smtClean="0"/>
              <a:t>Market: Vendor</a:t>
            </a:r>
            <a:r>
              <a:rPr lang="en-US" dirty="0"/>
              <a:t> </a:t>
            </a:r>
            <a:r>
              <a:rPr lang="en-US" dirty="0" smtClean="0"/>
              <a:t>controlled/Open</a:t>
            </a:r>
          </a:p>
          <a:p>
            <a:pPr lvl="1"/>
            <a:r>
              <a:rPr lang="en-US" dirty="0" smtClean="0"/>
              <a:t>App signing: Vendor-issued/self-signed</a:t>
            </a:r>
          </a:p>
          <a:p>
            <a:pPr lvl="1"/>
            <a:r>
              <a:rPr lang="en-US" dirty="0" smtClean="0"/>
              <a:t>User approval of permission</a:t>
            </a:r>
          </a:p>
          <a:p>
            <a:r>
              <a:rPr lang="en-US" dirty="0" smtClean="0"/>
              <a:t>Programming language for applications</a:t>
            </a:r>
          </a:p>
          <a:p>
            <a:pPr lvl="1"/>
            <a:r>
              <a:rPr lang="en-US" dirty="0" smtClean="0"/>
              <a:t>Managed execution</a:t>
            </a:r>
            <a:r>
              <a:rPr lang="en-US" dirty="0"/>
              <a:t>: Java, </a:t>
            </a:r>
            <a:r>
              <a:rPr lang="en-US" dirty="0" err="1" smtClean="0"/>
              <a:t>.Net</a:t>
            </a:r>
            <a:endParaRPr lang="en-US" dirty="0" smtClean="0"/>
          </a:p>
          <a:p>
            <a:pPr lvl="1"/>
            <a:r>
              <a:rPr lang="en-US" dirty="0" smtClean="0"/>
              <a:t>Native execution: Objective C</a:t>
            </a:r>
          </a:p>
        </p:txBody>
      </p:sp>
    </p:spTree>
    <p:extLst>
      <p:ext uri="{BB962C8B-B14F-4D97-AF65-F5344CB8AC3E}">
        <p14:creationId xmlns:p14="http://schemas.microsoft.com/office/powerpoint/2010/main" val="357629144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Introduction: platforms and attacks</a:t>
            </a:r>
          </a:p>
          <a:p>
            <a:r>
              <a:rPr lang="en-US" dirty="0" smtClean="0"/>
              <a:t>Apple </a:t>
            </a:r>
            <a:r>
              <a:rPr lang="en-US" dirty="0" err="1" smtClean="0"/>
              <a:t>iOS</a:t>
            </a:r>
            <a:r>
              <a:rPr lang="en-US" dirty="0" smtClean="0"/>
              <a:t> security model</a:t>
            </a:r>
          </a:p>
          <a:p>
            <a:r>
              <a:rPr lang="en-US" dirty="0" smtClean="0"/>
              <a:t>Android security model</a:t>
            </a:r>
          </a:p>
          <a:p>
            <a:r>
              <a:rPr lang="en-US" dirty="0" smtClean="0"/>
              <a:t>Windows 7 Mobile security model</a:t>
            </a:r>
          </a:p>
        </p:txBody>
      </p:sp>
      <p:sp>
        <p:nvSpPr>
          <p:cNvPr id="4" name="Right Arrow 3"/>
          <p:cNvSpPr/>
          <p:nvPr/>
        </p:nvSpPr>
        <p:spPr>
          <a:xfrm>
            <a:off x="228600" y="2362200"/>
            <a:ext cx="457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977246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Apple </a:t>
            </a:r>
            <a:r>
              <a:rPr lang="en-US" dirty="0" err="1" smtClean="0"/>
              <a:t>iOS</a:t>
            </a:r>
            <a:endParaRPr lang="en-US"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0" y="1495425"/>
            <a:ext cx="6286500" cy="467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156984" y="6324600"/>
            <a:ext cx="3364254" cy="338554"/>
          </a:xfrm>
          <a:prstGeom prst="rect">
            <a:avLst/>
          </a:prstGeom>
          <a:noFill/>
        </p:spPr>
        <p:txBody>
          <a:bodyPr wrap="none" rtlCol="0">
            <a:spAutoFit/>
          </a:bodyPr>
          <a:lstStyle/>
          <a:p>
            <a:pPr>
              <a:buNone/>
            </a:pPr>
            <a:r>
              <a:rPr lang="en-US" sz="1600" dirty="0" smtClean="0">
                <a:solidFill>
                  <a:schemeClr val="accent4">
                    <a:lumMod val="75000"/>
                  </a:schemeClr>
                </a:solidFill>
              </a:rPr>
              <a:t>From: </a:t>
            </a:r>
            <a:r>
              <a:rPr lang="en-US" sz="1600" dirty="0" err="1" smtClean="0">
                <a:solidFill>
                  <a:schemeClr val="accent4">
                    <a:lumMod val="75000"/>
                  </a:schemeClr>
                </a:solidFill>
              </a:rPr>
              <a:t>iOS</a:t>
            </a:r>
            <a:r>
              <a:rPr lang="en-US" sz="1600" dirty="0" smtClean="0">
                <a:solidFill>
                  <a:schemeClr val="accent4">
                    <a:lumMod val="75000"/>
                  </a:schemeClr>
                </a:solidFill>
              </a:rPr>
              <a:t> </a:t>
            </a:r>
            <a:r>
              <a:rPr lang="en-US" sz="1600" dirty="0">
                <a:solidFill>
                  <a:schemeClr val="accent4">
                    <a:lumMod val="75000"/>
                  </a:schemeClr>
                </a:solidFill>
              </a:rPr>
              <a:t>App Programming Guide</a:t>
            </a:r>
          </a:p>
        </p:txBody>
      </p:sp>
    </p:spTree>
    <p:extLst>
      <p:ext uri="{BB962C8B-B14F-4D97-AF65-F5344CB8AC3E}">
        <p14:creationId xmlns:p14="http://schemas.microsoft.com/office/powerpoint/2010/main" val="425262209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iOS</a:t>
            </a:r>
            <a:r>
              <a:rPr lang="en-US" dirty="0"/>
              <a:t> Application Development</a:t>
            </a:r>
          </a:p>
        </p:txBody>
      </p:sp>
      <p:sp>
        <p:nvSpPr>
          <p:cNvPr id="3" name="Content Placeholder 2"/>
          <p:cNvSpPr>
            <a:spLocks noGrp="1"/>
          </p:cNvSpPr>
          <p:nvPr>
            <p:ph idx="1"/>
          </p:nvPr>
        </p:nvSpPr>
        <p:spPr>
          <a:xfrm>
            <a:off x="457200" y="5029201"/>
            <a:ext cx="8229600" cy="1600200"/>
          </a:xfrm>
        </p:spPr>
        <p:txBody>
          <a:bodyPr>
            <a:noAutofit/>
          </a:bodyPr>
          <a:lstStyle/>
          <a:p>
            <a:r>
              <a:rPr lang="en-US" sz="2000" dirty="0"/>
              <a:t>Apps developed in Objective-C using Apple SDK</a:t>
            </a:r>
          </a:p>
          <a:p>
            <a:r>
              <a:rPr lang="sv-SE" sz="2000" dirty="0"/>
              <a:t>Event-handling model based on </a:t>
            </a:r>
            <a:r>
              <a:rPr lang="en-US" sz="2000" dirty="0"/>
              <a:t>touch events</a:t>
            </a:r>
          </a:p>
          <a:p>
            <a:r>
              <a:rPr lang="en-US" sz="2000" dirty="0"/>
              <a:t>Foundation and </a:t>
            </a:r>
            <a:r>
              <a:rPr lang="en-US" sz="2000" dirty="0" err="1"/>
              <a:t>UIKit</a:t>
            </a:r>
            <a:r>
              <a:rPr lang="en-US" sz="2000" dirty="0"/>
              <a:t> frameworks provide the key services used by all </a:t>
            </a:r>
            <a:r>
              <a:rPr lang="en-US" sz="2000" dirty="0" err="1"/>
              <a:t>iOS</a:t>
            </a:r>
            <a:r>
              <a:rPr lang="en-US" sz="2000" dirty="0"/>
              <a:t> </a:t>
            </a:r>
            <a:r>
              <a:rPr lang="en-US" sz="2000" dirty="0" smtClean="0"/>
              <a:t>applications</a:t>
            </a:r>
            <a:endParaRPr lang="en-US" sz="20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295400"/>
            <a:ext cx="63246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720544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iOS</a:t>
            </a:r>
            <a:r>
              <a:rPr lang="en-US" dirty="0" smtClean="0"/>
              <a:t> Platform</a:t>
            </a:r>
            <a:endParaRPr lang="en-US" dirty="0"/>
          </a:p>
        </p:txBody>
      </p:sp>
      <p:pic>
        <p:nvPicPr>
          <p:cNvPr id="5122" name="Picture 2" descr="http://developer.apple.com/library/ios/referencelibrary/GettingStarted/URL_iPhone_OS_Overview/Art/overview_systemlay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762000"/>
            <a:ext cx="4273174" cy="25146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p:cNvSpPr txBox="1">
            <a:spLocks/>
          </p:cNvSpPr>
          <p:nvPr/>
        </p:nvSpPr>
        <p:spPr>
          <a:xfrm>
            <a:off x="457200" y="3581400"/>
            <a:ext cx="8229600" cy="3124200"/>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2">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accent2">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2">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0" hangingPunct="0">
              <a:buClr>
                <a:schemeClr val="hlink"/>
              </a:buClr>
              <a:buSzPct val="110000"/>
              <a:buBlip>
                <a:blip r:embed="rId3"/>
              </a:buBlip>
            </a:pPr>
            <a:r>
              <a:rPr lang="en-US" sz="3400" dirty="0"/>
              <a:t>Cocoa Touch: Foundation framework, OO support for collections, file management, network operations; </a:t>
            </a:r>
            <a:r>
              <a:rPr lang="en-US" sz="3400" dirty="0" err="1"/>
              <a:t>UIKit</a:t>
            </a:r>
            <a:endParaRPr lang="en-US" sz="3400" dirty="0"/>
          </a:p>
          <a:p>
            <a:pPr eaLnBrk="0" hangingPunct="0">
              <a:buClr>
                <a:schemeClr val="hlink"/>
              </a:buClr>
              <a:buSzPct val="110000"/>
              <a:buBlip>
                <a:blip r:embed="rId3"/>
              </a:buBlip>
            </a:pPr>
            <a:r>
              <a:rPr lang="en-US" sz="3400" dirty="0"/>
              <a:t>Media layer:  supports 2D and 3D drawing, audio, video</a:t>
            </a:r>
          </a:p>
          <a:p>
            <a:pPr eaLnBrk="0" hangingPunct="0">
              <a:buClr>
                <a:schemeClr val="hlink"/>
              </a:buClr>
              <a:buSzPct val="110000"/>
              <a:buBlip>
                <a:blip r:embed="rId3"/>
              </a:buBlip>
            </a:pPr>
            <a:r>
              <a:rPr lang="en-US" sz="3400" dirty="0" smtClean="0"/>
              <a:t>Core </a:t>
            </a:r>
            <a:r>
              <a:rPr lang="en-US" sz="3400" dirty="0"/>
              <a:t>OS and Core Services: APIs for files, network, … includes SQLite, POSIX threads, UNIX </a:t>
            </a:r>
            <a:r>
              <a:rPr lang="en-US" sz="3400" dirty="0" smtClean="0"/>
              <a:t>sockets</a:t>
            </a:r>
          </a:p>
          <a:p>
            <a:pPr eaLnBrk="0" hangingPunct="0">
              <a:buClr>
                <a:schemeClr val="hlink"/>
              </a:buClr>
              <a:buSzPct val="110000"/>
              <a:buBlip>
                <a:blip r:embed="rId3"/>
              </a:buBlip>
            </a:pPr>
            <a:r>
              <a:rPr lang="en-US" sz="3400" dirty="0"/>
              <a:t>Kernel: based on Mach kernel like Mac OS </a:t>
            </a:r>
            <a:r>
              <a:rPr lang="en-US" sz="3400" dirty="0" smtClean="0"/>
              <a:t>X</a:t>
            </a:r>
            <a:endParaRPr lang="en-US" sz="3400" dirty="0"/>
          </a:p>
          <a:p>
            <a:pPr marL="0" indent="0" eaLnBrk="0" hangingPunct="0">
              <a:buClr>
                <a:schemeClr val="hlink"/>
              </a:buClr>
              <a:buSzPct val="110000"/>
              <a:buNone/>
            </a:pPr>
            <a:r>
              <a:rPr lang="en-US" sz="3400" dirty="0"/>
              <a:t> </a:t>
            </a:r>
          </a:p>
          <a:p>
            <a:pPr marL="0" indent="0">
              <a:buNone/>
            </a:pPr>
            <a:r>
              <a:rPr lang="en-US" dirty="0" smtClean="0"/>
              <a:t>     Implemented in C and Objective-C</a:t>
            </a:r>
            <a:endParaRPr lang="en-US" dirty="0"/>
          </a:p>
        </p:txBody>
      </p:sp>
    </p:spTree>
    <p:extLst>
      <p:ext uri="{BB962C8B-B14F-4D97-AF65-F5344CB8AC3E}">
        <p14:creationId xmlns:p14="http://schemas.microsoft.com/office/powerpoint/2010/main" val="414244866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Apple iOS Security</a:t>
            </a:r>
            <a:endParaRPr lang="en-US" dirty="0"/>
          </a:p>
        </p:txBody>
      </p:sp>
      <p:sp>
        <p:nvSpPr>
          <p:cNvPr id="3" name="Content Placeholder 2"/>
          <p:cNvSpPr>
            <a:spLocks noGrp="1"/>
          </p:cNvSpPr>
          <p:nvPr>
            <p:ph idx="1"/>
          </p:nvPr>
        </p:nvSpPr>
        <p:spPr>
          <a:xfrm>
            <a:off x="685800" y="1600200"/>
            <a:ext cx="5109534" cy="4648200"/>
          </a:xfrm>
        </p:spPr>
        <p:txBody>
          <a:bodyPr/>
          <a:lstStyle/>
          <a:p>
            <a:r>
              <a:rPr lang="en-US" sz="2400" dirty="0" smtClean="0"/>
              <a:t>Device security</a:t>
            </a:r>
          </a:p>
          <a:p>
            <a:pPr lvl="1"/>
            <a:r>
              <a:rPr lang="en-US" sz="2000" dirty="0"/>
              <a:t>P</a:t>
            </a:r>
            <a:r>
              <a:rPr lang="en-US" sz="2000" dirty="0" smtClean="0"/>
              <a:t>revent unauthorized use of device</a:t>
            </a:r>
          </a:p>
          <a:p>
            <a:r>
              <a:rPr lang="en-US" sz="2400" dirty="0" smtClean="0"/>
              <a:t>Data security</a:t>
            </a:r>
          </a:p>
          <a:p>
            <a:pPr lvl="1"/>
            <a:r>
              <a:rPr lang="en-US" sz="2000" dirty="0" smtClean="0"/>
              <a:t>Protect data at rest; device may be lost or stolen</a:t>
            </a:r>
          </a:p>
          <a:p>
            <a:r>
              <a:rPr lang="en-US" sz="2400" dirty="0" smtClean="0"/>
              <a:t>Network security</a:t>
            </a:r>
          </a:p>
          <a:p>
            <a:pPr lvl="1"/>
            <a:r>
              <a:rPr lang="en-US" sz="2000" dirty="0" smtClean="0"/>
              <a:t>Networking protocols and encryption of data in transmission </a:t>
            </a:r>
          </a:p>
          <a:p>
            <a:r>
              <a:rPr lang="en-US" sz="2400" dirty="0" smtClean="0"/>
              <a:t>App security</a:t>
            </a:r>
          </a:p>
          <a:p>
            <a:pPr lvl="1"/>
            <a:r>
              <a:rPr lang="en-US" sz="2000" dirty="0" smtClean="0"/>
              <a:t>Secure platform foundation</a:t>
            </a:r>
            <a:endParaRPr lang="en-US" sz="2000" dirty="0"/>
          </a:p>
        </p:txBody>
      </p:sp>
      <p:sp>
        <p:nvSpPr>
          <p:cNvPr id="4" name="TextBox 3"/>
          <p:cNvSpPr txBox="1"/>
          <p:nvPr/>
        </p:nvSpPr>
        <p:spPr>
          <a:xfrm>
            <a:off x="457200" y="6183868"/>
            <a:ext cx="5148717" cy="307777"/>
          </a:xfrm>
          <a:prstGeom prst="rect">
            <a:avLst/>
          </a:prstGeom>
          <a:noFill/>
        </p:spPr>
        <p:txBody>
          <a:bodyPr wrap="none" rtlCol="0">
            <a:spAutoFit/>
          </a:bodyPr>
          <a:lstStyle/>
          <a:p>
            <a:pPr>
              <a:buNone/>
            </a:pPr>
            <a:r>
              <a:rPr lang="en-US" sz="1400" dirty="0">
                <a:solidFill>
                  <a:schemeClr val="accent4">
                    <a:lumMod val="75000"/>
                  </a:schemeClr>
                </a:solidFill>
              </a:rPr>
              <a:t>https://www.apple.com/business/docs/iOS_Security_Guide.pdf</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334" y="0"/>
            <a:ext cx="3348666"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926134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App Security</a:t>
            </a:r>
            <a:endParaRPr lang="en-US" dirty="0"/>
          </a:p>
        </p:txBody>
      </p:sp>
      <p:sp>
        <p:nvSpPr>
          <p:cNvPr id="3" name="Content Placeholder 2"/>
          <p:cNvSpPr>
            <a:spLocks noGrp="1"/>
          </p:cNvSpPr>
          <p:nvPr>
            <p:ph idx="1"/>
          </p:nvPr>
        </p:nvSpPr>
        <p:spPr>
          <a:xfrm>
            <a:off x="457200" y="1600200"/>
            <a:ext cx="8229600" cy="4876800"/>
          </a:xfrm>
        </p:spPr>
        <p:txBody>
          <a:bodyPr>
            <a:normAutofit/>
          </a:bodyPr>
          <a:lstStyle/>
          <a:p>
            <a:r>
              <a:rPr lang="en-US" dirty="0" smtClean="0"/>
              <a:t>Runtime protection</a:t>
            </a:r>
          </a:p>
          <a:p>
            <a:pPr lvl="1"/>
            <a:r>
              <a:rPr lang="en-US" dirty="0"/>
              <a:t>System resources, kernel shielded from user apps</a:t>
            </a:r>
          </a:p>
          <a:p>
            <a:pPr lvl="1"/>
            <a:r>
              <a:rPr lang="en-US" dirty="0" smtClean="0"/>
              <a:t>App “sandbox” prevents access to other app’s data </a:t>
            </a:r>
          </a:p>
          <a:p>
            <a:pPr lvl="1"/>
            <a:r>
              <a:rPr lang="en-US" dirty="0" smtClean="0"/>
              <a:t>Inter-app communication only through iOS APIs </a:t>
            </a:r>
          </a:p>
          <a:p>
            <a:pPr lvl="1"/>
            <a:r>
              <a:rPr lang="en-US" dirty="0" smtClean="0"/>
              <a:t>Code generation prevented</a:t>
            </a:r>
          </a:p>
          <a:p>
            <a:r>
              <a:rPr lang="en-US" dirty="0" smtClean="0"/>
              <a:t>Mandatory code signing</a:t>
            </a:r>
          </a:p>
          <a:p>
            <a:pPr lvl="1"/>
            <a:r>
              <a:rPr lang="en-US" dirty="0" smtClean="0"/>
              <a:t>All apps must be signed using Apple-issued certificate</a:t>
            </a:r>
          </a:p>
          <a:p>
            <a:r>
              <a:rPr lang="en-US" dirty="0" smtClean="0"/>
              <a:t>Application data protection</a:t>
            </a:r>
          </a:p>
          <a:p>
            <a:pPr lvl="1"/>
            <a:r>
              <a:rPr lang="en-US" dirty="0" smtClean="0"/>
              <a:t>Apps can leverage built-in hardware encryption</a:t>
            </a:r>
            <a:endParaRPr lang="en-US" dirty="0"/>
          </a:p>
        </p:txBody>
      </p:sp>
    </p:spTree>
    <p:extLst>
      <p:ext uri="{BB962C8B-B14F-4D97-AF65-F5344CB8AC3E}">
        <p14:creationId xmlns:p14="http://schemas.microsoft.com/office/powerpoint/2010/main" val="411628158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66675"/>
            <a:ext cx="7038975" cy="633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228600" y="4343401"/>
            <a:ext cx="4572000" cy="1828799"/>
          </a:xfrm>
          <a:solidFill>
            <a:schemeClr val="bg1"/>
          </a:solidFill>
          <a:ln>
            <a:solidFill>
              <a:schemeClr val="accent4">
                <a:lumMod val="75000"/>
              </a:schemeClr>
            </a:solidFill>
          </a:ln>
        </p:spPr>
        <p:txBody>
          <a:bodyPr>
            <a:normAutofit fontScale="92500" lnSpcReduction="20000"/>
          </a:bodyPr>
          <a:lstStyle/>
          <a:p>
            <a:r>
              <a:rPr lang="en-US" sz="2000" dirty="0"/>
              <a:t>L</a:t>
            </a:r>
            <a:r>
              <a:rPr lang="en-US" sz="2000" dirty="0" smtClean="0"/>
              <a:t>imit app’s </a:t>
            </a:r>
            <a:r>
              <a:rPr lang="en-US" sz="2000" dirty="0"/>
              <a:t>access to files, preferences, </a:t>
            </a:r>
            <a:r>
              <a:rPr lang="en-US" sz="2000" dirty="0" smtClean="0"/>
              <a:t>network, other resources</a:t>
            </a:r>
          </a:p>
          <a:p>
            <a:r>
              <a:rPr lang="en-US" sz="2000" dirty="0"/>
              <a:t>E</a:t>
            </a:r>
            <a:r>
              <a:rPr lang="en-US" sz="2000" dirty="0" smtClean="0"/>
              <a:t>ach </a:t>
            </a:r>
            <a:r>
              <a:rPr lang="en-US" sz="2000" dirty="0"/>
              <a:t>app </a:t>
            </a:r>
            <a:r>
              <a:rPr lang="en-US" sz="2000" dirty="0" smtClean="0"/>
              <a:t>has </a:t>
            </a:r>
            <a:r>
              <a:rPr lang="en-US" sz="2000" dirty="0"/>
              <a:t>own </a:t>
            </a:r>
            <a:r>
              <a:rPr lang="en-US" sz="2000" dirty="0" smtClean="0"/>
              <a:t>sandbox directory</a:t>
            </a:r>
          </a:p>
          <a:p>
            <a:r>
              <a:rPr lang="en-US" sz="2000" dirty="0" smtClean="0"/>
              <a:t>Limits consequences of attacks</a:t>
            </a:r>
          </a:p>
          <a:p>
            <a:r>
              <a:rPr lang="en-US" sz="2000" dirty="0" smtClean="0"/>
              <a:t>Same privileges for each app</a:t>
            </a:r>
            <a:endParaRPr lang="en-US" dirty="0"/>
          </a:p>
        </p:txBody>
      </p:sp>
      <p:sp>
        <p:nvSpPr>
          <p:cNvPr id="2" name="Title 1"/>
          <p:cNvSpPr>
            <a:spLocks noGrp="1"/>
          </p:cNvSpPr>
          <p:nvPr>
            <p:ph type="title"/>
          </p:nvPr>
        </p:nvSpPr>
        <p:spPr/>
        <p:txBody>
          <a:bodyPr>
            <a:normAutofit fontScale="90000"/>
          </a:bodyPr>
          <a:lstStyle/>
          <a:p>
            <a:pPr algn="l"/>
            <a:r>
              <a:rPr lang="en-US" dirty="0" err="1"/>
              <a:t>iOS</a:t>
            </a:r>
            <a:r>
              <a:rPr lang="en-US" dirty="0"/>
              <a:t> </a:t>
            </a:r>
            <a:r>
              <a:rPr lang="en-US" dirty="0" smtClean="0"/>
              <a:t>Sandbox </a:t>
            </a:r>
            <a:r>
              <a:rPr lang="en-US" dirty="0"/>
              <a:t/>
            </a:r>
            <a:br>
              <a:rPr lang="en-US" dirty="0"/>
            </a:br>
            <a:endParaRPr lang="en-US" dirty="0"/>
          </a:p>
        </p:txBody>
      </p:sp>
    </p:spTree>
    <p:extLst>
      <p:ext uri="{BB962C8B-B14F-4D97-AF65-F5344CB8AC3E}">
        <p14:creationId xmlns:p14="http://schemas.microsoft.com/office/powerpoint/2010/main" val="375816378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File encryption</a:t>
            </a:r>
            <a:endParaRPr lang="en-US" dirty="0"/>
          </a:p>
        </p:txBody>
      </p:sp>
      <p:sp>
        <p:nvSpPr>
          <p:cNvPr id="3" name="Content Placeholder 2"/>
          <p:cNvSpPr>
            <a:spLocks noGrp="1"/>
          </p:cNvSpPr>
          <p:nvPr>
            <p:ph idx="1"/>
          </p:nvPr>
        </p:nvSpPr>
        <p:spPr>
          <a:xfrm>
            <a:off x="685800" y="3705224"/>
            <a:ext cx="7772400" cy="2543175"/>
          </a:xfrm>
        </p:spPr>
        <p:txBody>
          <a:bodyPr/>
          <a:lstStyle/>
          <a:p>
            <a:r>
              <a:rPr lang="en-US" sz="2000" dirty="0"/>
              <a:t>The content of a file is encrypted with a per-file key, which is wrapped with a class </a:t>
            </a:r>
            <a:r>
              <a:rPr lang="en-US" sz="2000" dirty="0" smtClean="0"/>
              <a:t>key and </a:t>
            </a:r>
            <a:r>
              <a:rPr lang="en-US" sz="2000" dirty="0"/>
              <a:t>stored in a file’s metadata, which is in turn encrypted with the file system key. </a:t>
            </a:r>
            <a:endParaRPr lang="en-US" sz="2000" dirty="0" smtClean="0"/>
          </a:p>
          <a:p>
            <a:pPr lvl="1"/>
            <a:r>
              <a:rPr lang="en-US" sz="1600" dirty="0" smtClean="0"/>
              <a:t>When </a:t>
            </a:r>
            <a:r>
              <a:rPr lang="en-US" sz="1600" dirty="0"/>
              <a:t>a file is opened, its metadata is decrypted with the file system key, </a:t>
            </a:r>
            <a:r>
              <a:rPr lang="en-US" sz="1600" dirty="0" smtClean="0"/>
              <a:t>revealing the </a:t>
            </a:r>
            <a:r>
              <a:rPr lang="en-US" sz="1600" dirty="0"/>
              <a:t>wrapped per-file key and a notation on which class protects </a:t>
            </a:r>
            <a:r>
              <a:rPr lang="en-US" sz="1600" dirty="0" smtClean="0"/>
              <a:t>it </a:t>
            </a:r>
          </a:p>
          <a:p>
            <a:pPr lvl="1"/>
            <a:r>
              <a:rPr lang="en-US" sz="1600" dirty="0" smtClean="0"/>
              <a:t>The </a:t>
            </a:r>
            <a:r>
              <a:rPr lang="en-US" sz="1600" dirty="0"/>
              <a:t>per-file </a:t>
            </a:r>
            <a:r>
              <a:rPr lang="en-US" sz="1600" dirty="0" smtClean="0"/>
              <a:t>key is </a:t>
            </a:r>
            <a:r>
              <a:rPr lang="en-US" sz="1600" dirty="0"/>
              <a:t>unwrapped with the class key, then supplied to the hardware AES engine, </a:t>
            </a:r>
            <a:r>
              <a:rPr lang="en-US" sz="1600" dirty="0" smtClean="0"/>
              <a:t>decrypting </a:t>
            </a:r>
            <a:r>
              <a:rPr lang="en-US" sz="1600" dirty="0"/>
              <a:t>the file as it is read from flash </a:t>
            </a:r>
            <a:r>
              <a:rPr lang="en-US" sz="1600" dirty="0" smtClean="0"/>
              <a:t>memory</a:t>
            </a:r>
          </a:p>
          <a:p>
            <a:r>
              <a:rPr lang="en-US" sz="2000" dirty="0"/>
              <a:t>The metadata of all files </a:t>
            </a:r>
            <a:r>
              <a:rPr lang="en-US" sz="2000" dirty="0" smtClean="0"/>
              <a:t>is </a:t>
            </a:r>
            <a:r>
              <a:rPr lang="en-US" sz="2000" dirty="0"/>
              <a:t>encrypted with a random </a:t>
            </a:r>
            <a:r>
              <a:rPr lang="en-US" sz="2000" dirty="0" smtClean="0"/>
              <a:t>key. </a:t>
            </a:r>
            <a:r>
              <a:rPr lang="en-US" sz="2000" dirty="0"/>
              <a:t>Since it’s stored on the device, </a:t>
            </a:r>
            <a:r>
              <a:rPr lang="en-US" sz="2000" dirty="0" smtClean="0"/>
              <a:t>used only for quick erased on demand.</a:t>
            </a:r>
            <a:endParaRPr lang="en-US" sz="20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088" y="1447799"/>
            <a:ext cx="7086600" cy="225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052881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a:bodyPr>
          <a:lstStyle/>
          <a:p>
            <a:r>
              <a:rPr lang="en-US" dirty="0" smtClean="0"/>
              <a:t>Introduction: </a:t>
            </a:r>
            <a:r>
              <a:rPr lang="en-US" dirty="0"/>
              <a:t>platforms and attacks</a:t>
            </a:r>
            <a:endParaRPr lang="en-US" dirty="0" smtClean="0"/>
          </a:p>
          <a:p>
            <a:r>
              <a:rPr lang="en-US" dirty="0" smtClean="0"/>
              <a:t>Apple </a:t>
            </a:r>
            <a:r>
              <a:rPr lang="en-US" dirty="0" err="1" smtClean="0"/>
              <a:t>iOS</a:t>
            </a:r>
            <a:r>
              <a:rPr lang="en-US" dirty="0" smtClean="0"/>
              <a:t> security model</a:t>
            </a:r>
          </a:p>
          <a:p>
            <a:r>
              <a:rPr lang="en-US" dirty="0" smtClean="0"/>
              <a:t>Android security model</a:t>
            </a:r>
          </a:p>
          <a:p>
            <a:r>
              <a:rPr lang="en-US" dirty="0" smtClean="0"/>
              <a:t>Windows 7, 8 Mobile security model</a:t>
            </a:r>
          </a:p>
          <a:p>
            <a:pPr marL="0" indent="0">
              <a:buNone/>
            </a:pPr>
            <a:endParaRPr lang="en-US" dirty="0"/>
          </a:p>
        </p:txBody>
      </p:sp>
      <p:sp>
        <p:nvSpPr>
          <p:cNvPr id="4" name="Right Arrow 3"/>
          <p:cNvSpPr/>
          <p:nvPr/>
        </p:nvSpPr>
        <p:spPr>
          <a:xfrm>
            <a:off x="228600" y="1752600"/>
            <a:ext cx="457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51360" y="5162490"/>
            <a:ext cx="7554440" cy="400110"/>
          </a:xfrm>
          <a:prstGeom prst="rect">
            <a:avLst/>
          </a:prstGeom>
          <a:noFill/>
          <a:ln>
            <a:solidFill>
              <a:schemeClr val="tx1"/>
            </a:solidFill>
          </a:ln>
        </p:spPr>
        <p:txBody>
          <a:bodyPr wrap="none" rtlCol="0">
            <a:spAutoFit/>
          </a:bodyPr>
          <a:lstStyle/>
          <a:p>
            <a:r>
              <a:rPr lang="en-US" dirty="0" smtClean="0"/>
              <a:t>Announcement: See web site for second homework, third project</a:t>
            </a:r>
            <a:endParaRPr lang="en-US" dirty="0"/>
          </a:p>
        </p:txBody>
      </p:sp>
    </p:spTree>
    <p:extLst>
      <p:ext uri="{BB962C8B-B14F-4D97-AF65-F5344CB8AC3E}">
        <p14:creationId xmlns:p14="http://schemas.microsoft.com/office/powerpoint/2010/main" val="44766712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“Masque Attack”</a:t>
            </a:r>
            <a:endParaRPr lang="en-US" dirty="0"/>
          </a:p>
        </p:txBody>
      </p:sp>
      <p:sp>
        <p:nvSpPr>
          <p:cNvPr id="3" name="Content Placeholder 2"/>
          <p:cNvSpPr>
            <a:spLocks noGrp="1"/>
          </p:cNvSpPr>
          <p:nvPr>
            <p:ph idx="1"/>
          </p:nvPr>
        </p:nvSpPr>
        <p:spPr>
          <a:xfrm>
            <a:off x="685800" y="1600200"/>
            <a:ext cx="5105400" cy="4648200"/>
          </a:xfrm>
        </p:spPr>
        <p:txBody>
          <a:bodyPr/>
          <a:lstStyle/>
          <a:p>
            <a:r>
              <a:rPr lang="en-US" sz="2000" dirty="0"/>
              <a:t>iOS app installed using enterprise/ad-hoc provisioning could replace </a:t>
            </a:r>
            <a:r>
              <a:rPr lang="en-US" sz="2000" dirty="0" smtClean="0"/>
              <a:t>genuine </a:t>
            </a:r>
            <a:r>
              <a:rPr lang="en-US" sz="2000" dirty="0"/>
              <a:t>app installed through the App Store, </a:t>
            </a:r>
            <a:r>
              <a:rPr lang="en-US" sz="2000" dirty="0" smtClean="0"/>
              <a:t>if both </a:t>
            </a:r>
            <a:r>
              <a:rPr lang="en-US" sz="2000" dirty="0"/>
              <a:t>apps </a:t>
            </a:r>
            <a:r>
              <a:rPr lang="en-US" sz="2000" dirty="0" smtClean="0"/>
              <a:t>have same</a:t>
            </a:r>
            <a:r>
              <a:rPr lang="en-US" sz="2000" dirty="0"/>
              <a:t> bundle </a:t>
            </a:r>
            <a:r>
              <a:rPr lang="en-US" sz="2000" dirty="0" smtClean="0"/>
              <a:t>identifier</a:t>
            </a:r>
          </a:p>
          <a:p>
            <a:r>
              <a:rPr lang="en-US" sz="2000" dirty="0"/>
              <a:t>This vulnerability </a:t>
            </a:r>
            <a:r>
              <a:rPr lang="en-US" sz="2000" dirty="0" smtClean="0"/>
              <a:t>existed </a:t>
            </a:r>
            <a:r>
              <a:rPr lang="en-US" sz="2000" dirty="0"/>
              <a:t>because iOS </a:t>
            </a:r>
            <a:r>
              <a:rPr lang="en-US" sz="2000" dirty="0" smtClean="0"/>
              <a:t>didn't </a:t>
            </a:r>
            <a:r>
              <a:rPr lang="en-US" sz="2000" dirty="0"/>
              <a:t>enforce matching certificates for apps with the same </a:t>
            </a:r>
            <a:r>
              <a:rPr lang="en-US" sz="2000" dirty="0" smtClean="0"/>
              <a:t>bundle identifier</a:t>
            </a:r>
            <a:r>
              <a:rPr lang="en-US" sz="2000" dirty="0"/>
              <a:t> </a:t>
            </a:r>
          </a:p>
        </p:txBody>
      </p:sp>
      <p:pic>
        <p:nvPicPr>
          <p:cNvPr id="5122" name="Picture 2" descr="http://www.iclarified.com/images/news/45362/207292/207292-1280.jpg"/>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p:blipFill>
        <p:spPr bwMode="auto">
          <a:xfrm>
            <a:off x="5791200" y="838200"/>
            <a:ext cx="3048000" cy="5224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649534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81915287"/>
              </p:ext>
            </p:extLst>
          </p:nvPr>
        </p:nvGraphicFramePr>
        <p:xfrm>
          <a:off x="685800" y="1600200"/>
          <a:ext cx="7696200" cy="3708400"/>
        </p:xfrm>
        <a:graphic>
          <a:graphicData uri="http://schemas.openxmlformats.org/drawingml/2006/table">
            <a:tbl>
              <a:tblPr firstRow="1" bandRow="1">
                <a:tableStyleId>{5C22544A-7EE6-4342-B048-85BDC9FD1C3A}</a:tableStyleId>
              </a:tblPr>
              <a:tblGrid>
                <a:gridCol w="3276600"/>
                <a:gridCol w="1143000"/>
                <a:gridCol w="1409700"/>
                <a:gridCol w="1866900"/>
              </a:tblGrid>
              <a:tr h="370840">
                <a:tc>
                  <a:txBody>
                    <a:bodyPr/>
                    <a:lstStyle/>
                    <a:p>
                      <a:endParaRPr lang="en-US" dirty="0"/>
                    </a:p>
                  </a:txBody>
                  <a:tcPr/>
                </a:tc>
                <a:tc>
                  <a:txBody>
                    <a:bodyPr/>
                    <a:lstStyle/>
                    <a:p>
                      <a:r>
                        <a:rPr lang="en-US" dirty="0" smtClean="0"/>
                        <a:t>iOS</a:t>
                      </a:r>
                      <a:endParaRPr lang="en-US" dirty="0"/>
                    </a:p>
                  </a:txBody>
                  <a:tcPr/>
                </a:tc>
                <a:tc>
                  <a:txBody>
                    <a:bodyPr/>
                    <a:lstStyle/>
                    <a:p>
                      <a:r>
                        <a:rPr lang="en-US" dirty="0" smtClean="0"/>
                        <a:t>Android</a:t>
                      </a:r>
                      <a:endParaRPr lang="en-US" dirty="0"/>
                    </a:p>
                  </a:txBody>
                  <a:tcPr/>
                </a:tc>
                <a:tc>
                  <a:txBody>
                    <a:bodyPr/>
                    <a:lstStyle/>
                    <a:p>
                      <a:r>
                        <a:rPr lang="en-US" dirty="0" smtClean="0"/>
                        <a:t>Windows</a:t>
                      </a:r>
                      <a:endParaRPr lang="en-US" dirty="0"/>
                    </a:p>
                  </a:txBody>
                  <a:tcPr/>
                </a:tc>
              </a:tr>
              <a:tr h="370840">
                <a:tc>
                  <a:txBody>
                    <a:bodyPr/>
                    <a:lstStyle/>
                    <a:p>
                      <a:r>
                        <a:rPr lang="en-US" dirty="0" smtClean="0"/>
                        <a:t>Unix</a:t>
                      </a:r>
                      <a:endParaRPr lang="en-US" dirty="0"/>
                    </a:p>
                  </a:txBody>
                  <a:tcPr/>
                </a:tc>
                <a:tc>
                  <a:txBody>
                    <a:bodyPr/>
                    <a:lstStyle/>
                    <a:p>
                      <a:r>
                        <a:rPr lang="en-US" dirty="0" smtClean="0"/>
                        <a:t>x</a:t>
                      </a:r>
                      <a:endParaRPr lang="en-US" dirty="0"/>
                    </a:p>
                  </a:txBody>
                  <a:tcPr/>
                </a:tc>
                <a:tc>
                  <a:txBody>
                    <a:bodyPr/>
                    <a:lstStyle/>
                    <a:p>
                      <a:endParaRPr lang="en-US" dirty="0"/>
                    </a:p>
                  </a:txBody>
                  <a:tcPr/>
                </a:tc>
                <a:tc>
                  <a:txBody>
                    <a:bodyPr/>
                    <a:lstStyle/>
                    <a:p>
                      <a:endParaRPr lang="en-US"/>
                    </a:p>
                  </a:txBody>
                  <a:tcPr/>
                </a:tc>
              </a:tr>
              <a:tr h="370840">
                <a:tc>
                  <a:txBody>
                    <a:bodyPr/>
                    <a:lstStyle/>
                    <a:p>
                      <a:r>
                        <a:rPr lang="en-US" dirty="0" smtClean="0"/>
                        <a:t>Windows</a:t>
                      </a:r>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r>
              <a:tr h="370840">
                <a:tc>
                  <a:txBody>
                    <a:bodyPr/>
                    <a:lstStyle/>
                    <a:p>
                      <a:r>
                        <a:rPr lang="en-US" dirty="0" smtClean="0"/>
                        <a:t>Open</a:t>
                      </a:r>
                      <a:r>
                        <a:rPr lang="en-US" baseline="0" dirty="0" smtClean="0"/>
                        <a:t> market</a:t>
                      </a:r>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baseline="0" dirty="0" smtClean="0"/>
                        <a:t>Closed market</a:t>
                      </a:r>
                    </a:p>
                  </a:txBody>
                  <a:tcPr/>
                </a:tc>
                <a:tc>
                  <a:txBody>
                    <a:bodyPr/>
                    <a:lstStyle/>
                    <a:p>
                      <a:r>
                        <a:rPr lang="en-US" dirty="0" smtClean="0"/>
                        <a:t>x</a:t>
                      </a:r>
                      <a:endParaRPr lang="en-US" dirty="0"/>
                    </a:p>
                  </a:txBody>
                  <a:tcPr/>
                </a:tc>
                <a:tc>
                  <a:txBody>
                    <a:bodyPr/>
                    <a:lstStyle/>
                    <a:p>
                      <a:endParaRPr lang="en-US"/>
                    </a:p>
                  </a:txBody>
                  <a:tcPr/>
                </a:tc>
                <a:tc>
                  <a:txBody>
                    <a:bodyPr/>
                    <a:lstStyle/>
                    <a:p>
                      <a:endParaRPr lang="en-US" dirty="0"/>
                    </a:p>
                  </a:txBody>
                  <a:tcPr/>
                </a:tc>
              </a:tr>
              <a:tr h="370840">
                <a:tc>
                  <a:txBody>
                    <a:bodyPr/>
                    <a:lstStyle/>
                    <a:p>
                      <a:r>
                        <a:rPr lang="en-US" baseline="0" dirty="0" smtClean="0"/>
                        <a:t>Vendor signed</a:t>
                      </a:r>
                    </a:p>
                  </a:txBody>
                  <a:tcPr/>
                </a:tc>
                <a:tc>
                  <a:txBody>
                    <a:bodyPr/>
                    <a:lstStyle/>
                    <a:p>
                      <a:r>
                        <a:rPr lang="en-US" dirty="0" smtClean="0"/>
                        <a:t>x</a:t>
                      </a:r>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baseline="0" dirty="0" smtClean="0"/>
                        <a:t>Self-signed</a:t>
                      </a:r>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baseline="0" dirty="0" smtClean="0"/>
                        <a:t>User approval of permissions</a:t>
                      </a:r>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baseline="0" dirty="0" smtClean="0"/>
                        <a:t>Managed code</a:t>
                      </a:r>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baseline="0" dirty="0" smtClean="0"/>
                        <a:t>Native code</a:t>
                      </a:r>
                    </a:p>
                  </a:txBody>
                  <a:tcPr/>
                </a:tc>
                <a:tc>
                  <a:txBody>
                    <a:bodyPr/>
                    <a:lstStyle/>
                    <a:p>
                      <a:r>
                        <a:rPr lang="en-US" dirty="0" smtClean="0"/>
                        <a:t>x</a:t>
                      </a:r>
                      <a:endParaRPr lang="en-US" dirty="0"/>
                    </a:p>
                  </a:txBody>
                  <a:tcPr/>
                </a:tc>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54017307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Introduction: </a:t>
            </a:r>
            <a:r>
              <a:rPr lang="en-US" dirty="0"/>
              <a:t>platforms and attacks</a:t>
            </a:r>
            <a:endParaRPr lang="en-US" dirty="0" smtClean="0"/>
          </a:p>
          <a:p>
            <a:r>
              <a:rPr lang="en-US" dirty="0" smtClean="0"/>
              <a:t>Apple </a:t>
            </a:r>
            <a:r>
              <a:rPr lang="en-US" dirty="0" err="1" smtClean="0"/>
              <a:t>iOS</a:t>
            </a:r>
            <a:r>
              <a:rPr lang="en-US" dirty="0" smtClean="0"/>
              <a:t> security model</a:t>
            </a:r>
          </a:p>
          <a:p>
            <a:r>
              <a:rPr lang="en-US" dirty="0" smtClean="0"/>
              <a:t>Android security model</a:t>
            </a:r>
          </a:p>
          <a:p>
            <a:r>
              <a:rPr lang="en-US" dirty="0" smtClean="0"/>
              <a:t>Windows 7, 8 Mobile security model</a:t>
            </a:r>
          </a:p>
        </p:txBody>
      </p:sp>
      <p:sp>
        <p:nvSpPr>
          <p:cNvPr id="4" name="Right Arrow 3"/>
          <p:cNvSpPr/>
          <p:nvPr/>
        </p:nvSpPr>
        <p:spPr>
          <a:xfrm>
            <a:off x="228600" y="2743200"/>
            <a:ext cx="457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719013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Android</a:t>
            </a:r>
            <a:endParaRPr lang="en-US" dirty="0"/>
          </a:p>
        </p:txBody>
      </p:sp>
      <p:sp>
        <p:nvSpPr>
          <p:cNvPr id="3" name="Content Placeholder 2"/>
          <p:cNvSpPr>
            <a:spLocks noGrp="1"/>
          </p:cNvSpPr>
          <p:nvPr>
            <p:ph idx="1"/>
          </p:nvPr>
        </p:nvSpPr>
        <p:spPr/>
        <p:txBody>
          <a:bodyPr>
            <a:normAutofit/>
          </a:bodyPr>
          <a:lstStyle/>
          <a:p>
            <a:r>
              <a:rPr lang="en-US" dirty="0" smtClean="0"/>
              <a:t>Platform outline:</a:t>
            </a:r>
          </a:p>
          <a:p>
            <a:pPr lvl="1"/>
            <a:r>
              <a:rPr lang="en-US" dirty="0" smtClean="0"/>
              <a:t>Linux kernel, browser, SQL-lite database</a:t>
            </a:r>
          </a:p>
          <a:p>
            <a:pPr lvl="1"/>
            <a:r>
              <a:rPr lang="en-US" dirty="0" smtClean="0"/>
              <a:t>Software for secure network communication</a:t>
            </a:r>
          </a:p>
          <a:p>
            <a:pPr lvl="2"/>
            <a:r>
              <a:rPr lang="en-US" dirty="0" smtClean="0"/>
              <a:t>Open SSL, Bouncy Castle crypto API and Java library </a:t>
            </a:r>
          </a:p>
          <a:p>
            <a:pPr lvl="1"/>
            <a:r>
              <a:rPr lang="en-US" dirty="0" smtClean="0"/>
              <a:t>C language infrastructure</a:t>
            </a:r>
          </a:p>
          <a:p>
            <a:pPr lvl="1"/>
            <a:r>
              <a:rPr lang="en-US" dirty="0"/>
              <a:t>Java platform for running applications</a:t>
            </a:r>
          </a:p>
          <a:p>
            <a:pPr lvl="1"/>
            <a:r>
              <a:rPr lang="en-US" dirty="0" smtClean="0"/>
              <a:t>Also: video stuff, Bluetooth, vibrate phone, etc.</a:t>
            </a:r>
          </a:p>
          <a:p>
            <a:pPr lvl="1"/>
            <a:endParaRPr lang="en-US" dirty="0"/>
          </a:p>
        </p:txBody>
      </p:sp>
    </p:spTree>
    <p:extLst>
      <p:ext uri="{BB962C8B-B14F-4D97-AF65-F5344CB8AC3E}">
        <p14:creationId xmlns:p14="http://schemas.microsoft.com/office/powerpoint/2010/main" val="109116928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a:stretch>
            <a:fillRect/>
          </a:stretch>
        </p:blipFill>
        <p:spPr bwMode="auto">
          <a:xfrm>
            <a:off x="46037" y="152400"/>
            <a:ext cx="9021763" cy="6362700"/>
          </a:xfrm>
          <a:prstGeom prst="rect">
            <a:avLst/>
          </a:prstGeom>
          <a:noFill/>
          <a:ln w="9525">
            <a:noFill/>
            <a:miter lim="800000"/>
            <a:headEnd/>
            <a:tailEnd/>
          </a:ln>
        </p:spPr>
      </p:pic>
    </p:spTree>
    <p:extLst>
      <p:ext uri="{BB962C8B-B14F-4D97-AF65-F5344CB8AC3E}">
        <p14:creationId xmlns:p14="http://schemas.microsoft.com/office/powerpoint/2010/main" val="338321038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Android market</a:t>
            </a:r>
          </a:p>
        </p:txBody>
      </p:sp>
      <p:sp>
        <p:nvSpPr>
          <p:cNvPr id="3" name="Content Placeholder 2"/>
          <p:cNvSpPr>
            <a:spLocks noGrp="1"/>
          </p:cNvSpPr>
          <p:nvPr>
            <p:ph idx="1"/>
          </p:nvPr>
        </p:nvSpPr>
        <p:spPr/>
        <p:txBody>
          <a:bodyPr>
            <a:normAutofit/>
          </a:bodyPr>
          <a:lstStyle/>
          <a:p>
            <a:r>
              <a:rPr lang="en-US" dirty="0" smtClean="0"/>
              <a:t>Self-signed apps</a:t>
            </a:r>
          </a:p>
          <a:p>
            <a:r>
              <a:rPr lang="en-US" dirty="0" smtClean="0"/>
              <a:t>App permissions granted on user installation</a:t>
            </a:r>
          </a:p>
          <a:p>
            <a:r>
              <a:rPr lang="en-US" dirty="0" smtClean="0"/>
              <a:t>Open market</a:t>
            </a:r>
            <a:endParaRPr lang="en-US" dirty="0"/>
          </a:p>
          <a:p>
            <a:pPr lvl="1"/>
            <a:r>
              <a:rPr lang="en-US" dirty="0"/>
              <a:t>Bad applications may show up on market</a:t>
            </a:r>
          </a:p>
          <a:p>
            <a:pPr lvl="1"/>
            <a:r>
              <a:rPr lang="en-US" dirty="0" smtClean="0"/>
              <a:t>Shifts </a:t>
            </a:r>
            <a:r>
              <a:rPr lang="en-US" dirty="0"/>
              <a:t>focus from remote exploit to privilege </a:t>
            </a:r>
            <a:r>
              <a:rPr lang="en-US" dirty="0" smtClean="0"/>
              <a:t>escalation</a:t>
            </a:r>
            <a:endParaRPr lang="en-US" dirty="0"/>
          </a:p>
        </p:txBody>
      </p:sp>
    </p:spTree>
    <p:extLst>
      <p:ext uri="{BB962C8B-B14F-4D97-AF65-F5344CB8AC3E}">
        <p14:creationId xmlns:p14="http://schemas.microsoft.com/office/powerpoint/2010/main" val="283876358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Features</a:t>
            </a:r>
            <a:endParaRPr lang="en-US" dirty="0"/>
          </a:p>
        </p:txBody>
      </p:sp>
      <p:sp>
        <p:nvSpPr>
          <p:cNvPr id="3" name="Content Placeholder 2"/>
          <p:cNvSpPr>
            <a:spLocks noGrp="1"/>
          </p:cNvSpPr>
          <p:nvPr>
            <p:ph idx="1"/>
          </p:nvPr>
        </p:nvSpPr>
        <p:spPr>
          <a:xfrm>
            <a:off x="685800" y="1600200"/>
            <a:ext cx="7772400" cy="5105400"/>
          </a:xfrm>
        </p:spPr>
        <p:txBody>
          <a:bodyPr>
            <a:normAutofit fontScale="92500" lnSpcReduction="10000"/>
          </a:bodyPr>
          <a:lstStyle/>
          <a:p>
            <a:r>
              <a:rPr lang="en-US" dirty="0" smtClean="0"/>
              <a:t>Isolation</a:t>
            </a:r>
          </a:p>
          <a:p>
            <a:pPr lvl="1"/>
            <a:r>
              <a:rPr lang="en-US" dirty="0"/>
              <a:t>M</a:t>
            </a:r>
            <a:r>
              <a:rPr lang="en-US" dirty="0" smtClean="0"/>
              <a:t>ulti-user </a:t>
            </a:r>
            <a:r>
              <a:rPr lang="en-US" dirty="0"/>
              <a:t>Linux </a:t>
            </a:r>
            <a:r>
              <a:rPr lang="en-US" dirty="0" smtClean="0"/>
              <a:t>operating </a:t>
            </a:r>
            <a:r>
              <a:rPr lang="en-US" dirty="0"/>
              <a:t>system </a:t>
            </a:r>
            <a:endParaRPr lang="en-US" dirty="0" smtClean="0"/>
          </a:p>
          <a:p>
            <a:pPr lvl="1"/>
            <a:r>
              <a:rPr lang="en-US" dirty="0"/>
              <a:t>E</a:t>
            </a:r>
            <a:r>
              <a:rPr lang="en-US" dirty="0" smtClean="0"/>
              <a:t>ach </a:t>
            </a:r>
            <a:r>
              <a:rPr lang="en-US" dirty="0"/>
              <a:t>application </a:t>
            </a:r>
            <a:r>
              <a:rPr lang="en-US" dirty="0" smtClean="0"/>
              <a:t>normally runs as </a:t>
            </a:r>
            <a:r>
              <a:rPr lang="en-US" dirty="0"/>
              <a:t>a different </a:t>
            </a:r>
            <a:r>
              <a:rPr lang="en-US" dirty="0" smtClean="0"/>
              <a:t>user</a:t>
            </a:r>
          </a:p>
          <a:p>
            <a:r>
              <a:rPr lang="en-US" dirty="0" smtClean="0"/>
              <a:t>Communication between applications</a:t>
            </a:r>
          </a:p>
          <a:p>
            <a:pPr lvl="1"/>
            <a:r>
              <a:rPr lang="en-US" dirty="0"/>
              <a:t>M</a:t>
            </a:r>
            <a:r>
              <a:rPr lang="en-US" dirty="0" smtClean="0"/>
              <a:t>ay share same </a:t>
            </a:r>
            <a:r>
              <a:rPr lang="en-US" dirty="0"/>
              <a:t>Linux user </a:t>
            </a:r>
            <a:r>
              <a:rPr lang="en-US" dirty="0" smtClean="0"/>
              <a:t>ID</a:t>
            </a:r>
          </a:p>
          <a:p>
            <a:pPr lvl="2"/>
            <a:r>
              <a:rPr lang="en-US" dirty="0" smtClean="0"/>
              <a:t>Access files from each other</a:t>
            </a:r>
          </a:p>
          <a:p>
            <a:pPr lvl="2"/>
            <a:r>
              <a:rPr lang="en-US" dirty="0" smtClean="0"/>
              <a:t>May share same Linux process and </a:t>
            </a:r>
            <a:r>
              <a:rPr lang="en-US" dirty="0" err="1" smtClean="0"/>
              <a:t>Dalvik</a:t>
            </a:r>
            <a:r>
              <a:rPr lang="en-US" dirty="0" smtClean="0"/>
              <a:t> VM</a:t>
            </a:r>
          </a:p>
          <a:p>
            <a:pPr lvl="1"/>
            <a:r>
              <a:rPr lang="en-US" dirty="0" smtClean="0"/>
              <a:t>Communicate through application framework</a:t>
            </a:r>
          </a:p>
          <a:p>
            <a:pPr lvl="2"/>
            <a:r>
              <a:rPr lang="en-US" dirty="0" smtClean="0"/>
              <a:t>“Intents,” based on Binder, discussed in a few slides</a:t>
            </a:r>
          </a:p>
          <a:p>
            <a:r>
              <a:rPr lang="en-US" dirty="0"/>
              <a:t>Battery life</a:t>
            </a:r>
          </a:p>
          <a:p>
            <a:pPr lvl="1"/>
            <a:r>
              <a:rPr lang="en-US" dirty="0"/>
              <a:t>Developers must conserve power</a:t>
            </a:r>
          </a:p>
          <a:p>
            <a:pPr lvl="1"/>
            <a:r>
              <a:rPr lang="en-US" dirty="0"/>
              <a:t>Applications store state so they can be stopped (to save power) and restarted – helps with </a:t>
            </a:r>
            <a:r>
              <a:rPr lang="en-US" dirty="0" err="1" smtClean="0"/>
              <a:t>DoS</a:t>
            </a:r>
            <a:endParaRPr lang="en-US" dirty="0"/>
          </a:p>
        </p:txBody>
      </p:sp>
    </p:spTree>
    <p:extLst>
      <p:ext uri="{BB962C8B-B14F-4D97-AF65-F5344CB8AC3E}">
        <p14:creationId xmlns:p14="http://schemas.microsoft.com/office/powerpoint/2010/main" val="347665676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development process</a:t>
            </a:r>
            <a:endParaRPr lang="en-US" dirty="0"/>
          </a:p>
        </p:txBody>
      </p:sp>
      <p:pic>
        <p:nvPicPr>
          <p:cNvPr id="3074" name="Picture 1" descr="Description: http://developer.android.com/images/build.png"/>
          <p:cNvPicPr>
            <a:picLocks noChangeAspect="1" noChangeArrowheads="1"/>
          </p:cNvPicPr>
          <p:nvPr/>
        </p:nvPicPr>
        <p:blipFill rotWithShape="1">
          <a:blip r:embed="rId2">
            <a:extLst>
              <a:ext uri="{28A0092B-C50C-407E-A947-70E740481C1C}">
                <a14:useLocalDpi xmlns:a14="http://schemas.microsoft.com/office/drawing/2010/main" val="0"/>
              </a:ext>
            </a:extLst>
          </a:blip>
          <a:srcRect b="42445"/>
          <a:stretch/>
        </p:blipFill>
        <p:spPr bwMode="auto">
          <a:xfrm>
            <a:off x="76200" y="1479334"/>
            <a:ext cx="4419600" cy="4188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 descr="Description: http://developer.android.com/images/build.png"/>
          <p:cNvPicPr>
            <a:picLocks noChangeAspect="1" noChangeArrowheads="1"/>
          </p:cNvPicPr>
          <p:nvPr/>
        </p:nvPicPr>
        <p:blipFill rotWithShape="1">
          <a:blip r:embed="rId2">
            <a:extLst>
              <a:ext uri="{28A0092B-C50C-407E-A947-70E740481C1C}">
                <a14:useLocalDpi xmlns:a14="http://schemas.microsoft.com/office/drawing/2010/main" val="0"/>
              </a:ext>
            </a:extLst>
          </a:blip>
          <a:srcRect t="57323"/>
          <a:stretch/>
        </p:blipFill>
        <p:spPr bwMode="auto">
          <a:xfrm>
            <a:off x="4724400" y="2812648"/>
            <a:ext cx="4419600" cy="310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Elbow Connector 5"/>
          <p:cNvCxnSpPr>
            <a:stCxn id="3074" idx="2"/>
            <a:endCxn id="5" idx="0"/>
          </p:cNvCxnSpPr>
          <p:nvPr/>
        </p:nvCxnSpPr>
        <p:spPr>
          <a:xfrm rot="5400000" flipH="1" flipV="1">
            <a:off x="3182736" y="1915912"/>
            <a:ext cx="2854727" cy="4648200"/>
          </a:xfrm>
          <a:prstGeom prst="bentConnector5">
            <a:avLst>
              <a:gd name="adj1" fmla="val -8008"/>
              <a:gd name="adj2" fmla="val 50000"/>
              <a:gd name="adj3" fmla="val 108008"/>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645616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001000" cy="914400"/>
          </a:xfrm>
        </p:spPr>
        <p:txBody>
          <a:bodyPr>
            <a:normAutofit/>
          </a:bodyPr>
          <a:lstStyle/>
          <a:p>
            <a:r>
              <a:rPr lang="en-US" dirty="0" smtClean="0"/>
              <a:t>Application development concepts </a:t>
            </a:r>
            <a:endParaRPr lang="en-US" dirty="0"/>
          </a:p>
        </p:txBody>
      </p:sp>
      <p:sp>
        <p:nvSpPr>
          <p:cNvPr id="3" name="Content Placeholder 2"/>
          <p:cNvSpPr>
            <a:spLocks noGrp="1"/>
          </p:cNvSpPr>
          <p:nvPr>
            <p:ph idx="1"/>
          </p:nvPr>
        </p:nvSpPr>
        <p:spPr>
          <a:xfrm>
            <a:off x="685800" y="1600200"/>
            <a:ext cx="7772400" cy="5105400"/>
          </a:xfrm>
        </p:spPr>
        <p:txBody>
          <a:bodyPr>
            <a:normAutofit fontScale="85000" lnSpcReduction="20000"/>
          </a:bodyPr>
          <a:lstStyle/>
          <a:p>
            <a:r>
              <a:rPr lang="en-US" dirty="0" smtClean="0"/>
              <a:t>Activity – one-user task</a:t>
            </a:r>
          </a:p>
          <a:p>
            <a:pPr lvl="1"/>
            <a:r>
              <a:rPr lang="en-US" dirty="0" smtClean="0"/>
              <a:t>Example: scroll through your inbox</a:t>
            </a:r>
          </a:p>
          <a:p>
            <a:pPr lvl="1"/>
            <a:r>
              <a:rPr lang="en-US" dirty="0" smtClean="0"/>
              <a:t>Email client comprises many activities</a:t>
            </a:r>
          </a:p>
          <a:p>
            <a:r>
              <a:rPr lang="en-US" dirty="0" smtClean="0"/>
              <a:t>Service – Java daemon that runs in background</a:t>
            </a:r>
          </a:p>
          <a:p>
            <a:pPr lvl="1"/>
            <a:r>
              <a:rPr lang="en-US" dirty="0" smtClean="0"/>
              <a:t>Example: application that streams an mp3 in background</a:t>
            </a:r>
          </a:p>
          <a:p>
            <a:r>
              <a:rPr lang="en-US" dirty="0" smtClean="0"/>
              <a:t>Intents – asynchronous messaging system</a:t>
            </a:r>
          </a:p>
          <a:p>
            <a:pPr lvl="1"/>
            <a:r>
              <a:rPr lang="en-US" dirty="0" smtClean="0"/>
              <a:t>Fire an intent to switch from one activity to another</a:t>
            </a:r>
          </a:p>
          <a:p>
            <a:pPr lvl="1"/>
            <a:r>
              <a:rPr lang="en-US" dirty="0" smtClean="0"/>
              <a:t>Example: email app has inbox, compose activity, viewer activity</a:t>
            </a:r>
          </a:p>
          <a:p>
            <a:pPr lvl="2"/>
            <a:r>
              <a:rPr lang="en-US" dirty="0" smtClean="0"/>
              <a:t>User click on inbox entry fires an intent to the viewer activity, which then allows user to view that email</a:t>
            </a:r>
          </a:p>
          <a:p>
            <a:r>
              <a:rPr lang="en-US" dirty="0" smtClean="0"/>
              <a:t>Content provider</a:t>
            </a:r>
          </a:p>
          <a:p>
            <a:pPr lvl="1"/>
            <a:r>
              <a:rPr lang="en-US" dirty="0" smtClean="0">
                <a:ea typeface="+mn-ea"/>
                <a:cs typeface="+mn-cs"/>
              </a:rPr>
              <a:t>S</a:t>
            </a:r>
            <a:r>
              <a:rPr lang="en-US" dirty="0" smtClean="0">
                <a:solidFill>
                  <a:schemeClr val="tx1"/>
                </a:solidFill>
                <a:latin typeface="+mn-lt"/>
                <a:ea typeface="+mn-ea"/>
                <a:cs typeface="+mn-cs"/>
              </a:rPr>
              <a:t>tore and share data using a relational database interface</a:t>
            </a:r>
            <a:endParaRPr lang="en-US" dirty="0" smtClean="0"/>
          </a:p>
          <a:p>
            <a:r>
              <a:rPr lang="en-US" dirty="0" smtClean="0"/>
              <a:t>Broadcast receiver</a:t>
            </a:r>
          </a:p>
          <a:p>
            <a:pPr lvl="1"/>
            <a:r>
              <a:rPr lang="en-US" dirty="0" smtClean="0"/>
              <a:t> “</a:t>
            </a:r>
            <a:r>
              <a:rPr lang="en-US" dirty="0" smtClean="0">
                <a:solidFill>
                  <a:schemeClr val="tx1"/>
                </a:solidFill>
                <a:latin typeface="+mn-lt"/>
                <a:ea typeface="+mn-ea"/>
                <a:cs typeface="+mn-cs"/>
              </a:rPr>
              <a:t>mailboxes” for messages from other applications</a:t>
            </a:r>
            <a:endParaRPr lang="en-US" dirty="0"/>
          </a:p>
        </p:txBody>
      </p:sp>
    </p:spTree>
    <p:extLst>
      <p:ext uri="{BB962C8B-B14F-4D97-AF65-F5344CB8AC3E}">
        <p14:creationId xmlns:p14="http://schemas.microsoft.com/office/powerpoint/2010/main" val="165474238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Exploit prevention</a:t>
            </a:r>
            <a:endParaRPr lang="en-US" dirty="0"/>
          </a:p>
        </p:txBody>
      </p:sp>
      <p:sp>
        <p:nvSpPr>
          <p:cNvPr id="3" name="Content Placeholder 2"/>
          <p:cNvSpPr>
            <a:spLocks noGrp="1"/>
          </p:cNvSpPr>
          <p:nvPr>
            <p:ph idx="1"/>
          </p:nvPr>
        </p:nvSpPr>
        <p:spPr>
          <a:xfrm>
            <a:off x="685800" y="1600200"/>
            <a:ext cx="8001000" cy="5257800"/>
          </a:xfrm>
        </p:spPr>
        <p:txBody>
          <a:bodyPr>
            <a:normAutofit fontScale="92500" lnSpcReduction="20000"/>
          </a:bodyPr>
          <a:lstStyle/>
          <a:p>
            <a:r>
              <a:rPr lang="en-US" dirty="0" smtClean="0"/>
              <a:t>100 libraries + 500 million lines new code</a:t>
            </a:r>
          </a:p>
          <a:p>
            <a:pPr lvl="1"/>
            <a:r>
              <a:rPr lang="en-US" dirty="0" smtClean="0"/>
              <a:t>Open source -&gt; public review, no obscurity</a:t>
            </a:r>
          </a:p>
          <a:p>
            <a:r>
              <a:rPr lang="en-US" dirty="0" smtClean="0"/>
              <a:t>Goals</a:t>
            </a:r>
          </a:p>
          <a:p>
            <a:pPr lvl="1"/>
            <a:r>
              <a:rPr lang="en-US" dirty="0" smtClean="0"/>
              <a:t>Prevent remote attacks, privilege escalation</a:t>
            </a:r>
          </a:p>
          <a:p>
            <a:pPr lvl="1"/>
            <a:r>
              <a:rPr lang="en-US" dirty="0" smtClean="0"/>
              <a:t>Secure drivers, media </a:t>
            </a:r>
            <a:r>
              <a:rPr lang="en-US" dirty="0" err="1" smtClean="0"/>
              <a:t>codecs</a:t>
            </a:r>
            <a:r>
              <a:rPr lang="en-US" dirty="0" smtClean="0"/>
              <a:t>, new and custom features</a:t>
            </a:r>
          </a:p>
          <a:p>
            <a:r>
              <a:rPr lang="en-US" dirty="0" smtClean="0"/>
              <a:t>Overflow prevention</a:t>
            </a:r>
          </a:p>
          <a:p>
            <a:pPr lvl="1"/>
            <a:r>
              <a:rPr lang="en-US" dirty="0" err="1" smtClean="0"/>
              <a:t>ProPolice</a:t>
            </a:r>
            <a:r>
              <a:rPr lang="en-US" dirty="0" smtClean="0"/>
              <a:t> stack protection</a:t>
            </a:r>
          </a:p>
          <a:p>
            <a:pPr lvl="2"/>
            <a:r>
              <a:rPr lang="en-US" dirty="0" smtClean="0"/>
              <a:t>First on the ARM architecture</a:t>
            </a:r>
          </a:p>
          <a:p>
            <a:pPr lvl="1"/>
            <a:r>
              <a:rPr lang="en-US" dirty="0" smtClean="0"/>
              <a:t>Some heap overflow protections</a:t>
            </a:r>
          </a:p>
          <a:p>
            <a:pPr lvl="2"/>
            <a:r>
              <a:rPr lang="en-US" dirty="0" smtClean="0"/>
              <a:t>Chunk consolidation in DL </a:t>
            </a:r>
            <a:r>
              <a:rPr lang="en-US" dirty="0" err="1" smtClean="0"/>
              <a:t>malloc</a:t>
            </a:r>
            <a:r>
              <a:rPr lang="en-US" dirty="0" smtClean="0"/>
              <a:t> (from </a:t>
            </a:r>
            <a:r>
              <a:rPr lang="en-US" dirty="0" err="1" smtClean="0"/>
              <a:t>OpenBSD</a:t>
            </a:r>
            <a:r>
              <a:rPr lang="en-US" dirty="0" smtClean="0"/>
              <a:t>)</a:t>
            </a:r>
          </a:p>
          <a:p>
            <a:r>
              <a:rPr lang="en-US" dirty="0" smtClean="0"/>
              <a:t>ASLR </a:t>
            </a:r>
          </a:p>
          <a:p>
            <a:pPr lvl="1"/>
            <a:r>
              <a:rPr lang="en-US" dirty="0" smtClean="0"/>
              <a:t>Avoided in initial release</a:t>
            </a:r>
          </a:p>
          <a:p>
            <a:pPr lvl="2"/>
            <a:r>
              <a:rPr lang="en-US" dirty="0" smtClean="0"/>
              <a:t>Many pre-linked images for performance </a:t>
            </a:r>
          </a:p>
          <a:p>
            <a:pPr lvl="1"/>
            <a:r>
              <a:rPr lang="en-US" dirty="0" smtClean="0"/>
              <a:t>Later developed and contributed by Bojinov, Boneh</a:t>
            </a:r>
          </a:p>
        </p:txBody>
      </p:sp>
    </p:spTree>
    <p:extLst>
      <p:ext uri="{BB962C8B-B14F-4D97-AF65-F5344CB8AC3E}">
        <p14:creationId xmlns:p14="http://schemas.microsoft.com/office/powerpoint/2010/main" val="277788466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Change takes time</a:t>
            </a:r>
            <a:endParaRPr lang="en-US" dirty="0"/>
          </a:p>
        </p:txBody>
      </p:sp>
      <p:pic>
        <p:nvPicPr>
          <p:cNvPr id="5126" name="Picture 6" descr="http://pdadb.net/img/palm_pilot_pr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9025" y="2178421"/>
            <a:ext cx="1857375" cy="2647951"/>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8" descr="data:image/jpeg;base64,/9j/4AAQSkZJRgABAQAAAQABAAD/2wCEAAkGBxQSEBUUEhQUFBUXFxUUFBcUFxQUFxQXFBQXFxcXFBUYHCggGBwlHBQUITEhJSksLi4uFx8zODMsNygtLisBCgoKDg0OGhAQGiwkHyQsLCwsLCwsLCwsLCwsLCwsLCwsLCwsLCwsLCwsLCwsLCwsLCwsLCwsLCwsLCwsLCwsLP/AABEIALQBGQMBIgACEQEDEQH/xAAcAAABBAMBAAAAAAAAAAAAAAAAAQQFBgIDBwj/xABAEAABAwIEAwYDBQYFBAMAAAABAAIRAyEEBRIxBkFREyJhcYGRobHwBzJSwdEUI0KC4fEVM2KSshYkcsI0Y6L/xAAZAQADAQEBAAAAAAAAAAAAAAAAAQQDAgX/xAAiEQACAgIDAAMBAQEAAAAAAAAAAQIRAzESIUETIlFhBDL/2gAMAwEAAhEDEQA/AOLpULJjSTAXZyYwpfIeHq2KeGsaQ2e882a0dSVKcO5C3WHVxYQY/VXWvnNOmIbDQNgBHgLLCeeukbwwN9s3ZVwjhcOAX/vHAbnx5xz6dE5LqTjopUrdRafOPzUTk2Jfiahn7pPPkJ6DcrpmR5VSbTGs3N+U+qmblN9lFKKKIeHXuJMBrekfMrZR4ZEd54F52ufAXXQMwpUtJ0kqr4yrpcep9t5H5LmUaOoyb0RjuEXOMteDvuNptty/uorMOD3BsOYHcyRv9bq55XmbmAcwNUz/ABSLE/XNSNeuHgGIOmCml+MG3po4bnHDQElvdMbRzCqlSnG69DZjg2VDpc0EXHlfcFcu424RfQd2je9TdMEDaOTumyow5XdSJ82JVaKOsmtlOMLg3PdDQVd+HuD5gvEqpKyUqmXZJUqmwMK45PwSLFwlX7K+H2sAsp/D4EDkuukBU8v4Xa0fdCm8PkrRyU2KQCzhc8gI+nlzRyW0YMdE8SJWA2/ZAsTgx0TtCLAjqmXtPJMsRkzTyCnkhCdgUfMOF2u/hCqOa8Ei5aIXY3UgU2rYIHknYHnjMOHalM7SFD1KJG4XojG5I13JVTN+EGunuooDj8LOnVLdjCtmZcHvb91QGIyio3dpSpgahmNT8RWDsa8/xH3R+yP/AAlOsNk1R5s0o7Chg55PMoZTJ2Ct2XcHOddytmV8INbHdToDm2DyOo/kpL/pOouu4LIGt5J//hDeiOgPNSsuUZe2m3XUHfMFg3gRMx1291FZRQBdqcJa28HYnkFNVcY0uPeJF3XAHoBN9tlhkk9I2xpbY8OOa1lteve57p3mec7fFNKFcuPIkkiLnfmfErYzM6jWEgMLZjvgOeQeWmSI8OSkMBiS+rqZR0CBOkh4vYnw8rrCqNuVstnDFBrW2v8AqrTSxcKs5U4hu/X1vzlS7HrFbKWiTfVJ2UdXwZLp+rpzh6o5p0arStONnN0NKWHCdMCGsC26AmojswdTlZVsKypSNN4Ba4QQfDYjxC2sIWus9DQmVHAcIilVdIH3rEDcdVb8DlwaNlroVgSP6KYZtZVY8nKJDlhxkYtpgLJKghdmYiEISAEIQgBEIQgQqEIQMREJUIAxc1aKmGBThImIicRlbXclFYjh5p5K1wkLAnYFKHDDZ+6nuH4faOSs/ZhGlHICLoZY0ck9p4cBOAEIsDENSwlRKQHnluX2bS2i9XSBI5jz3b7+C24DANa4av8AL3J0gua07HSTbkY5ypMUaZqPI53aBNwHCA2bkz6XC1Pd/wByWEagHFgJMWB7h6EOafgVJbZVSHGKwzWuZ+81OJGlukaI/DULeZ8huN1IY1hpP7SmxrBIloEuJAF2kEgbm1/RNcqw+l7HtBcJIBd3g0Dxd91w7x8kgzMMeAADDhO0GQBECxFvkkNEtl2JkSD9eSm6dVVVru8QORPzEKZw1SwlYvpli7RKioZ8E4pVL2TGi+6e06c7LpCY/onqt4KbUQU5C1RwZArVWElbpRUEoYEQ1pDrWVjy+oXNvyso0UR4+ie4N2mfGJSxPjIzzR5RH6EAoVZCIkWSRACIQhAAhCEACEJUwBCEIARIUqEgEhCEFAhEIQgAQhCYAkSohAHI82xdPD1XSBqAAYABEtJ5chIF/Em6g8LSJEuc8atWogE96XvYL/6HGClz6sKtcybBxsOYDiT81MYTCaGS9riCJI52BAPiYkeqlSpFLdjWlUAa8S0ySZbIh5c0x4WAHqos0tbpiCBYdb3A9vin2JgNMC7nDbbUBNunL2CaUao7SNu84e30PddpBZKZeS68TMDyIn8ib+SlMI4kXUdhj3IFrW8ib+8KRwrYbKnyUWYU6sk8OCpXDSq8cbp/JMMXxUaY7ovvBBM+yUDqfSL4xbGuVD/67DGB9RoY1wOgE95wFiWs3ieZgLUz7QqbjDQ6esQtuJjzj+nQ3VAAkdXGyqmBz3trT4qTxlUsbr6XN1w2aqJI18XB8FtoZjTaJc6xtE7+S5bnma1qvdYSxvrJ9lqyixgYhjnbEP7x9A429AnT2ZyfdHbMHjGvHd99k6XL8szc4bFMFUxSc12pxHdLmgkBhH8RMWXSsHiBUpteAQHAGHDS4SNnDkQqou1ZBNVJo3JEqEzkRCVIgAQhCABCEQgBEqEIARCVCAEQhIgBEJUJiEQhKkAiEITA5Hk+TtOJqVK5/d6rWu4mCQ0e/upHibCVK7S7C1Guie44aDzsCHETJ8ExzGlrpsaCSXu0jy3cbKFzLL6+WvbWoOc6m4gVG8jP1YqBTk2eq8EIxTfpXzmzxUh40vDjII0gHa/T+i34XE/vDdttV5BE8yDsU94haKx1wJcJnny3ULhML+8iNzb4KiMrRJODjKi7ZadQk/QUiDAhQ+BygAWsfACfcX+KlMJTc1wB1x1BLvfVKlk02XxTUQdRsS4w3r+QUMc5puc8MYXNpiSRABMhoaCdySQOgurbisv7R2gFhYNwRUaTPMFrwPgVg3KAxwY2kwtLT4d5pETAvYmPIruNGUm2UDiHGPbGptFpe0kENNU92AG6ogG/SBCa5fgtTHap16Q5toB6gEbG/Pouo1cptAojzmAFH1cse3UGgCbExt1haOa/DOOPvtld4ReWP0v62np4roOY09eFfo75LDAEiTG0kBVD/BHUg0g/edcdbW8olW7LqgLY6LhtNmyi6KlRy/Ww90k6CG3BaHXHeaNoPLwuqy3gytqJIY02IDS47C5k3ExPr0XSv2JrariLFxLgRYifvAeon1KejC7d4nwNvddfI/DJ41dse5Dhv+1p6mB5bflId1ANvipDKse2o97WzIDXFrgQWzP3gdjYW8FqyaoOz07EST6n+y35VgtD61Q3NV4I8GsY1jR7hx9VRB3FEeVVN2SCEJV0ZiISpEACEIQAISoQAiEqEAIkhN8zxXZUXv8Awi3O5IAtzuQvNOe8X4vF1NdStUGwDGOLGtA/0tgE9T/RDYUejsyznD4dpdWrU6YH4nNB9ATJVXzD7UsBTB0vdUPINaYP82wXn8GTLifPc+qSo8Hr9eCVjo7EPtsph/8A8N7mcyawa7/aGEfFXXg/iluYUe1bSdSBLmgOc1wLmRqaCLyA5huNniOceZV1j7EmOZVxLKlNzXtbSqtDmkODXO0O0g3h2tk9dLegQmOvDsKVZvpkclgmc0IhCVMRyPhfE/tDaMXLGvLvdv8AVSOf5wadF5FMOgGzp5bHwuqLwFm/YYgajDTLXeR5+hhdAzjCh7BIDmk6rbOHK/NQ5I8JHq4Z/JFWUTJKFTE0qlR4hrDExAkwYHVKyiG1Ji8b9L3VuyuqC2rSgCxLW7WA3A9FU8YDrsknbHJVsm8FipU3haipjXlotKl8tzAkD4rlxo0UuSoumHxTSL7gb/ks34yCBAndp5Wt8iVBYSpM3UkKk7/3XSYnFIlqT9Q5jzTeuzrdGHq92Pa61YipA8fn5rp1RnVMjc1rNaWm5iY6GQP6rPL8W0G43USce1tZ7KpAIggHoRuErc+w33Q9s8hIWauzfpRotOIpa2gt5G3utoqkd07g7bqPy/OGaI9k2o4yHnV1keR2XTZnxb6JjC1hTqNAMkmDyEEib8yrSqIK37xn/k2PG4V7Kowvoi/1KpIEIQtiUEIQgAQhCABCEIAEIQgCPz+lqwtUbd0u/wBne/8AVeYf2Nrqj9VQMPaOaGhr3uNzcBoiOW69V1qYc0tOzgWn1ELgOQ5yzL82ruqWY4Fu0mSWuEGLCSfBcvpjbqNleHC+INUMZRqOlranfDaUsJi8uIbeRcz4BSmD4WqVH16T24fCik1j6lSo573BriSCxwJB2gxGymsNxuz/ABOtUp0XVW1qPZBrbuDw7UHM0B0iJmBuStlbNsfVzBpp4XQamHbSDMR3dTKRJ7QvfHeBdzHPZNasE06IrD8GUadbEMxFSpUFIUDT7HTTFUVtV3OcHaGgtiY58lYuA8K2hndWjS1tZWwjnMFUg1GF1JlTS8jchzSPRRmIynGvzBnb4llI1aTtLqeotDaRH7vS0MkgvnpfdOcpy8ZfnuCcazqoqucyo5zQy5aWEWMR3mLuutHKlUtl2y7iUuDXA7gGD48lbMDihVZqHqOhXPaHBOMZWeWimKRe8t1VBIaXEjuibXV8yrLTQaWve1xMTAIgievmpcbalXh6P+lQnBOOx6hKhUnnnljCVdDwehXUOGMa2o1mhxDd3MJnQ7mB0HNcqhPspzV2GqCo3vD+NvUdR4rPNj5I2wZeDp6Z13NcvY1/bNBDmxMXDh/Yqi1TL+m88o+oVhy3jXD1Gd54bzIdZVZ2YtqVS9v3XOdFuRcbwpEnZbyVbJGiwEeIHP66pcJQh/gf1K20NJ22MbdU7ZS5iPr+yGdofYQXn9VIUqya4fZbmi8+FlydkjRqrU6qJk+QTZ9XSPNReJx0W9Nua6XYm0iQzPD0qjRraHEbHmPIhVLPeH6bmk35QQAD781YBi+6J0jncx81pa+iZ11ReZiSL+S0j0ZSuXRX8kovBDHPLoixsTO0yrXXqdo3o4CxF7phUqYdhOlxeXbaeQH9lnk9UVCdDXAci6N0pJMceUUTOTNL30Sd9TZ/3CV0cqkZTQivTHQtPleVd1rhX1JP9MrkgQhC2JhEJUIARCEIAEqRCABCEIAFwPP6VOhnpNVrXMl4AeA4ToeKZIdY3LDey7y7EhrgCJJBieS4v9tGDb+24Z57gqSHvv8AiYCd+Q6LhyXKjVQfFs0ZvxLTp4rC1e+BTdVDtLW2ZVptbDQA0QHNmB1d6ts440DsXh6mGY+q6n2rIJA19s0M0N0TfYzJ5Lbxnwrg8HhdbK7X12vpkU9VMaxq73dEuNrzPJHGnGOGqtwbsNRc00qjK3eFNhDWj/KGkk36m3mtlkuLXhO8S5qXpo4yzvHtrUMRUo9i2mXtpy1sntANbXjU/cNtI5FVTMuIa+IrU6lR0upkFnRpBBmNpkDYDYKa4v4oZiqPZtL3nW1wc9xlgAdI0hoaTLjceFrKnLmT6q+jpRV8q7Ow5Pxu8NbrdDo/isZ2MeqseA4jNY2JM7nl7rnWIoMdgqdcBxDRpqXuHHTUJ8v3o+CnOH8HiaZvQqhkyCWO2N+Sjl9XR68JLJFNnV8vxGtniLfonSgclxV2iD3rXEfV4U8qYO0edmjxkeVYQskQtzAaV6UX5fKU+yyuWgDofgVreyQQtVOWlYZFRtjZdcDiu6B8Nzf6KkcNifXzvEW9/wBFT8Ji+Ux739VOYfGAjf3N/IqdxLITLZgasiei3l11EYCuJFzbr8k8r4nb6kLKje/R5XbqbI5fmq5mmQPrOLxVfTHQREeH9VN0q4c2NhMhPgBHh4bIuhUnsqVHhUH71V7rQJ1CDG9je/IqQw/C9ITuZAsXv9T1E9FL1WFoOkSmTq9RxgAt+cfQ+K0U2xuMF4J/gTGtjlaANRIiYhxMjdPcuoBo0tEQQQFHUqNUkd48jv13EKYwVMt3KUmK410iayHv4megJ9hH5q2Kt8HUrVHnmdI+Z/JWRU41UTzszuQIQhdmQiEIQAIQhAAhCEAKkQgoAh81rAVmgbhsH1Mrn/21MDsFTPNtZoHk9j5Hwb7K1YvEF7u0G2/kFUftRJfhi29gX7fh0mfYFS87lf8AT0OFY6/hx91VxABcSBsCSQPIclgulZLwNheyFWo6pXcJLqQOhsXu4t70QNwVa8i4WwjKOtlFjKl9Lng1PUFxjw6qpKzzXkicOo0XPMMa5x/0gn5KYwvCGNqN1tw1TSBOpwDRA597f0XbaIDKekwyJ+4AOXOB4qJxHEFKlRdTfUZ0u9rSBazQbn7vJPJFxVrseOak2n0QPCWD7Sjg6ZFqdao6sJkONLU1vpLaVl1unUDR81y3gLiGgytWBcC3tNVPa+pjdQHW7SVZc14kY5wYye8bmDA9VPNpSdl+KDlFUiz08wY8zpbItPOxtcKSVZwGHaxrdIuYgkkm/O6suldYrowzpJnllCVKqyYQLIN+KxW3kPZZZV9TTE/sMqhLT4LfTx5F58b3+CWqyU0qUFgmbNVosWX5vMA2HO5/MqyUcSHt8bFvOVzUSFJ4LNntsdvRJws7hla2XzBY0RB+v0U3hcRv02vyXMmZuQZnffe+6tGVZ0x7buiAJBixO0df6rN4zWOVPZeGhpAKC1oBtcwodmYtLYBBi0g2kXgHl/RLVxogEG1vD62PuuVGmaORKwB09OVtkmH7zbSSNvPkoX9v1ODA6beHnv6K48I4QuHaObAH3fE9VpGFsynkUYk7lGD7Ki1nOJd5m5/T0TxCRUkLdghCECEQlSIAEIQgAQhCABCEIArWW0NL3sj7r3AD/TJj4KO43y4OoaR/EH05O410ngCfPSprFHs8U7o9rXeo7p/4g+qwz6kalA6Rqc0seANzocHQPMAj1U0kWxbdM4bh+Nyym1oohxDWiS4gSBBOkbprX44xbgdL2sn8LQbeGqY9FhmPCWIbUd2NJ9WnqOh1MagWzaQLtI2IPNNKvDeJZeowUh/9tSlT/wCbgtlP8JPirwTM8biSB2tZ7g4bBzgLAHaw/iFxIUUpilkkkA1Wu8KYqVT5Atbo/wD0pjL+Eg/dtU3/AIzTpD2HaE/BcyyL07jik9IbcGURJJMOdUpMpQRZ2rvuc3ct0EidpcF27Ksoa1gkB0gSVSOHOEhTe2pYuk6G30tEQXXMk33t5Lp+CpFrQLGAs3JTdoqgpQjTZqoYeHtAFt/a6lUyoGavk0n4gJ4t4aJczuR5aSELJEKgnEW2i2QR4T7f0lYQsTU0lp8Y9xdc5P8AlncHUkSDO80bFasRh9rbrZl7xKf1qah0y6rRCPodfy2SOw31+akGUZOyfUaIifQ+S6s44WVt1E9P0SMouG1uRVr/AGZsxsnNPLW7AX+X1dPkL4mV3C5hiGgNaA5sg7HkQRPspLAUcTWMHuAjvE+O9utlZMHgQBYW5k81lmONo4Zmp5HgObj4Dmk8niO1h9bI/GUqeGpl7nEusASd3QQCB1XRPs74ppYjC0qTngVmt0lpsXAbFvW0Lged5u7E1NRs0WY38I/Up5lOLLWggkEEEEGCIPIrWFrZPlkm/qeoUKgcM/aC1zGsxIh1gajdjylw5HyV8oVmvaHNIcDcEGQV2ZGaRZJEACRCVAGKEqRAAhCEACVIhAFa4qeRWoRzD59NP6rPCVibfXktnGVCaDag3pvB/ledJ+Ok+iZ5diRphTz6mWY39B/icnoVr1KTHHmYg+pFyovGcMYdl6VClT/8abR7mLqdoVFucJQ0dKRWcJlILi0iLTaLxA/MLVR4eJqHk3pz91aWU9Jn0T11KGg+F1m4nXNog2YcNIaBsFJU7BMmHU8nqnmwXURSMMEJe8+AHuT+gTxNMBu70/P9U7VMdEeR/Znl2ELKEoaqDEwTbMj3B5p/Spy4D36DzKZ55VlwaNmi3rdZTktI6SGNDFOaQQVYsHn9MgB8tPuPcKrIWLimbRm46LvS0PMtcDPQpzQ3gb9PrZUBjyDIJB8LJz/iNWI7R3uuHjNVmXqOg0mzuQfl6dVnUzGjSE1KjR4TJPoFzipjajt3vP8AMVpR8f8AQef8Rc8042MacO3+d/8A6t/VVPFYl9V2qo4uceZPy6LQlWiiloxlOUtmQTvCPTQJ1gmSUzgncFUIaT0+h+SmMrxuJpOBomow7kzpaZ6tNj7KFwbw1wJ2HzT/ABOPeRawXLGi3t+0fFUSO07Kv+JrWljo8HAxPorXlf2j4KtA1upv5te0gtPj+q4ZUqnVI3Wp2Bq1HamtIIvPWfmuuQqPUlCs17Q5jg5puCDIPqti845dxJjcLGkOgfg1D3bsVccl+0zEhw7emH0+fdcx49fulPkgo64hUl32l4fcUq7h4dn8tafZfx9gqu9R1I8xWY6n8SIPoU7EWiEKOwmfYWr/AJeIov8AJ7T8JUgDPimAIQhIDVi6AqMcx2zmlp9RCoWGrlrr2LSWu8CDB+IXQlzzipvYY4yP3ddutp5B47rx8nfzLLKvTfBLuiyYTEbHqpNhm4VSy+uYEbKwYWvC4Ts2aHlZ3d+S30cVqbBjomVauFhRqCEmh+G2lTAPgscS+Ct1NyY5hWhA2PcrHcJ6uPwt+SeLXhKeljW9AJ8+fxlbVStEMnbs8vgXU1lmEaRJE+eyELrM+hR2ZZvTAaCBFx8FU8zHfKELFHQxKRCF0AIQhIBUJUJgIEqEIAyCe4WzR4lKhAiVosAATXFYlxOmbdAhCQx3ldAE3vsrPTMWgQhC4exoY59i3UmSyJ91XMoea1b944u3Nz0QhPwC0vaGRpa0W6BFJ0whC5OmbX0mmxa0+YBW3DVX070qtWnHJj3Bv+ydPwQhCZyWngjivE1cScPVc2o0AEOc0B/qWwPgujIQt1pHHoKvceYFlTA1XO+9SBq0yN2uaPkRIIQhD0NbK1wzWLmCbq1MbLUIU8Sx7MMS2y1UzAQhDGtG7DVikeyXAHm5v/IIQhBL0nghCFQQn//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data:image/jpeg;base64,/9j/4AAQSkZJRgABAQAAAQABAAD/2wCEAAkGBxQSEBUUEhQUFBUXFxUUFBcUFxQUFxQXFBQXFxcXFBUYHCggGBwlHBQUITEhJSksLi4uFx8zODMsNygtLisBCgoKDg0OGhAQGiwkHyQsLCwsLCwsLCwsLCwsLCwsLCwsLCwsLCwsLCwsLCwsLCwsLCwsLCwsLCwsLCwsLCwsLP/AABEIALQBGQMBIgACEQEDEQH/xAAcAAABBAMBAAAAAAAAAAAAAAAAAQQFBgIDBwj/xABAEAABAwIEAwYDBQYFBAMAAAABAAIRAyEEBRIxBkFREyJhcYGRobHwBzJSwdEUI0KC4fEVM2KSshYkcsI0Y6L/xAAZAQADAQEBAAAAAAAAAAAAAAAAAQQDAgX/xAAiEQACAgIDAAMBAQEAAAAAAAAAAQIRAzESIUETIlFhBDL/2gAMAwEAAhEDEQA/AOLpULJjSTAXZyYwpfIeHq2KeGsaQ2e882a0dSVKcO5C3WHVxYQY/VXWvnNOmIbDQNgBHgLLCeeukbwwN9s3ZVwjhcOAX/vHAbnx5xz6dE5LqTjopUrdRafOPzUTk2Jfiahn7pPPkJ6DcrpmR5VSbTGs3N+U+qmblN9lFKKKIeHXuJMBrekfMrZR4ZEd54F52ufAXXQMwpUtJ0kqr4yrpcep9t5H5LmUaOoyb0RjuEXOMteDvuNptty/uorMOD3BsOYHcyRv9bq55XmbmAcwNUz/ABSLE/XNSNeuHgGIOmCml+MG3po4bnHDQElvdMbRzCqlSnG69DZjg2VDpc0EXHlfcFcu424RfQd2je9TdMEDaOTumyow5XdSJ82JVaKOsmtlOMLg3PdDQVd+HuD5gvEqpKyUqmXZJUqmwMK45PwSLFwlX7K+H2sAsp/D4EDkuukBU8v4Xa0fdCm8PkrRyU2KQCzhc8gI+nlzRyW0YMdE8SJWA2/ZAsTgx0TtCLAjqmXtPJMsRkzTyCnkhCdgUfMOF2u/hCqOa8Ei5aIXY3UgU2rYIHknYHnjMOHalM7SFD1KJG4XojG5I13JVTN+EGunuooDj8LOnVLdjCtmZcHvb91QGIyio3dpSpgahmNT8RWDsa8/xH3R+yP/AAlOsNk1R5s0o7Chg55PMoZTJ2Ct2XcHOddytmV8INbHdToDm2DyOo/kpL/pOouu4LIGt5J//hDeiOgPNSsuUZe2m3XUHfMFg3gRMx1291FZRQBdqcJa28HYnkFNVcY0uPeJF3XAHoBN9tlhkk9I2xpbY8OOa1lteve57p3mec7fFNKFcuPIkkiLnfmfErYzM6jWEgMLZjvgOeQeWmSI8OSkMBiS+rqZR0CBOkh4vYnw8rrCqNuVstnDFBrW2v8AqrTSxcKs5U4hu/X1vzlS7HrFbKWiTfVJ2UdXwZLp+rpzh6o5p0arStONnN0NKWHCdMCGsC26AmojswdTlZVsKypSNN4Ba4QQfDYjxC2sIWus9DQmVHAcIilVdIH3rEDcdVb8DlwaNlroVgSP6KYZtZVY8nKJDlhxkYtpgLJKghdmYiEISAEIQgBEIQgQqEIQMREJUIAxc1aKmGBThImIicRlbXclFYjh5p5K1wkLAnYFKHDDZ+6nuH4faOSs/ZhGlHICLoZY0ck9p4cBOAEIsDENSwlRKQHnluX2bS2i9XSBI5jz3b7+C24DANa4av8AL3J0gua07HSTbkY5ypMUaZqPI53aBNwHCA2bkz6XC1Pd/wByWEagHFgJMWB7h6EOafgVJbZVSHGKwzWuZ+81OJGlukaI/DULeZ8huN1IY1hpP7SmxrBIloEuJAF2kEgbm1/RNcqw+l7HtBcJIBd3g0Dxd91w7x8kgzMMeAADDhO0GQBECxFvkkNEtl2JkSD9eSm6dVVVru8QORPzEKZw1SwlYvpli7RKioZ8E4pVL2TGi+6e06c7LpCY/onqt4KbUQU5C1RwZArVWElbpRUEoYEQ1pDrWVjy+oXNvyso0UR4+ie4N2mfGJSxPjIzzR5RH6EAoVZCIkWSRACIQhAAhCEACEJUwBCEIARIUqEgEhCEFAhEIQgAQhCYAkSohAHI82xdPD1XSBqAAYABEtJ5chIF/Em6g8LSJEuc8atWogE96XvYL/6HGClz6sKtcybBxsOYDiT81MYTCaGS9riCJI52BAPiYkeqlSpFLdjWlUAa8S0ySZbIh5c0x4WAHqos0tbpiCBYdb3A9vin2JgNMC7nDbbUBNunL2CaUao7SNu84e30PddpBZKZeS68TMDyIn8ib+SlMI4kXUdhj3IFrW8ib+8KRwrYbKnyUWYU6sk8OCpXDSq8cbp/JMMXxUaY7ovvBBM+yUDqfSL4xbGuVD/67DGB9RoY1wOgE95wFiWs3ieZgLUz7QqbjDQ6esQtuJjzj+nQ3VAAkdXGyqmBz3trT4qTxlUsbr6XN1w2aqJI18XB8FtoZjTaJc6xtE7+S5bnma1qvdYSxvrJ9lqyixgYhjnbEP7x9A429AnT2ZyfdHbMHjGvHd99k6XL8szc4bFMFUxSc12pxHdLmgkBhH8RMWXSsHiBUpteAQHAGHDS4SNnDkQqou1ZBNVJo3JEqEzkRCVIgAQhCABCEQgBEqEIARCVCAEQhIgBEJUJiEQhKkAiEITA5Hk+TtOJqVK5/d6rWu4mCQ0e/upHibCVK7S7C1Guie44aDzsCHETJ8ExzGlrpsaCSXu0jy3cbKFzLL6+WvbWoOc6m4gVG8jP1YqBTk2eq8EIxTfpXzmzxUh40vDjII0gHa/T+i34XE/vDdttV5BE8yDsU94haKx1wJcJnny3ULhML+8iNzb4KiMrRJODjKi7ZadQk/QUiDAhQ+BygAWsfACfcX+KlMJTc1wB1x1BLvfVKlk02XxTUQdRsS4w3r+QUMc5puc8MYXNpiSRABMhoaCdySQOgurbisv7R2gFhYNwRUaTPMFrwPgVg3KAxwY2kwtLT4d5pETAvYmPIruNGUm2UDiHGPbGptFpe0kENNU92AG6ogG/SBCa5fgtTHap16Q5toB6gEbG/Pouo1cptAojzmAFH1cse3UGgCbExt1haOa/DOOPvtld4ReWP0v62np4roOY09eFfo75LDAEiTG0kBVD/BHUg0g/edcdbW8olW7LqgLY6LhtNmyi6KlRy/Ww90k6CG3BaHXHeaNoPLwuqy3gytqJIY02IDS47C5k3ExPr0XSv2JrariLFxLgRYifvAeon1KejC7d4nwNvddfI/DJ41dse5Dhv+1p6mB5bflId1ANvipDKse2o97WzIDXFrgQWzP3gdjYW8FqyaoOz07EST6n+y35VgtD61Q3NV4I8GsY1jR7hx9VRB3FEeVVN2SCEJV0ZiISpEACEIQAISoQAiEqEAIkhN8zxXZUXv8Awi3O5IAtzuQvNOe8X4vF1NdStUGwDGOLGtA/0tgE9T/RDYUejsyznD4dpdWrU6YH4nNB9ATJVXzD7UsBTB0vdUPINaYP82wXn8GTLifPc+qSo8Hr9eCVjo7EPtsph/8A8N7mcyawa7/aGEfFXXg/iluYUe1bSdSBLmgOc1wLmRqaCLyA5huNniOceZV1j7EmOZVxLKlNzXtbSqtDmkODXO0O0g3h2tk9dLegQmOvDsKVZvpkclgmc0IhCVMRyPhfE/tDaMXLGvLvdv8AVSOf5wadF5FMOgGzp5bHwuqLwFm/YYgajDTLXeR5+hhdAzjCh7BIDmk6rbOHK/NQ5I8JHq4Z/JFWUTJKFTE0qlR4hrDExAkwYHVKyiG1Ji8b9L3VuyuqC2rSgCxLW7WA3A9FU8YDrsknbHJVsm8FipU3haipjXlotKl8tzAkD4rlxo0UuSoumHxTSL7gb/ks34yCBAndp5Wt8iVBYSpM3UkKk7/3XSYnFIlqT9Q5jzTeuzrdGHq92Pa61YipA8fn5rp1RnVMjc1rNaWm5iY6GQP6rPL8W0G43USce1tZ7KpAIggHoRuErc+w33Q9s8hIWauzfpRotOIpa2gt5G3utoqkd07g7bqPy/OGaI9k2o4yHnV1keR2XTZnxb6JjC1hTqNAMkmDyEEib8yrSqIK37xn/k2PG4V7Kowvoi/1KpIEIQtiUEIQgAQhCABCEIAEIQgCPz+lqwtUbd0u/wBne/8AVeYf2Nrqj9VQMPaOaGhr3uNzcBoiOW69V1qYc0tOzgWn1ELgOQ5yzL82ruqWY4Fu0mSWuEGLCSfBcvpjbqNleHC+INUMZRqOlranfDaUsJi8uIbeRcz4BSmD4WqVH16T24fCik1j6lSo573BriSCxwJB2gxGymsNxuz/ABOtUp0XVW1qPZBrbuDw7UHM0B0iJmBuStlbNsfVzBpp4XQamHbSDMR3dTKRJ7QvfHeBdzHPZNasE06IrD8GUadbEMxFSpUFIUDT7HTTFUVtV3OcHaGgtiY58lYuA8K2hndWjS1tZWwjnMFUg1GF1JlTS8jchzSPRRmIynGvzBnb4llI1aTtLqeotDaRH7vS0MkgvnpfdOcpy8ZfnuCcazqoqucyo5zQy5aWEWMR3mLuutHKlUtl2y7iUuDXA7gGD48lbMDihVZqHqOhXPaHBOMZWeWimKRe8t1VBIaXEjuibXV8yrLTQaWve1xMTAIgievmpcbalXh6P+lQnBOOx6hKhUnnnljCVdDwehXUOGMa2o1mhxDd3MJnQ7mB0HNcqhPspzV2GqCo3vD+NvUdR4rPNj5I2wZeDp6Z13NcvY1/bNBDmxMXDh/Yqi1TL+m88o+oVhy3jXD1Gd54bzIdZVZ2YtqVS9v3XOdFuRcbwpEnZbyVbJGiwEeIHP66pcJQh/gf1K20NJ22MbdU7ZS5iPr+yGdofYQXn9VIUqya4fZbmi8+FlydkjRqrU6qJk+QTZ9XSPNReJx0W9Nua6XYm0iQzPD0qjRraHEbHmPIhVLPeH6bmk35QQAD781YBi+6J0jncx81pa+iZ11ReZiSL+S0j0ZSuXRX8kovBDHPLoixsTO0yrXXqdo3o4CxF7phUqYdhOlxeXbaeQH9lnk9UVCdDXAci6N0pJMceUUTOTNL30Sd9TZ/3CV0cqkZTQivTHQtPleVd1rhX1JP9MrkgQhC2JhEJUIARCEIAEqRCABCEIAFwPP6VOhnpNVrXMl4AeA4ToeKZIdY3LDey7y7EhrgCJJBieS4v9tGDb+24Z57gqSHvv8AiYCd+Q6LhyXKjVQfFs0ZvxLTp4rC1e+BTdVDtLW2ZVptbDQA0QHNmB1d6ts440DsXh6mGY+q6n2rIJA19s0M0N0TfYzJ5Lbxnwrg8HhdbK7X12vpkU9VMaxq73dEuNrzPJHGnGOGqtwbsNRc00qjK3eFNhDWj/KGkk36m3mtlkuLXhO8S5qXpo4yzvHtrUMRUo9i2mXtpy1sntANbXjU/cNtI5FVTMuIa+IrU6lR0upkFnRpBBmNpkDYDYKa4v4oZiqPZtL3nW1wc9xlgAdI0hoaTLjceFrKnLmT6q+jpRV8q7Ow5Pxu8NbrdDo/isZ2MeqseA4jNY2JM7nl7rnWIoMdgqdcBxDRpqXuHHTUJ8v3o+CnOH8HiaZvQqhkyCWO2N+Sjl9XR68JLJFNnV8vxGtniLfonSgclxV2iD3rXEfV4U8qYO0edmjxkeVYQskQtzAaV6UX5fKU+yyuWgDofgVreyQQtVOWlYZFRtjZdcDiu6B8Nzf6KkcNifXzvEW9/wBFT8Ji+Ux739VOYfGAjf3N/IqdxLITLZgasiei3l11EYCuJFzbr8k8r4nb6kLKje/R5XbqbI5fmq5mmQPrOLxVfTHQREeH9VN0q4c2NhMhPgBHh4bIuhUnsqVHhUH71V7rQJ1CDG9je/IqQw/C9ITuZAsXv9T1E9FL1WFoOkSmTq9RxgAt+cfQ+K0U2xuMF4J/gTGtjlaANRIiYhxMjdPcuoBo0tEQQQFHUqNUkd48jv13EKYwVMt3KUmK410iayHv4megJ9hH5q2Kt8HUrVHnmdI+Z/JWRU41UTzszuQIQhdmQiEIQAIQhAAhCEAKkQgoAh81rAVmgbhsH1Mrn/21MDsFTPNtZoHk9j5Hwb7K1YvEF7u0G2/kFUftRJfhi29gX7fh0mfYFS87lf8AT0OFY6/hx91VxABcSBsCSQPIclgulZLwNheyFWo6pXcJLqQOhsXu4t70QNwVa8i4WwjKOtlFjKl9Lng1PUFxjw6qpKzzXkicOo0XPMMa5x/0gn5KYwvCGNqN1tw1TSBOpwDRA597f0XbaIDKekwyJ+4AOXOB4qJxHEFKlRdTfUZ0u9rSBazQbn7vJPJFxVrseOak2n0QPCWD7Sjg6ZFqdao6sJkONLU1vpLaVl1unUDR81y3gLiGgytWBcC3tNVPa+pjdQHW7SVZc14kY5wYye8bmDA9VPNpSdl+KDlFUiz08wY8zpbItPOxtcKSVZwGHaxrdIuYgkkm/O6suldYrowzpJnllCVKqyYQLIN+KxW3kPZZZV9TTE/sMqhLT4LfTx5F58b3+CWqyU0qUFgmbNVosWX5vMA2HO5/MqyUcSHt8bFvOVzUSFJ4LNntsdvRJws7hla2XzBY0RB+v0U3hcRv02vyXMmZuQZnffe+6tGVZ0x7buiAJBixO0df6rN4zWOVPZeGhpAKC1oBtcwodmYtLYBBi0g2kXgHl/RLVxogEG1vD62PuuVGmaORKwB09OVtkmH7zbSSNvPkoX9v1ODA6beHnv6K48I4QuHaObAH3fE9VpGFsynkUYk7lGD7Ki1nOJd5m5/T0TxCRUkLdghCECEQlSIAEIQgAQhCABCEIArWW0NL3sj7r3AD/TJj4KO43y4OoaR/EH05O410ngCfPSprFHs8U7o9rXeo7p/4g+qwz6kalA6Rqc0seANzocHQPMAj1U0kWxbdM4bh+Nyym1oohxDWiS4gSBBOkbprX44xbgdL2sn8LQbeGqY9FhmPCWIbUd2NJ9WnqOh1MagWzaQLtI2IPNNKvDeJZeowUh/9tSlT/wCbgtlP8JPirwTM8biSB2tZ7g4bBzgLAHaw/iFxIUUpilkkkA1Wu8KYqVT5Atbo/wD0pjL+Eg/dtU3/AIzTpD2HaE/BcyyL07jik9IbcGURJJMOdUpMpQRZ2rvuc3ct0EidpcF27Ksoa1gkB0gSVSOHOEhTe2pYuk6G30tEQXXMk33t5Lp+CpFrQLGAs3JTdoqgpQjTZqoYeHtAFt/a6lUyoGavk0n4gJ4t4aJczuR5aSELJEKgnEW2i2QR4T7f0lYQsTU0lp8Y9xdc5P8AlncHUkSDO80bFasRh9rbrZl7xKf1qah0y6rRCPodfy2SOw31+akGUZOyfUaIifQ+S6s44WVt1E9P0SMouG1uRVr/AGZsxsnNPLW7AX+X1dPkL4mV3C5hiGgNaA5sg7HkQRPspLAUcTWMHuAjvE+O9utlZMHgQBYW5k81lmONo4Zmp5HgObj4Dmk8niO1h9bI/GUqeGpl7nEusASd3QQCB1XRPs74ppYjC0qTngVmt0lpsXAbFvW0Lged5u7E1NRs0WY38I/Up5lOLLWggkEEEEGCIPIrWFrZPlkm/qeoUKgcM/aC1zGsxIh1gajdjylw5HyV8oVmvaHNIcDcEGQV2ZGaRZJEACRCVAGKEqRAAhCEACVIhAFa4qeRWoRzD59NP6rPCVibfXktnGVCaDag3pvB/ledJ+Ok+iZ5diRphTz6mWY39B/icnoVr1KTHHmYg+pFyovGcMYdl6VClT/8abR7mLqdoVFucJQ0dKRWcJlILi0iLTaLxA/MLVR4eJqHk3pz91aWU9Jn0T11KGg+F1m4nXNog2YcNIaBsFJU7BMmHU8nqnmwXURSMMEJe8+AHuT+gTxNMBu70/P9U7VMdEeR/Znl2ELKEoaqDEwTbMj3B5p/Spy4D36DzKZ55VlwaNmi3rdZTktI6SGNDFOaQQVYsHn9MgB8tPuPcKrIWLimbRm46LvS0PMtcDPQpzQ3gb9PrZUBjyDIJB8LJz/iNWI7R3uuHjNVmXqOg0mzuQfl6dVnUzGjSE1KjR4TJPoFzipjajt3vP8AMVpR8f8AQef8Rc8042MacO3+d/8A6t/VVPFYl9V2qo4uceZPy6LQlWiiloxlOUtmQTvCPTQJ1gmSUzgncFUIaT0+h+SmMrxuJpOBomow7kzpaZ6tNj7KFwbw1wJ2HzT/ABOPeRawXLGi3t+0fFUSO07Kv+JrWljo8HAxPorXlf2j4KtA1upv5te0gtPj+q4ZUqnVI3Wp2Bq1HamtIIvPWfmuuQqPUlCs17Q5jg5puCDIPqti845dxJjcLGkOgfg1D3bsVccl+0zEhw7emH0+fdcx49fulPkgo64hUl32l4fcUq7h4dn8tafZfx9gqu9R1I8xWY6n8SIPoU7EWiEKOwmfYWr/AJeIov8AJ7T8JUgDPimAIQhIDVi6AqMcx2zmlp9RCoWGrlrr2LSWu8CDB+IXQlzzipvYY4yP3ddutp5B47rx8nfzLLKvTfBLuiyYTEbHqpNhm4VSy+uYEbKwYWvC4Ts2aHlZ3d+S30cVqbBjomVauFhRqCEmh+G2lTAPgscS+Ct1NyY5hWhA2PcrHcJ6uPwt+SeLXhKeljW9AJ8+fxlbVStEMnbs8vgXU1lmEaRJE+eyELrM+hR2ZZvTAaCBFx8FU8zHfKELFHQxKRCF0AIQhIBUJUJgIEqEIAyCe4WzR4lKhAiVosAATXFYlxOmbdAhCQx3ldAE3vsrPTMWgQhC4exoY59i3UmSyJ91XMoea1b944u3Nz0QhPwC0vaGRpa0W6BFJ0whC5OmbX0mmxa0+YBW3DVX070qtWnHJj3Bv+ydPwQhCZyWngjivE1cScPVc2o0AEOc0B/qWwPgujIQt1pHHoKvceYFlTA1XO+9SBq0yN2uaPkRIIQhD0NbK1wzWLmCbq1MbLUIU8Sx7MMS2y1UzAQhDGtG7DVikeyXAHm5v/IIQhBL0nghCFQQn//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32" name="Picture 12" descr="http://www.appleuk.org/wp-content/uploads/2012/09/time-magazine-iphone-2007-226x3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3397624"/>
            <a:ext cx="21526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http://oldcomputers.net/pics/newton-right.jpg"/>
          <p:cNvPicPr>
            <a:picLocks noChangeAspect="1" noChangeArrowheads="1"/>
          </p:cNvPicPr>
          <p:nvPr/>
        </p:nvPicPr>
        <p:blipFill rotWithShape="1">
          <a:blip r:embed="rId4">
            <a:extLst>
              <a:ext uri="{28A0092B-C50C-407E-A947-70E740481C1C}">
                <a14:useLocalDpi xmlns:a14="http://schemas.microsoft.com/office/drawing/2010/main" val="0"/>
              </a:ext>
            </a:extLst>
          </a:blip>
          <a:srcRect b="14199"/>
          <a:stretch/>
        </p:blipFill>
        <p:spPr bwMode="auto">
          <a:xfrm>
            <a:off x="485476" y="1295400"/>
            <a:ext cx="2209800" cy="259886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12775" y="4038600"/>
            <a:ext cx="2108526" cy="369332"/>
          </a:xfrm>
          <a:prstGeom prst="rect">
            <a:avLst/>
          </a:prstGeom>
          <a:noFill/>
        </p:spPr>
        <p:txBody>
          <a:bodyPr wrap="none" rtlCol="0">
            <a:spAutoFit/>
          </a:bodyPr>
          <a:lstStyle/>
          <a:p>
            <a:r>
              <a:rPr lang="en-US" dirty="0" smtClean="0"/>
              <a:t>Apple Newton, 1987</a:t>
            </a:r>
            <a:endParaRPr lang="en-US" dirty="0"/>
          </a:p>
        </p:txBody>
      </p:sp>
      <p:sp>
        <p:nvSpPr>
          <p:cNvPr id="15" name="TextBox 14"/>
          <p:cNvSpPr txBox="1"/>
          <p:nvPr/>
        </p:nvSpPr>
        <p:spPr>
          <a:xfrm>
            <a:off x="3705226" y="4876800"/>
            <a:ext cx="1700978" cy="369332"/>
          </a:xfrm>
          <a:prstGeom prst="rect">
            <a:avLst/>
          </a:prstGeom>
          <a:noFill/>
        </p:spPr>
        <p:txBody>
          <a:bodyPr wrap="none" rtlCol="0">
            <a:spAutoFit/>
          </a:bodyPr>
          <a:lstStyle/>
          <a:p>
            <a:r>
              <a:rPr lang="en-US" dirty="0" smtClean="0"/>
              <a:t>Palm Pilot, 1997</a:t>
            </a:r>
            <a:endParaRPr lang="en-US" dirty="0"/>
          </a:p>
        </p:txBody>
      </p:sp>
      <p:sp>
        <p:nvSpPr>
          <p:cNvPr id="16" name="TextBox 15"/>
          <p:cNvSpPr txBox="1"/>
          <p:nvPr/>
        </p:nvSpPr>
        <p:spPr>
          <a:xfrm>
            <a:off x="6890028" y="2907268"/>
            <a:ext cx="1415772" cy="369332"/>
          </a:xfrm>
          <a:prstGeom prst="rect">
            <a:avLst/>
          </a:prstGeom>
          <a:noFill/>
        </p:spPr>
        <p:txBody>
          <a:bodyPr wrap="none" rtlCol="0">
            <a:spAutoFit/>
          </a:bodyPr>
          <a:lstStyle/>
          <a:p>
            <a:r>
              <a:rPr lang="en-US" dirty="0" smtClean="0"/>
              <a:t>iPhone, 2007</a:t>
            </a:r>
            <a:endParaRPr lang="en-US" dirty="0"/>
          </a:p>
        </p:txBody>
      </p:sp>
    </p:spTree>
    <p:extLst>
      <p:ext uri="{BB962C8B-B14F-4D97-AF65-F5344CB8AC3E}">
        <p14:creationId xmlns:p14="http://schemas.microsoft.com/office/powerpoint/2010/main" val="130485623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sandbox</a:t>
            </a:r>
            <a:endParaRPr lang="en-US" dirty="0"/>
          </a:p>
        </p:txBody>
      </p:sp>
      <p:sp>
        <p:nvSpPr>
          <p:cNvPr id="3" name="Content Placeholder 2"/>
          <p:cNvSpPr>
            <a:spLocks noGrp="1"/>
          </p:cNvSpPr>
          <p:nvPr>
            <p:ph idx="1"/>
          </p:nvPr>
        </p:nvSpPr>
        <p:spPr>
          <a:xfrm>
            <a:off x="685800" y="1600200"/>
            <a:ext cx="7772400" cy="5105400"/>
          </a:xfrm>
        </p:spPr>
        <p:txBody>
          <a:bodyPr>
            <a:normAutofit/>
          </a:bodyPr>
          <a:lstStyle/>
          <a:p>
            <a:r>
              <a:rPr lang="en-US" dirty="0" smtClean="0"/>
              <a:t>Application sandbox</a:t>
            </a:r>
          </a:p>
          <a:p>
            <a:pPr lvl="1"/>
            <a:r>
              <a:rPr lang="en-US" dirty="0" smtClean="0"/>
              <a:t>Each application runs with its UID in its own </a:t>
            </a:r>
            <a:r>
              <a:rPr lang="en-US" dirty="0" err="1" smtClean="0"/>
              <a:t>Dalvik</a:t>
            </a:r>
            <a:r>
              <a:rPr lang="en-US" dirty="0" smtClean="0"/>
              <a:t> virtual machine</a:t>
            </a:r>
          </a:p>
          <a:p>
            <a:pPr lvl="2"/>
            <a:r>
              <a:rPr lang="en-US" dirty="0" smtClean="0"/>
              <a:t>Provides CPU protection, memory protection</a:t>
            </a:r>
          </a:p>
          <a:p>
            <a:pPr lvl="2"/>
            <a:r>
              <a:rPr lang="en-US" dirty="0" smtClean="0"/>
              <a:t>Authenticated communication protection using Unix domain sockets</a:t>
            </a:r>
          </a:p>
          <a:p>
            <a:pPr lvl="2"/>
            <a:r>
              <a:rPr lang="en-US" dirty="0" smtClean="0"/>
              <a:t>Only ping, zygote (spawn another process) run as root</a:t>
            </a:r>
          </a:p>
          <a:p>
            <a:pPr lvl="1"/>
            <a:r>
              <a:rPr lang="en-US" dirty="0" smtClean="0"/>
              <a:t>Applications announces permission requirement</a:t>
            </a:r>
          </a:p>
          <a:p>
            <a:pPr lvl="2"/>
            <a:r>
              <a:rPr lang="en-US" dirty="0" smtClean="0"/>
              <a:t>Create a </a:t>
            </a:r>
            <a:r>
              <a:rPr lang="en-US" dirty="0" err="1" smtClean="0"/>
              <a:t>whitelist</a:t>
            </a:r>
            <a:r>
              <a:rPr lang="en-US" dirty="0" smtClean="0"/>
              <a:t> model – user grants access</a:t>
            </a:r>
          </a:p>
          <a:p>
            <a:pPr lvl="3"/>
            <a:r>
              <a:rPr lang="en-US" dirty="0" smtClean="0"/>
              <a:t>But don’t want to ask user often – all questions asked as install time</a:t>
            </a:r>
          </a:p>
          <a:p>
            <a:pPr lvl="2"/>
            <a:r>
              <a:rPr lang="en-US" dirty="0" smtClean="0"/>
              <a:t>Inter-component communication reference monitor checks permissions</a:t>
            </a:r>
          </a:p>
        </p:txBody>
      </p:sp>
    </p:spTree>
    <p:extLst>
      <p:ext uri="{BB962C8B-B14F-4D97-AF65-F5344CB8AC3E}">
        <p14:creationId xmlns:p14="http://schemas.microsoft.com/office/powerpoint/2010/main" val="262340566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09600" y="3428999"/>
            <a:ext cx="8153400" cy="3045023"/>
          </a:xfrm>
        </p:spPr>
        <p:txBody>
          <a:bodyPr/>
          <a:lstStyle/>
          <a:p>
            <a:r>
              <a:rPr lang="en-US" dirty="0"/>
              <a:t>L</a:t>
            </a:r>
            <a:r>
              <a:rPr lang="en-US" dirty="0" smtClean="0"/>
              <a:t>ayers of security</a:t>
            </a:r>
            <a:endParaRPr lang="en-US" dirty="0" smtClean="0">
              <a:solidFill>
                <a:schemeClr val="tx1"/>
              </a:solidFill>
              <a:latin typeface="+mn-lt"/>
              <a:ea typeface="+mn-ea"/>
              <a:cs typeface="+mn-cs"/>
            </a:endParaRPr>
          </a:p>
          <a:p>
            <a:pPr lvl="1"/>
            <a:r>
              <a:rPr lang="en-US" dirty="0" smtClean="0">
                <a:ea typeface="+mn-ea"/>
                <a:cs typeface="+mn-cs"/>
              </a:rPr>
              <a:t>E</a:t>
            </a:r>
            <a:r>
              <a:rPr lang="en-US" dirty="0" smtClean="0">
                <a:solidFill>
                  <a:schemeClr val="tx1"/>
                </a:solidFill>
                <a:latin typeface="+mn-lt"/>
                <a:ea typeface="+mn-ea"/>
                <a:cs typeface="+mn-cs"/>
              </a:rPr>
              <a:t>ach application executes as its own user identity</a:t>
            </a:r>
            <a:endParaRPr lang="en-US" dirty="0" smtClean="0">
              <a:ea typeface="+mn-ea"/>
              <a:cs typeface="+mn-cs"/>
            </a:endParaRPr>
          </a:p>
          <a:p>
            <a:pPr lvl="1"/>
            <a:r>
              <a:rPr lang="en-US" dirty="0" smtClean="0">
                <a:solidFill>
                  <a:schemeClr val="tx1"/>
                </a:solidFill>
                <a:latin typeface="+mn-lt"/>
                <a:ea typeface="+mn-ea"/>
                <a:cs typeface="+mn-cs"/>
              </a:rPr>
              <a:t>Android middleware has reference monitor that mediates the establishment of inter-component communication (ICC) </a:t>
            </a:r>
          </a:p>
        </p:txBody>
      </p:sp>
      <p:pic>
        <p:nvPicPr>
          <p:cNvPr id="125954" name="Picture 2"/>
          <p:cNvPicPr>
            <a:picLocks noChangeAspect="1" noChangeArrowheads="1"/>
          </p:cNvPicPr>
          <p:nvPr/>
        </p:nvPicPr>
        <p:blipFill>
          <a:blip r:embed="rId2" cstate="print"/>
          <a:srcRect/>
          <a:stretch>
            <a:fillRect/>
          </a:stretch>
        </p:blipFill>
        <p:spPr bwMode="auto">
          <a:xfrm>
            <a:off x="190500" y="304800"/>
            <a:ext cx="8763000" cy="3057525"/>
          </a:xfrm>
          <a:prstGeom prst="rect">
            <a:avLst/>
          </a:prstGeom>
          <a:noFill/>
          <a:ln w="12700" cap="flat" cmpd="sng" algn="ctr">
            <a:noFill/>
            <a:prstDash val="solid"/>
            <a:miter lim="800000"/>
            <a:headEnd type="none" w="med" len="med"/>
            <a:tailEnd type="none" w="lg" len="med"/>
          </a:ln>
        </p:spPr>
      </p:pic>
      <p:sp>
        <p:nvSpPr>
          <p:cNvPr id="5" name="TextBox 4"/>
          <p:cNvSpPr txBox="1"/>
          <p:nvPr/>
        </p:nvSpPr>
        <p:spPr>
          <a:xfrm>
            <a:off x="4789565" y="6474023"/>
            <a:ext cx="4049635" cy="307777"/>
          </a:xfrm>
          <a:prstGeom prst="rect">
            <a:avLst/>
          </a:prstGeom>
          <a:noFill/>
        </p:spPr>
        <p:txBody>
          <a:bodyPr wrap="none" rtlCol="0">
            <a:spAutoFit/>
          </a:bodyPr>
          <a:lstStyle/>
          <a:p>
            <a:r>
              <a:rPr lang="en-US" sz="1400" dirty="0" smtClean="0"/>
              <a:t>Source: Penn State group Android security paper</a:t>
            </a:r>
            <a:endParaRPr lang="en-US" sz="1400" dirty="0"/>
          </a:p>
        </p:txBody>
      </p:sp>
    </p:spTree>
    <p:extLst>
      <p:ext uri="{BB962C8B-B14F-4D97-AF65-F5344CB8AC3E}">
        <p14:creationId xmlns:p14="http://schemas.microsoft.com/office/powerpoint/2010/main" val="8231083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a:stretch>
            <a:fillRect/>
          </a:stretch>
        </p:blipFill>
        <p:spPr bwMode="auto">
          <a:xfrm>
            <a:off x="-28575" y="457200"/>
            <a:ext cx="9172575" cy="5551487"/>
          </a:xfrm>
          <a:prstGeom prst="rect">
            <a:avLst/>
          </a:prstGeom>
          <a:noFill/>
          <a:ln w="9525">
            <a:noFill/>
            <a:miter lim="800000"/>
            <a:headEnd/>
            <a:tailEnd/>
          </a:ln>
        </p:spPr>
      </p:pic>
      <p:sp>
        <p:nvSpPr>
          <p:cNvPr id="6" name="TextBox 5"/>
          <p:cNvSpPr txBox="1"/>
          <p:nvPr/>
        </p:nvSpPr>
        <p:spPr>
          <a:xfrm>
            <a:off x="4114800" y="6397823"/>
            <a:ext cx="4207370" cy="307777"/>
          </a:xfrm>
          <a:prstGeom prst="rect">
            <a:avLst/>
          </a:prstGeom>
          <a:noFill/>
        </p:spPr>
        <p:txBody>
          <a:bodyPr wrap="none" rtlCol="0">
            <a:spAutoFit/>
          </a:bodyPr>
          <a:lstStyle/>
          <a:p>
            <a:r>
              <a:rPr lang="en-US" sz="1400" dirty="0" smtClean="0"/>
              <a:t>Source: Penn State group, Android security tutorial</a:t>
            </a:r>
            <a:endParaRPr lang="en-US" sz="1400" dirty="0"/>
          </a:p>
        </p:txBody>
      </p:sp>
      <p:sp>
        <p:nvSpPr>
          <p:cNvPr id="7" name="Rectangle 6"/>
          <p:cNvSpPr/>
          <p:nvPr/>
        </p:nvSpPr>
        <p:spPr bwMode="auto">
          <a:xfrm>
            <a:off x="152400" y="4114800"/>
            <a:ext cx="1143000" cy="457200"/>
          </a:xfrm>
          <a:prstGeom prst="rect">
            <a:avLst/>
          </a:prstGeom>
          <a:solidFill>
            <a:schemeClr val="bg1"/>
          </a:solidFill>
          <a:ln w="12700" cap="flat" cmpd="sng" algn="ctr">
            <a:no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244848537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dlmalloc</a:t>
            </a:r>
            <a:r>
              <a:rPr lang="en-US" dirty="0" smtClean="0"/>
              <a:t> (Doug Lea) </a:t>
            </a:r>
            <a:endParaRPr lang="en-US" dirty="0"/>
          </a:p>
        </p:txBody>
      </p:sp>
      <p:sp>
        <p:nvSpPr>
          <p:cNvPr id="3" name="Content Placeholder 2"/>
          <p:cNvSpPr>
            <a:spLocks noGrp="1"/>
          </p:cNvSpPr>
          <p:nvPr>
            <p:ph idx="1"/>
          </p:nvPr>
        </p:nvSpPr>
        <p:spPr/>
        <p:txBody>
          <a:bodyPr>
            <a:normAutofit/>
          </a:bodyPr>
          <a:lstStyle/>
          <a:p>
            <a:r>
              <a:rPr lang="en-US" dirty="0" smtClean="0"/>
              <a:t>Stores meta data in band </a:t>
            </a:r>
          </a:p>
          <a:p>
            <a:r>
              <a:rPr lang="en-US" dirty="0" smtClean="0"/>
              <a:t>Heap consolidation attack</a:t>
            </a:r>
          </a:p>
          <a:p>
            <a:pPr lvl="1"/>
            <a:r>
              <a:rPr lang="en-US" dirty="0" smtClean="0"/>
              <a:t>Heap overflow can overwrite pointers to previous and next unconsolidated chunks</a:t>
            </a:r>
          </a:p>
          <a:p>
            <a:pPr lvl="1"/>
            <a:r>
              <a:rPr lang="en-US" dirty="0" smtClean="0"/>
              <a:t>Overwriting these pointers allows remote code execution</a:t>
            </a:r>
          </a:p>
          <a:p>
            <a:r>
              <a:rPr lang="en-US" dirty="0" smtClean="0"/>
              <a:t>Change to improve security</a:t>
            </a:r>
          </a:p>
          <a:p>
            <a:pPr lvl="1"/>
            <a:r>
              <a:rPr lang="en-US" dirty="0" smtClean="0"/>
              <a:t>Check integrity of forward and backward pointers</a:t>
            </a:r>
          </a:p>
          <a:p>
            <a:pPr lvl="2"/>
            <a:r>
              <a:rPr lang="en-US" dirty="0" smtClean="0"/>
              <a:t>Simply check that back-forward-back = back,  f-b-f=f</a:t>
            </a:r>
          </a:p>
          <a:p>
            <a:pPr lvl="1"/>
            <a:r>
              <a:rPr lang="en-US" dirty="0"/>
              <a:t>I</a:t>
            </a:r>
            <a:r>
              <a:rPr lang="en-US" dirty="0" smtClean="0"/>
              <a:t>ncreases the difficulty of heap overflow</a:t>
            </a:r>
          </a:p>
        </p:txBody>
      </p:sp>
    </p:spTree>
    <p:extLst>
      <p:ext uri="{BB962C8B-B14F-4D97-AF65-F5344CB8AC3E}">
        <p14:creationId xmlns:p14="http://schemas.microsoft.com/office/powerpoint/2010/main" val="86265776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smtClean="0"/>
              <a:t>Java Sandbox</a:t>
            </a:r>
          </a:p>
        </p:txBody>
      </p:sp>
      <p:sp>
        <p:nvSpPr>
          <p:cNvPr id="50179" name="Rectangle 3"/>
          <p:cNvSpPr>
            <a:spLocks noGrp="1" noChangeArrowheads="1"/>
          </p:cNvSpPr>
          <p:nvPr>
            <p:ph type="body" idx="1"/>
          </p:nvPr>
        </p:nvSpPr>
        <p:spPr/>
        <p:txBody>
          <a:bodyPr>
            <a:normAutofit/>
          </a:bodyPr>
          <a:lstStyle/>
          <a:p>
            <a:r>
              <a:rPr lang="en-US" dirty="0" smtClean="0"/>
              <a:t>Four complementary mechanisms</a:t>
            </a:r>
          </a:p>
          <a:p>
            <a:pPr lvl="1"/>
            <a:r>
              <a:rPr lang="en-US" dirty="0" smtClean="0"/>
              <a:t>Class loader</a:t>
            </a:r>
          </a:p>
          <a:p>
            <a:pPr lvl="2"/>
            <a:r>
              <a:rPr lang="en-US" dirty="0" smtClean="0"/>
              <a:t>Separate namespaces for separate class loaders</a:t>
            </a:r>
          </a:p>
          <a:p>
            <a:pPr lvl="2"/>
            <a:r>
              <a:rPr lang="en-US" dirty="0" smtClean="0"/>
              <a:t>Associates </a:t>
            </a:r>
            <a:r>
              <a:rPr lang="en-US" i="1" dirty="0" smtClean="0"/>
              <a:t>protection domain </a:t>
            </a:r>
            <a:r>
              <a:rPr lang="en-US" dirty="0" smtClean="0"/>
              <a:t>with each class</a:t>
            </a:r>
            <a:endParaRPr lang="en-US" i="1" dirty="0" smtClean="0"/>
          </a:p>
          <a:p>
            <a:pPr lvl="1"/>
            <a:r>
              <a:rPr lang="en-US" dirty="0" smtClean="0"/>
              <a:t>Verifier and JVM run-time tests</a:t>
            </a:r>
          </a:p>
          <a:p>
            <a:pPr lvl="2"/>
            <a:r>
              <a:rPr lang="en-US" dirty="0" smtClean="0"/>
              <a:t>NO unchecked casts or other type errors, NO array overflow</a:t>
            </a:r>
          </a:p>
          <a:p>
            <a:pPr lvl="2"/>
            <a:r>
              <a:rPr lang="en-US" dirty="0" smtClean="0"/>
              <a:t>Preserves private, protected visibility levels</a:t>
            </a:r>
          </a:p>
          <a:p>
            <a:pPr lvl="1"/>
            <a:r>
              <a:rPr lang="en-US" dirty="0" smtClean="0"/>
              <a:t>Security Manager</a:t>
            </a:r>
          </a:p>
          <a:p>
            <a:pPr lvl="2"/>
            <a:r>
              <a:rPr lang="en-US" dirty="0" smtClean="0"/>
              <a:t>Called by library functions to decide if request is allowed</a:t>
            </a:r>
          </a:p>
          <a:p>
            <a:pPr lvl="2"/>
            <a:r>
              <a:rPr lang="en-US" dirty="0" smtClean="0"/>
              <a:t>Uses protection domain associated with code, user policy</a:t>
            </a:r>
          </a:p>
          <a:p>
            <a:pPr lvl="2"/>
            <a:endParaRPr lang="en-US" dirty="0" smtClean="0"/>
          </a:p>
        </p:txBody>
      </p:sp>
    </p:spTree>
    <p:extLst>
      <p:ext uri="{BB962C8B-B14F-4D97-AF65-F5344CB8AC3E}">
        <p14:creationId xmlns:p14="http://schemas.microsoft.com/office/powerpoint/2010/main" val="997890328"/>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a:t>
            </a:r>
            <a:r>
              <a:rPr lang="en-US" dirty="0" err="1" smtClean="0"/>
              <a:t>iOS</a:t>
            </a:r>
            <a:r>
              <a:rPr lang="en-US" dirty="0" smtClean="0"/>
              <a:t> </a:t>
            </a:r>
            <a:r>
              <a:rPr lang="en-US" dirty="0" err="1" smtClean="0"/>
              <a:t>vs</a:t>
            </a:r>
            <a:r>
              <a:rPr lang="en-US" dirty="0" smtClean="0"/>
              <a:t> Android</a:t>
            </a:r>
            <a:endParaRPr lang="en-US" dirty="0"/>
          </a:p>
        </p:txBody>
      </p:sp>
      <p:sp>
        <p:nvSpPr>
          <p:cNvPr id="3" name="Content Placeholder 2"/>
          <p:cNvSpPr>
            <a:spLocks noGrp="1"/>
          </p:cNvSpPr>
          <p:nvPr>
            <p:ph idx="1"/>
          </p:nvPr>
        </p:nvSpPr>
        <p:spPr/>
        <p:txBody>
          <a:bodyPr>
            <a:normAutofit/>
          </a:bodyPr>
          <a:lstStyle/>
          <a:p>
            <a:r>
              <a:rPr lang="en-US" dirty="0" smtClean="0"/>
              <a:t>App approval process</a:t>
            </a:r>
          </a:p>
          <a:p>
            <a:pPr lvl="1"/>
            <a:r>
              <a:rPr lang="en-US" dirty="0" smtClean="0"/>
              <a:t>Android apps from open app store</a:t>
            </a:r>
          </a:p>
          <a:p>
            <a:pPr lvl="1"/>
            <a:r>
              <a:rPr lang="en-US" dirty="0" err="1" smtClean="0"/>
              <a:t>iOS</a:t>
            </a:r>
            <a:r>
              <a:rPr lang="en-US" dirty="0" smtClean="0"/>
              <a:t> vendor-controlled store of vetted apps</a:t>
            </a:r>
          </a:p>
          <a:p>
            <a:r>
              <a:rPr lang="en-US" dirty="0" smtClean="0"/>
              <a:t>Application permissions</a:t>
            </a:r>
          </a:p>
          <a:p>
            <a:pPr lvl="1"/>
            <a:r>
              <a:rPr lang="en-US" dirty="0" smtClean="0"/>
              <a:t>Android permission based on install-time manifest</a:t>
            </a:r>
          </a:p>
          <a:p>
            <a:pPr lvl="1"/>
            <a:r>
              <a:rPr lang="en-US" dirty="0" smtClean="0"/>
              <a:t>All </a:t>
            </a:r>
            <a:r>
              <a:rPr lang="en-US" dirty="0" err="1" smtClean="0"/>
              <a:t>iOS</a:t>
            </a:r>
            <a:r>
              <a:rPr lang="en-US" dirty="0" smtClean="0"/>
              <a:t> apps have same set of </a:t>
            </a:r>
            <a:r>
              <a:rPr lang="en-US" dirty="0"/>
              <a:t>“sandbox” </a:t>
            </a:r>
            <a:r>
              <a:rPr lang="en-US" dirty="0" smtClean="0"/>
              <a:t>privileges</a:t>
            </a:r>
          </a:p>
          <a:p>
            <a:r>
              <a:rPr lang="en-US" dirty="0" smtClean="0"/>
              <a:t>App </a:t>
            </a:r>
            <a:r>
              <a:rPr lang="en-US" dirty="0"/>
              <a:t>p</a:t>
            </a:r>
            <a:r>
              <a:rPr lang="en-US" dirty="0" smtClean="0"/>
              <a:t>rogramming language</a:t>
            </a:r>
          </a:p>
          <a:p>
            <a:pPr lvl="1"/>
            <a:r>
              <a:rPr lang="en-US" dirty="0" smtClean="0"/>
              <a:t>Android apps written in Java; no buffer overflow…</a:t>
            </a:r>
          </a:p>
          <a:p>
            <a:pPr lvl="1"/>
            <a:r>
              <a:rPr lang="en-US" dirty="0" smtClean="0"/>
              <a:t>iOS apps written in Objective-C</a:t>
            </a:r>
          </a:p>
        </p:txBody>
      </p:sp>
    </p:spTree>
    <p:extLst>
      <p:ext uri="{BB962C8B-B14F-4D97-AF65-F5344CB8AC3E}">
        <p14:creationId xmlns:p14="http://schemas.microsoft.com/office/powerpoint/2010/main" val="184149691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00110045"/>
              </p:ext>
            </p:extLst>
          </p:nvPr>
        </p:nvGraphicFramePr>
        <p:xfrm>
          <a:off x="685800" y="1600200"/>
          <a:ext cx="7696200" cy="3708400"/>
        </p:xfrm>
        <a:graphic>
          <a:graphicData uri="http://schemas.openxmlformats.org/drawingml/2006/table">
            <a:tbl>
              <a:tblPr firstRow="1" bandRow="1">
                <a:tableStyleId>{5C22544A-7EE6-4342-B048-85BDC9FD1C3A}</a:tableStyleId>
              </a:tblPr>
              <a:tblGrid>
                <a:gridCol w="3276600"/>
                <a:gridCol w="1143000"/>
                <a:gridCol w="1409700"/>
                <a:gridCol w="1866900"/>
              </a:tblGrid>
              <a:tr h="370840">
                <a:tc>
                  <a:txBody>
                    <a:bodyPr/>
                    <a:lstStyle/>
                    <a:p>
                      <a:endParaRPr lang="en-US" dirty="0"/>
                    </a:p>
                  </a:txBody>
                  <a:tcPr/>
                </a:tc>
                <a:tc>
                  <a:txBody>
                    <a:bodyPr/>
                    <a:lstStyle/>
                    <a:p>
                      <a:r>
                        <a:rPr lang="en-US" dirty="0" smtClean="0"/>
                        <a:t>iOS</a:t>
                      </a:r>
                      <a:endParaRPr lang="en-US" dirty="0"/>
                    </a:p>
                  </a:txBody>
                  <a:tcPr/>
                </a:tc>
                <a:tc>
                  <a:txBody>
                    <a:bodyPr/>
                    <a:lstStyle/>
                    <a:p>
                      <a:r>
                        <a:rPr lang="en-US" dirty="0" smtClean="0"/>
                        <a:t>Android</a:t>
                      </a:r>
                      <a:endParaRPr lang="en-US" dirty="0"/>
                    </a:p>
                  </a:txBody>
                  <a:tcPr/>
                </a:tc>
                <a:tc>
                  <a:txBody>
                    <a:bodyPr/>
                    <a:lstStyle/>
                    <a:p>
                      <a:r>
                        <a:rPr lang="en-US" dirty="0" smtClean="0"/>
                        <a:t>Windows</a:t>
                      </a:r>
                      <a:endParaRPr lang="en-US" dirty="0"/>
                    </a:p>
                  </a:txBody>
                  <a:tcPr/>
                </a:tc>
              </a:tr>
              <a:tr h="370840">
                <a:tc>
                  <a:txBody>
                    <a:bodyPr/>
                    <a:lstStyle/>
                    <a:p>
                      <a:r>
                        <a:rPr lang="en-US" dirty="0" smtClean="0"/>
                        <a:t>Unix</a:t>
                      </a:r>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endParaRPr lang="en-US" dirty="0"/>
                    </a:p>
                  </a:txBody>
                  <a:tcPr/>
                </a:tc>
              </a:tr>
              <a:tr h="370840">
                <a:tc>
                  <a:txBody>
                    <a:bodyPr/>
                    <a:lstStyle/>
                    <a:p>
                      <a:r>
                        <a:rPr lang="en-US" dirty="0" smtClean="0"/>
                        <a:t>Windows</a:t>
                      </a:r>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r>
              <a:tr h="370840">
                <a:tc>
                  <a:txBody>
                    <a:bodyPr/>
                    <a:lstStyle/>
                    <a:p>
                      <a:r>
                        <a:rPr lang="en-US" dirty="0" smtClean="0"/>
                        <a:t>Open</a:t>
                      </a:r>
                      <a:r>
                        <a:rPr lang="en-US" baseline="0" dirty="0" smtClean="0"/>
                        <a:t> market</a:t>
                      </a:r>
                    </a:p>
                  </a:txBody>
                  <a:tcPr/>
                </a:tc>
                <a:tc>
                  <a:txBody>
                    <a:bodyPr/>
                    <a:lstStyle/>
                    <a:p>
                      <a:endParaRPr lang="en-US" dirty="0"/>
                    </a:p>
                  </a:txBody>
                  <a:tcPr/>
                </a:tc>
                <a:tc>
                  <a:txBody>
                    <a:bodyPr/>
                    <a:lstStyle/>
                    <a:p>
                      <a:r>
                        <a:rPr lang="en-US" dirty="0" smtClean="0"/>
                        <a:t>x</a:t>
                      </a:r>
                      <a:endParaRPr lang="en-US" dirty="0"/>
                    </a:p>
                  </a:txBody>
                  <a:tcPr/>
                </a:tc>
                <a:tc>
                  <a:txBody>
                    <a:bodyPr/>
                    <a:lstStyle/>
                    <a:p>
                      <a:endParaRPr lang="en-US" dirty="0"/>
                    </a:p>
                  </a:txBody>
                  <a:tcPr/>
                </a:tc>
              </a:tr>
              <a:tr h="370840">
                <a:tc>
                  <a:txBody>
                    <a:bodyPr/>
                    <a:lstStyle/>
                    <a:p>
                      <a:r>
                        <a:rPr lang="en-US" baseline="0" dirty="0" smtClean="0"/>
                        <a:t>Closed market</a:t>
                      </a:r>
                    </a:p>
                  </a:txBody>
                  <a:tcPr/>
                </a:tc>
                <a:tc>
                  <a:txBody>
                    <a:bodyPr/>
                    <a:lstStyle/>
                    <a:p>
                      <a:r>
                        <a:rPr lang="en-US" dirty="0" smtClean="0"/>
                        <a:t>x</a:t>
                      </a:r>
                      <a:endParaRPr lang="en-US" dirty="0"/>
                    </a:p>
                  </a:txBody>
                  <a:tcPr/>
                </a:tc>
                <a:tc>
                  <a:txBody>
                    <a:bodyPr/>
                    <a:lstStyle/>
                    <a:p>
                      <a:endParaRPr lang="en-US"/>
                    </a:p>
                  </a:txBody>
                  <a:tcPr/>
                </a:tc>
                <a:tc>
                  <a:txBody>
                    <a:bodyPr/>
                    <a:lstStyle/>
                    <a:p>
                      <a:endParaRPr lang="en-US" dirty="0"/>
                    </a:p>
                  </a:txBody>
                  <a:tcPr/>
                </a:tc>
              </a:tr>
              <a:tr h="370840">
                <a:tc>
                  <a:txBody>
                    <a:bodyPr/>
                    <a:lstStyle/>
                    <a:p>
                      <a:r>
                        <a:rPr lang="en-US" baseline="0" dirty="0" smtClean="0"/>
                        <a:t>Vendor signed</a:t>
                      </a:r>
                    </a:p>
                  </a:txBody>
                  <a:tcPr/>
                </a:tc>
                <a:tc>
                  <a:txBody>
                    <a:bodyPr/>
                    <a:lstStyle/>
                    <a:p>
                      <a:r>
                        <a:rPr lang="en-US" dirty="0" smtClean="0"/>
                        <a:t>x</a:t>
                      </a:r>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baseline="0" dirty="0" smtClean="0"/>
                        <a:t>Self-signed</a:t>
                      </a:r>
                    </a:p>
                  </a:txBody>
                  <a:tcPr/>
                </a:tc>
                <a:tc>
                  <a:txBody>
                    <a:bodyPr/>
                    <a:lstStyle/>
                    <a:p>
                      <a:endParaRPr lang="en-US" dirty="0"/>
                    </a:p>
                  </a:txBody>
                  <a:tcPr/>
                </a:tc>
                <a:tc>
                  <a:txBody>
                    <a:bodyPr/>
                    <a:lstStyle/>
                    <a:p>
                      <a:r>
                        <a:rPr lang="en-US" dirty="0" smtClean="0"/>
                        <a:t>x</a:t>
                      </a:r>
                      <a:endParaRPr lang="en-US" dirty="0"/>
                    </a:p>
                  </a:txBody>
                  <a:tcPr/>
                </a:tc>
                <a:tc>
                  <a:txBody>
                    <a:bodyPr/>
                    <a:lstStyle/>
                    <a:p>
                      <a:endParaRPr lang="en-US" dirty="0"/>
                    </a:p>
                  </a:txBody>
                  <a:tcPr/>
                </a:tc>
              </a:tr>
              <a:tr h="370840">
                <a:tc>
                  <a:txBody>
                    <a:bodyPr/>
                    <a:lstStyle/>
                    <a:p>
                      <a:r>
                        <a:rPr lang="en-US" baseline="0" dirty="0" smtClean="0"/>
                        <a:t>User approval of permissions</a:t>
                      </a:r>
                    </a:p>
                  </a:txBody>
                  <a:tcPr/>
                </a:tc>
                <a:tc>
                  <a:txBody>
                    <a:bodyPr/>
                    <a:lstStyle/>
                    <a:p>
                      <a:endParaRPr lang="en-US" dirty="0"/>
                    </a:p>
                  </a:txBody>
                  <a:tcPr/>
                </a:tc>
                <a:tc>
                  <a:txBody>
                    <a:bodyPr/>
                    <a:lstStyle/>
                    <a:p>
                      <a:r>
                        <a:rPr lang="en-US" dirty="0" smtClean="0"/>
                        <a:t>x</a:t>
                      </a:r>
                      <a:endParaRPr lang="en-US" dirty="0"/>
                    </a:p>
                  </a:txBody>
                  <a:tcPr/>
                </a:tc>
                <a:tc>
                  <a:txBody>
                    <a:bodyPr/>
                    <a:lstStyle/>
                    <a:p>
                      <a:endParaRPr lang="en-US" dirty="0"/>
                    </a:p>
                  </a:txBody>
                  <a:tcPr/>
                </a:tc>
              </a:tr>
              <a:tr h="370840">
                <a:tc>
                  <a:txBody>
                    <a:bodyPr/>
                    <a:lstStyle/>
                    <a:p>
                      <a:r>
                        <a:rPr lang="en-US" baseline="0" dirty="0" smtClean="0"/>
                        <a:t>Managed code</a:t>
                      </a:r>
                    </a:p>
                  </a:txBody>
                  <a:tcPr/>
                </a:tc>
                <a:tc>
                  <a:txBody>
                    <a:bodyPr/>
                    <a:lstStyle/>
                    <a:p>
                      <a:endParaRPr lang="en-US" dirty="0"/>
                    </a:p>
                  </a:txBody>
                  <a:tcPr/>
                </a:tc>
                <a:tc>
                  <a:txBody>
                    <a:bodyPr/>
                    <a:lstStyle/>
                    <a:p>
                      <a:r>
                        <a:rPr lang="en-US" dirty="0" smtClean="0"/>
                        <a:t>x</a:t>
                      </a:r>
                      <a:endParaRPr lang="en-US" dirty="0"/>
                    </a:p>
                  </a:txBody>
                  <a:tcPr/>
                </a:tc>
                <a:tc>
                  <a:txBody>
                    <a:bodyPr/>
                    <a:lstStyle/>
                    <a:p>
                      <a:endParaRPr lang="en-US" dirty="0"/>
                    </a:p>
                  </a:txBody>
                  <a:tcPr/>
                </a:tc>
              </a:tr>
              <a:tr h="370840">
                <a:tc>
                  <a:txBody>
                    <a:bodyPr/>
                    <a:lstStyle/>
                    <a:p>
                      <a:r>
                        <a:rPr lang="en-US" baseline="0" dirty="0" smtClean="0"/>
                        <a:t>Native code</a:t>
                      </a:r>
                    </a:p>
                  </a:txBody>
                  <a:tcPr/>
                </a:tc>
                <a:tc>
                  <a:txBody>
                    <a:bodyPr/>
                    <a:lstStyle/>
                    <a:p>
                      <a:r>
                        <a:rPr lang="en-US" dirty="0" smtClean="0"/>
                        <a:t>x</a:t>
                      </a:r>
                      <a:endParaRPr lang="en-US" dirty="0"/>
                    </a:p>
                  </a:txBody>
                  <a:tcPr/>
                </a:tc>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186782355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Introduction: </a:t>
            </a:r>
            <a:r>
              <a:rPr lang="en-US" dirty="0"/>
              <a:t>platforms and attacks</a:t>
            </a:r>
            <a:endParaRPr lang="en-US" dirty="0" smtClean="0"/>
          </a:p>
          <a:p>
            <a:r>
              <a:rPr lang="en-US" dirty="0" smtClean="0"/>
              <a:t>Apple </a:t>
            </a:r>
            <a:r>
              <a:rPr lang="en-US" dirty="0" err="1" smtClean="0"/>
              <a:t>iOS</a:t>
            </a:r>
            <a:r>
              <a:rPr lang="en-US" dirty="0" smtClean="0"/>
              <a:t> security model</a:t>
            </a:r>
          </a:p>
          <a:p>
            <a:r>
              <a:rPr lang="en-US" dirty="0" smtClean="0"/>
              <a:t>Android security model</a:t>
            </a:r>
          </a:p>
          <a:p>
            <a:r>
              <a:rPr lang="en-US" dirty="0" smtClean="0"/>
              <a:t>Windows Phone 7, </a:t>
            </a:r>
            <a:r>
              <a:rPr lang="en-US" smtClean="0"/>
              <a:t>8 security </a:t>
            </a:r>
            <a:r>
              <a:rPr lang="en-US" dirty="0" smtClean="0"/>
              <a:t>model</a:t>
            </a:r>
          </a:p>
        </p:txBody>
      </p:sp>
      <p:sp>
        <p:nvSpPr>
          <p:cNvPr id="4" name="Right Arrow 3"/>
          <p:cNvSpPr/>
          <p:nvPr/>
        </p:nvSpPr>
        <p:spPr>
          <a:xfrm>
            <a:off x="228600" y="3276600"/>
            <a:ext cx="457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5358362"/>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Windows Phone 7, 8 security</a:t>
            </a:r>
            <a:endParaRPr lang="en-US" dirty="0"/>
          </a:p>
        </p:txBody>
      </p:sp>
      <p:sp>
        <p:nvSpPr>
          <p:cNvPr id="3" name="Content Placeholder 2"/>
          <p:cNvSpPr>
            <a:spLocks noGrp="1"/>
          </p:cNvSpPr>
          <p:nvPr>
            <p:ph idx="1"/>
          </p:nvPr>
        </p:nvSpPr>
        <p:spPr/>
        <p:txBody>
          <a:bodyPr/>
          <a:lstStyle/>
          <a:p>
            <a:r>
              <a:rPr lang="en-US" dirty="0" smtClean="0"/>
              <a:t>Secure boot </a:t>
            </a:r>
          </a:p>
          <a:p>
            <a:r>
              <a:rPr lang="en-US" dirty="0" smtClean="0"/>
              <a:t>All binaries are signed</a:t>
            </a:r>
          </a:p>
          <a:p>
            <a:r>
              <a:rPr lang="en-US" dirty="0"/>
              <a:t>Device </a:t>
            </a:r>
            <a:r>
              <a:rPr lang="en-US" dirty="0" smtClean="0"/>
              <a:t>encryption</a:t>
            </a:r>
          </a:p>
          <a:p>
            <a:r>
              <a:rPr lang="en-US" dirty="0" smtClean="0"/>
              <a:t>Security model with isolation, capabilities</a:t>
            </a:r>
          </a:p>
          <a:p>
            <a:endParaRPr lang="en-US" dirty="0"/>
          </a:p>
        </p:txBody>
      </p:sp>
    </p:spTree>
    <p:extLst>
      <p:ext uri="{BB962C8B-B14F-4D97-AF65-F5344CB8AC3E}">
        <p14:creationId xmlns:p14="http://schemas.microsoft.com/office/powerpoint/2010/main" val="2971077343"/>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fontScale="90000"/>
          </a:bodyPr>
          <a:lstStyle/>
          <a:p>
            <a:r>
              <a:rPr lang="en-US" dirty="0"/>
              <a:t/>
            </a:r>
            <a:br>
              <a:rPr lang="en-US" dirty="0"/>
            </a:br>
            <a:r>
              <a:rPr lang="en-US" dirty="0"/>
              <a:t> Windows Phone OS 7.0 security </a:t>
            </a:r>
            <a:r>
              <a:rPr lang="en-US" dirty="0" smtClean="0"/>
              <a:t>model</a:t>
            </a:r>
            <a:endParaRPr lang="en-US" dirty="0"/>
          </a:p>
        </p:txBody>
      </p:sp>
      <p:sp>
        <p:nvSpPr>
          <p:cNvPr id="3" name="Content Placeholder 2"/>
          <p:cNvSpPr>
            <a:spLocks noGrp="1"/>
          </p:cNvSpPr>
          <p:nvPr>
            <p:ph idx="1"/>
          </p:nvPr>
        </p:nvSpPr>
        <p:spPr/>
        <p:txBody>
          <a:bodyPr>
            <a:normAutofit/>
          </a:bodyPr>
          <a:lstStyle/>
          <a:p>
            <a:r>
              <a:rPr lang="en-US" dirty="0"/>
              <a:t>P</a:t>
            </a:r>
            <a:r>
              <a:rPr lang="en-US" dirty="0" smtClean="0"/>
              <a:t>rinciples </a:t>
            </a:r>
            <a:r>
              <a:rPr lang="en-US" dirty="0"/>
              <a:t>of isolation and least </a:t>
            </a:r>
            <a:r>
              <a:rPr lang="en-US" dirty="0" smtClean="0"/>
              <a:t>privilege</a:t>
            </a:r>
          </a:p>
          <a:p>
            <a:r>
              <a:rPr lang="en-US" dirty="0" smtClean="0"/>
              <a:t>Each chamber </a:t>
            </a:r>
          </a:p>
          <a:p>
            <a:pPr lvl="1"/>
            <a:r>
              <a:rPr lang="en-US" dirty="0"/>
              <a:t>P</a:t>
            </a:r>
            <a:r>
              <a:rPr lang="en-US" dirty="0" smtClean="0"/>
              <a:t>rovides </a:t>
            </a:r>
            <a:r>
              <a:rPr lang="en-US" dirty="0"/>
              <a:t>a security </a:t>
            </a:r>
            <a:r>
              <a:rPr lang="en-US" dirty="0" smtClean="0"/>
              <a:t>and isolation boundary </a:t>
            </a:r>
            <a:endParaRPr lang="en-US" dirty="0"/>
          </a:p>
          <a:p>
            <a:pPr lvl="1"/>
            <a:r>
              <a:rPr lang="en-US" dirty="0" smtClean="0"/>
              <a:t>Is </a:t>
            </a:r>
            <a:r>
              <a:rPr lang="en-US" dirty="0"/>
              <a:t>defined and implemented using a policy </a:t>
            </a:r>
            <a:r>
              <a:rPr lang="en-US" dirty="0" smtClean="0"/>
              <a:t>system</a:t>
            </a:r>
          </a:p>
          <a:p>
            <a:r>
              <a:rPr lang="en-US" dirty="0" smtClean="0"/>
              <a:t>The </a:t>
            </a:r>
            <a:r>
              <a:rPr lang="en-US" dirty="0"/>
              <a:t>security policy of a </a:t>
            </a:r>
            <a:r>
              <a:rPr lang="en-US" dirty="0" smtClean="0"/>
              <a:t>chamber </a:t>
            </a:r>
          </a:p>
          <a:p>
            <a:pPr lvl="1"/>
            <a:r>
              <a:rPr lang="en-US" dirty="0" smtClean="0"/>
              <a:t>Specifies the OS capabilities that processes </a:t>
            </a:r>
            <a:r>
              <a:rPr lang="en-US" dirty="0"/>
              <a:t>in that chamber can </a:t>
            </a:r>
            <a:r>
              <a:rPr lang="en-US" dirty="0" smtClean="0"/>
              <a:t>access</a:t>
            </a:r>
          </a:p>
          <a:p>
            <a:pPr marL="0" indent="0">
              <a:buNone/>
            </a:pPr>
            <a:endParaRPr lang="en-US" dirty="0"/>
          </a:p>
        </p:txBody>
      </p:sp>
    </p:spTree>
    <p:extLst>
      <p:ext uri="{BB962C8B-B14F-4D97-AF65-F5344CB8AC3E}">
        <p14:creationId xmlns:p14="http://schemas.microsoft.com/office/powerpoint/2010/main" val="259984681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Global smartphone market </a:t>
            </a:r>
            <a:r>
              <a:rPr lang="en-US" dirty="0"/>
              <a:t>share</a:t>
            </a:r>
          </a:p>
        </p:txBody>
      </p:sp>
      <p:sp>
        <p:nvSpPr>
          <p:cNvPr id="5" name="Content Placeholder 4"/>
          <p:cNvSpPr>
            <a:spLocks noGrp="1"/>
          </p:cNvSpPr>
          <p:nvPr>
            <p:ph idx="1"/>
          </p:nvPr>
        </p:nvSpPr>
        <p:spPr/>
        <p:txBody>
          <a:bodyPr/>
          <a:lstStyle/>
          <a:p>
            <a:endParaRPr lang="en-US"/>
          </a:p>
        </p:txBody>
      </p:sp>
      <p:pic>
        <p:nvPicPr>
          <p:cNvPr id="1028" name="Picture 4" descr="http://www.clarity-ventures.com/Portals/0/941/global-smartphone-market-os-android-clarity.png"/>
          <p:cNvPicPr>
            <a:picLocks noChangeAspect="1" noChangeArrowheads="1"/>
          </p:cNvPicPr>
          <p:nvPr/>
        </p:nvPicPr>
        <p:blipFill rotWithShape="1">
          <a:blip r:embed="rId2">
            <a:extLst>
              <a:ext uri="{28A0092B-C50C-407E-A947-70E740481C1C}">
                <a14:useLocalDpi xmlns:a14="http://schemas.microsoft.com/office/drawing/2010/main" val="0"/>
              </a:ext>
            </a:extLst>
          </a:blip>
          <a:srcRect t="9723"/>
          <a:stretch/>
        </p:blipFill>
        <p:spPr bwMode="auto">
          <a:xfrm>
            <a:off x="384174" y="1415389"/>
            <a:ext cx="8074026" cy="5466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3833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Windows Phone 7 security model</a:t>
            </a:r>
            <a:endParaRPr lang="en-US" dirty="0"/>
          </a:p>
        </p:txBody>
      </p:sp>
      <p:sp>
        <p:nvSpPr>
          <p:cNvPr id="3" name="Content Placeholder 2"/>
          <p:cNvSpPr>
            <a:spLocks noGrp="1"/>
          </p:cNvSpPr>
          <p:nvPr>
            <p:ph idx="1"/>
          </p:nvPr>
        </p:nvSpPr>
        <p:spPr>
          <a:xfrm>
            <a:off x="4017164" y="1600200"/>
            <a:ext cx="4822036" cy="4648200"/>
          </a:xfrm>
        </p:spPr>
        <p:txBody>
          <a:bodyPr/>
          <a:lstStyle/>
          <a:p>
            <a:r>
              <a:rPr lang="en-US" sz="2000" dirty="0" smtClean="0"/>
              <a:t>Policy system</a:t>
            </a:r>
          </a:p>
          <a:p>
            <a:pPr lvl="1"/>
            <a:r>
              <a:rPr lang="en-US" sz="1800" dirty="0" smtClean="0"/>
              <a:t>Central repository of rules</a:t>
            </a:r>
          </a:p>
          <a:p>
            <a:pPr lvl="1"/>
            <a:r>
              <a:rPr lang="en-US" sz="1800" dirty="0" smtClean="0"/>
              <a:t>3-tuple {Principal, Right, Resource</a:t>
            </a:r>
          </a:p>
          <a:p>
            <a:r>
              <a:rPr lang="en-US" sz="2000" dirty="0" smtClean="0"/>
              <a:t>Chamber Model</a:t>
            </a:r>
          </a:p>
          <a:p>
            <a:pPr lvl="1"/>
            <a:r>
              <a:rPr lang="en-US" sz="1800" dirty="0" smtClean="0"/>
              <a:t>Chamber boundary is security boundary</a:t>
            </a:r>
          </a:p>
          <a:p>
            <a:pPr lvl="1"/>
            <a:r>
              <a:rPr lang="en-US" sz="1800" dirty="0" smtClean="0"/>
              <a:t>Chambers defined using policy rules</a:t>
            </a:r>
          </a:p>
          <a:p>
            <a:pPr lvl="1"/>
            <a:r>
              <a:rPr lang="en-US" sz="1800" dirty="0" smtClean="0"/>
              <a:t>4 chamber types, 3 fixed size, one can be expanded </a:t>
            </a:r>
            <a:r>
              <a:rPr lang="en-US" sz="1800" dirty="0"/>
              <a:t>with </a:t>
            </a:r>
            <a:r>
              <a:rPr lang="en-US" sz="1800" dirty="0" smtClean="0"/>
              <a:t>capabilities (LPC) </a:t>
            </a:r>
          </a:p>
          <a:p>
            <a:r>
              <a:rPr lang="en-US" sz="2000" dirty="0"/>
              <a:t>C</a:t>
            </a:r>
            <a:r>
              <a:rPr lang="en-US" sz="2000" dirty="0" smtClean="0"/>
              <a:t>apabilities </a:t>
            </a:r>
          </a:p>
          <a:p>
            <a:pPr lvl="1"/>
            <a:r>
              <a:rPr lang="en-US" sz="1800" dirty="0" smtClean="0"/>
              <a:t>Expressed in application manifest</a:t>
            </a:r>
          </a:p>
          <a:p>
            <a:pPr lvl="1"/>
            <a:r>
              <a:rPr lang="en-US" sz="1800" dirty="0" smtClean="0"/>
              <a:t>Disclosed on Marketplace</a:t>
            </a:r>
          </a:p>
          <a:p>
            <a:pPr lvl="1"/>
            <a:r>
              <a:rPr lang="en-US" sz="1800" dirty="0" smtClean="0"/>
              <a:t>Defines app’s security boundary on phone</a:t>
            </a:r>
          </a:p>
          <a:p>
            <a:endParaRPr lang="en-US" dirty="0"/>
          </a:p>
        </p:txBody>
      </p:sp>
      <p:grpSp>
        <p:nvGrpSpPr>
          <p:cNvPr id="26" name="Group 25"/>
          <p:cNvGrpSpPr/>
          <p:nvPr/>
        </p:nvGrpSpPr>
        <p:grpSpPr>
          <a:xfrm>
            <a:off x="419347" y="1896345"/>
            <a:ext cx="3597818" cy="4031038"/>
            <a:chOff x="5183640" y="1450768"/>
            <a:chExt cx="3597819" cy="3024066"/>
          </a:xfrm>
        </p:grpSpPr>
        <p:grpSp>
          <p:nvGrpSpPr>
            <p:cNvPr id="20" name="Group 19"/>
            <p:cNvGrpSpPr/>
            <p:nvPr/>
          </p:nvGrpSpPr>
          <p:grpSpPr>
            <a:xfrm>
              <a:off x="6535333" y="1450768"/>
              <a:ext cx="1852142" cy="2287388"/>
              <a:chOff x="6234545" y="1547024"/>
              <a:chExt cx="2104707" cy="2287388"/>
            </a:xfrm>
          </p:grpSpPr>
          <p:sp>
            <p:nvSpPr>
              <p:cNvPr id="17" name="Rectangle 16"/>
              <p:cNvSpPr/>
              <p:nvPr/>
            </p:nvSpPr>
            <p:spPr>
              <a:xfrm>
                <a:off x="6234545" y="2279932"/>
                <a:ext cx="2104707" cy="1554480"/>
              </a:xfrm>
              <a:prstGeom prst="rect">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121888" bIns="243777" rtlCol="0" anchor="b" anchorCtr="0"/>
              <a:lstStyle/>
              <a:p>
                <a:pPr algn="ctr" defTabSz="914363">
                  <a:lnSpc>
                    <a:spcPct val="85000"/>
                  </a:lnSpc>
                  <a:spcBef>
                    <a:spcPts val="300"/>
                  </a:spcBef>
                </a:pPr>
                <a:r>
                  <a:rPr lang="en-US" sz="1866" dirty="0">
                    <a:solidFill>
                      <a:srgbClr val="FFFFFF">
                        <a:alpha val="99000"/>
                      </a:srgbClr>
                    </a:solidFill>
                  </a:rPr>
                  <a:t>Least Privilege Chamber (LPC)</a:t>
                </a:r>
              </a:p>
            </p:txBody>
          </p:sp>
          <p:sp>
            <p:nvSpPr>
              <p:cNvPr id="11" name="Rectangle 10"/>
              <p:cNvSpPr/>
              <p:nvPr/>
            </p:nvSpPr>
            <p:spPr>
              <a:xfrm>
                <a:off x="6234545" y="1547024"/>
                <a:ext cx="2104707" cy="654388"/>
              </a:xfrm>
              <a:prstGeom prst="rect">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121888" bIns="121888" rtlCol="0" anchor="ctr"/>
              <a:lstStyle/>
              <a:p>
                <a:pPr algn="ctr" defTabSz="914363">
                  <a:lnSpc>
                    <a:spcPct val="85000"/>
                  </a:lnSpc>
                  <a:spcBef>
                    <a:spcPts val="300"/>
                  </a:spcBef>
                </a:pPr>
                <a:r>
                  <a:rPr lang="en-US" sz="1866" dirty="0">
                    <a:solidFill>
                      <a:srgbClr val="FFFFFF">
                        <a:alpha val="99000"/>
                      </a:srgbClr>
                    </a:solidFill>
                  </a:rPr>
                  <a:t>Trusted Computing Base (TCB)</a:t>
                </a:r>
              </a:p>
            </p:txBody>
          </p:sp>
          <p:grpSp>
            <p:nvGrpSpPr>
              <p:cNvPr id="19" name="Group 18"/>
              <p:cNvGrpSpPr/>
              <p:nvPr/>
            </p:nvGrpSpPr>
            <p:grpSpPr>
              <a:xfrm>
                <a:off x="6240635" y="2285290"/>
                <a:ext cx="1737360" cy="913373"/>
                <a:chOff x="6240350" y="2285290"/>
                <a:chExt cx="1657653" cy="913373"/>
              </a:xfrm>
            </p:grpSpPr>
            <p:sp>
              <p:nvSpPr>
                <p:cNvPr id="15" name="Rectangle 14"/>
                <p:cNvSpPr/>
                <p:nvPr/>
              </p:nvSpPr>
              <p:spPr>
                <a:xfrm>
                  <a:off x="6240350" y="2285290"/>
                  <a:ext cx="1657653" cy="457200"/>
                </a:xfrm>
                <a:prstGeom prst="rect">
                  <a:avLst/>
                </a:prstGeom>
                <a:solidFill>
                  <a:schemeClr val="accent1"/>
                </a:solidFill>
                <a:ln w="12700" cap="flat" cmpd="sng" algn="ctr">
                  <a:solidFill>
                    <a:schemeClr val="accent2"/>
                  </a:solidFill>
                  <a:prstDash val="solid"/>
                  <a:headEnd type="none" w="med" len="med"/>
                  <a:tailEnd type="none" w="med" len="med"/>
                </a:ln>
                <a:effectLst/>
              </p:spPr>
              <p:txBody>
                <a:bodyPr vert="horz" wrap="square" lIns="85322" tIns="60944" rIns="91448" bIns="45724" numCol="1" rtlCol="0" anchor="ctr" anchorCtr="0" compatLnSpc="1">
                  <a:prstTxWarp prst="textNoShape">
                    <a:avLst/>
                  </a:prstTxWarp>
                </a:bodyPr>
                <a:lstStyle/>
                <a:p>
                  <a:pPr algn="ctr" defTabSz="914363">
                    <a:lnSpc>
                      <a:spcPct val="85000"/>
                    </a:lnSpc>
                    <a:spcBef>
                      <a:spcPts val="300"/>
                    </a:spcBef>
                  </a:pPr>
                  <a:r>
                    <a:rPr lang="en-US" sz="1866" dirty="0">
                      <a:solidFill>
                        <a:srgbClr val="FFFFFF">
                          <a:alpha val="99000"/>
                        </a:srgbClr>
                      </a:solidFill>
                      <a:latin typeface="Segoe UI"/>
                    </a:rPr>
                    <a:t>Elevated Rights</a:t>
                  </a:r>
                </a:p>
              </p:txBody>
            </p:sp>
            <p:sp>
              <p:nvSpPr>
                <p:cNvPr id="16" name="Rectangle 15"/>
                <p:cNvSpPr/>
                <p:nvPr/>
              </p:nvSpPr>
              <p:spPr>
                <a:xfrm>
                  <a:off x="6240350" y="2741463"/>
                  <a:ext cx="1657653" cy="457200"/>
                </a:xfrm>
                <a:prstGeom prst="rect">
                  <a:avLst/>
                </a:prstGeom>
                <a:solidFill>
                  <a:schemeClr val="accen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lnSpc>
                      <a:spcPct val="85000"/>
                    </a:lnSpc>
                    <a:spcBef>
                      <a:spcPts val="300"/>
                    </a:spcBef>
                  </a:pPr>
                  <a:r>
                    <a:rPr lang="en-US" sz="1866" dirty="0">
                      <a:solidFill>
                        <a:srgbClr val="FFFFFF">
                          <a:alpha val="99000"/>
                        </a:srgbClr>
                      </a:solidFill>
                    </a:rPr>
                    <a:t>Standard Rights</a:t>
                  </a:r>
                </a:p>
              </p:txBody>
            </p:sp>
          </p:grpSp>
        </p:grpSp>
        <p:sp>
          <p:nvSpPr>
            <p:cNvPr id="21" name="TextBox 20"/>
            <p:cNvSpPr txBox="1"/>
            <p:nvPr/>
          </p:nvSpPr>
          <p:spPr>
            <a:xfrm>
              <a:off x="7539131" y="3893274"/>
              <a:ext cx="1242328" cy="581560"/>
            </a:xfrm>
            <a:prstGeom prst="rect">
              <a:avLst/>
            </a:prstGeom>
            <a:noFill/>
          </p:spPr>
          <p:txBody>
            <a:bodyPr wrap="none" lIns="0" tIns="0" rIns="0" bIns="0" rtlCol="0" anchor="ctr" anchorCtr="0">
              <a:spAutoFit/>
            </a:bodyPr>
            <a:lstStyle>
              <a:defPPr>
                <a:defRPr lang="en-US"/>
              </a:defPPr>
              <a:lvl1pPr algn="ctr">
                <a:lnSpc>
                  <a:spcPct val="90000"/>
                </a:lnSpc>
                <a:defRPr sz="2000" kern="0">
                  <a:gradFill>
                    <a:gsLst>
                      <a:gs pos="0">
                        <a:srgbClr val="000000"/>
                      </a:gs>
                      <a:gs pos="100000">
                        <a:srgbClr val="000000"/>
                      </a:gs>
                    </a:gsLst>
                    <a:lin ang="5400000" scaled="0"/>
                  </a:gradFill>
                  <a:cs typeface="Segoe"/>
                </a:defRPr>
              </a:lvl1pPr>
            </a:lstStyle>
            <a:p>
              <a:pPr defTabSz="914363" fontAlgn="auto">
                <a:spcBef>
                  <a:spcPts val="0"/>
                </a:spcBef>
                <a:spcAft>
                  <a:spcPts val="0"/>
                </a:spcAft>
              </a:pPr>
              <a:r>
                <a:rPr lang="en-US" sz="1866" dirty="0">
                  <a:latin typeface="Segoe UI"/>
                </a:rPr>
                <a:t>Dynamic</a:t>
              </a:r>
              <a:br>
                <a:rPr lang="en-US" sz="1866" dirty="0">
                  <a:latin typeface="Segoe UI"/>
                </a:rPr>
              </a:br>
              <a:r>
                <a:rPr lang="en-US" sz="1866" dirty="0">
                  <a:latin typeface="Segoe UI"/>
                </a:rPr>
                <a:t>Permissions</a:t>
              </a:r>
              <a:br>
                <a:rPr lang="en-US" sz="1866" dirty="0">
                  <a:latin typeface="Segoe UI"/>
                </a:rPr>
              </a:br>
              <a:r>
                <a:rPr lang="en-US" sz="1866" dirty="0">
                  <a:latin typeface="Segoe UI"/>
                </a:rPr>
                <a:t>(LPC)</a:t>
              </a:r>
            </a:p>
          </p:txBody>
        </p:sp>
        <p:sp>
          <p:nvSpPr>
            <p:cNvPr id="22" name="Left Brace 21"/>
            <p:cNvSpPr/>
            <p:nvPr/>
          </p:nvSpPr>
          <p:spPr>
            <a:xfrm>
              <a:off x="6274468" y="1473881"/>
              <a:ext cx="210553" cy="1623168"/>
            </a:xfrm>
            <a:prstGeom prst="leftBrace">
              <a:avLst>
                <a:gd name="adj1" fmla="val 39761"/>
                <a:gd name="adj2" fmla="val 50000"/>
              </a:avLst>
            </a:prstGeom>
            <a:ln w="254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293" fontAlgn="auto">
                <a:spcBef>
                  <a:spcPts val="0"/>
                </a:spcBef>
                <a:spcAft>
                  <a:spcPts val="0"/>
                </a:spcAft>
              </a:pPr>
              <a:endParaRPr lang="en-US" sz="2399" dirty="0">
                <a:solidFill>
                  <a:srgbClr val="000000"/>
                </a:solidFill>
              </a:endParaRPr>
            </a:p>
          </p:txBody>
        </p:sp>
        <p:sp>
          <p:nvSpPr>
            <p:cNvPr id="24" name="TextBox 23"/>
            <p:cNvSpPr txBox="1"/>
            <p:nvPr/>
          </p:nvSpPr>
          <p:spPr>
            <a:xfrm>
              <a:off x="5183640" y="1897760"/>
              <a:ext cx="1242328" cy="775414"/>
            </a:xfrm>
            <a:prstGeom prst="rect">
              <a:avLst/>
            </a:prstGeom>
            <a:noFill/>
          </p:spPr>
          <p:txBody>
            <a:bodyPr wrap="none" lIns="0" tIns="0" rIns="0" bIns="0" rtlCol="0" anchor="ctr" anchorCtr="0">
              <a:spAutoFit/>
            </a:bodyPr>
            <a:lstStyle/>
            <a:p>
              <a:pPr algn="ctr" defTabSz="914363" fontAlgn="auto">
                <a:lnSpc>
                  <a:spcPct val="90000"/>
                </a:lnSpc>
                <a:spcBef>
                  <a:spcPts val="0"/>
                </a:spcBef>
                <a:spcAft>
                  <a:spcPts val="0"/>
                </a:spcAft>
              </a:pPr>
              <a:r>
                <a:rPr lang="en-US" sz="1866" kern="0" dirty="0">
                  <a:gradFill>
                    <a:gsLst>
                      <a:gs pos="0">
                        <a:srgbClr val="000000"/>
                      </a:gs>
                      <a:gs pos="100000">
                        <a:srgbClr val="000000"/>
                      </a:gs>
                    </a:gsLst>
                    <a:lin ang="5400000" scaled="0"/>
                  </a:gradFill>
                  <a:latin typeface="Segoe UI"/>
                  <a:cs typeface="Segoe"/>
                </a:rPr>
                <a:t>Fixed</a:t>
              </a:r>
              <a:br>
                <a:rPr lang="en-US" sz="1866" kern="0" dirty="0">
                  <a:gradFill>
                    <a:gsLst>
                      <a:gs pos="0">
                        <a:srgbClr val="000000"/>
                      </a:gs>
                      <a:gs pos="100000">
                        <a:srgbClr val="000000"/>
                      </a:gs>
                    </a:gsLst>
                    <a:lin ang="5400000" scaled="0"/>
                  </a:gradFill>
                  <a:latin typeface="Segoe UI"/>
                  <a:cs typeface="Segoe"/>
                </a:rPr>
              </a:br>
              <a:r>
                <a:rPr lang="en-US" sz="1866" kern="0" dirty="0">
                  <a:gradFill>
                    <a:gsLst>
                      <a:gs pos="0">
                        <a:srgbClr val="000000"/>
                      </a:gs>
                      <a:gs pos="100000">
                        <a:srgbClr val="000000"/>
                      </a:gs>
                    </a:gsLst>
                    <a:lin ang="5400000" scaled="0"/>
                  </a:gradFill>
                  <a:latin typeface="Segoe UI"/>
                  <a:cs typeface="Segoe"/>
                </a:rPr>
                <a:t>Permissions</a:t>
              </a:r>
              <a:br>
                <a:rPr lang="en-US" sz="1866" kern="0" dirty="0">
                  <a:gradFill>
                    <a:gsLst>
                      <a:gs pos="0">
                        <a:srgbClr val="000000"/>
                      </a:gs>
                      <a:gs pos="100000">
                        <a:srgbClr val="000000"/>
                      </a:gs>
                    </a:gsLst>
                    <a:lin ang="5400000" scaled="0"/>
                  </a:gradFill>
                  <a:latin typeface="Segoe UI"/>
                  <a:cs typeface="Segoe"/>
                </a:rPr>
              </a:br>
              <a:r>
                <a:rPr lang="en-US" sz="1866" kern="0" dirty="0">
                  <a:gradFill>
                    <a:gsLst>
                      <a:gs pos="0">
                        <a:srgbClr val="000000"/>
                      </a:gs>
                      <a:gs pos="100000">
                        <a:srgbClr val="000000"/>
                      </a:gs>
                    </a:gsLst>
                    <a:lin ang="5400000" scaled="0"/>
                  </a:gradFill>
                  <a:latin typeface="Segoe UI"/>
                  <a:cs typeface="Segoe"/>
                </a:rPr>
                <a:t>Chamber</a:t>
              </a:r>
              <a:br>
                <a:rPr lang="en-US" sz="1866" kern="0" dirty="0">
                  <a:gradFill>
                    <a:gsLst>
                      <a:gs pos="0">
                        <a:srgbClr val="000000"/>
                      </a:gs>
                      <a:gs pos="100000">
                        <a:srgbClr val="000000"/>
                      </a:gs>
                    </a:gsLst>
                    <a:lin ang="5400000" scaled="0"/>
                  </a:gradFill>
                  <a:latin typeface="Segoe UI"/>
                  <a:cs typeface="Segoe"/>
                </a:rPr>
              </a:br>
              <a:r>
                <a:rPr lang="en-US" sz="1866" kern="0" dirty="0">
                  <a:gradFill>
                    <a:gsLst>
                      <a:gs pos="0">
                        <a:srgbClr val="000000"/>
                      </a:gs>
                      <a:gs pos="100000">
                        <a:srgbClr val="000000"/>
                      </a:gs>
                    </a:gsLst>
                    <a:lin ang="5400000" scaled="0"/>
                  </a:gradFill>
                  <a:latin typeface="Segoe UI"/>
                  <a:cs typeface="Segoe"/>
                </a:rPr>
                <a:t>Types</a:t>
              </a:r>
            </a:p>
          </p:txBody>
        </p:sp>
        <p:sp>
          <p:nvSpPr>
            <p:cNvPr id="23" name="Arc 22"/>
            <p:cNvSpPr/>
            <p:nvPr/>
          </p:nvSpPr>
          <p:spPr>
            <a:xfrm>
              <a:off x="7874261" y="3233907"/>
              <a:ext cx="640080" cy="640080"/>
            </a:xfrm>
            <a:prstGeom prst="arc">
              <a:avLst>
                <a:gd name="adj1" fmla="val 19048728"/>
                <a:gd name="adj2" fmla="val 8075600"/>
              </a:avLst>
            </a:prstGeom>
            <a:ln w="254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293" fontAlgn="auto">
                <a:spcBef>
                  <a:spcPts val="0"/>
                </a:spcBef>
                <a:spcAft>
                  <a:spcPts val="0"/>
                </a:spcAft>
              </a:pPr>
              <a:endParaRPr lang="en-US" sz="2399" dirty="0">
                <a:solidFill>
                  <a:srgbClr val="000000"/>
                </a:solidFill>
              </a:endParaRPr>
            </a:p>
          </p:txBody>
        </p:sp>
      </p:grpSp>
    </p:spTree>
    <p:extLst>
      <p:ext uri="{BB962C8B-B14F-4D97-AF65-F5344CB8AC3E}">
        <p14:creationId xmlns:p14="http://schemas.microsoft.com/office/powerpoint/2010/main" val="3687452649"/>
      </p:ext>
    </p:extLst>
  </p:cSld>
  <p:clrMapOvr>
    <a:masterClrMapping/>
  </p:clrMapOvr>
  <p:transition xmlns:p14="http://schemas.microsoft.com/office/powerpoint/2010/main" spd="slow">
    <p:push/>
  </p:transitio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9435"/>
            <a:ext cx="8382000" cy="912776"/>
          </a:xfrm>
        </p:spPr>
        <p:txBody>
          <a:bodyPr>
            <a:noAutofit/>
          </a:bodyPr>
          <a:lstStyle/>
          <a:p>
            <a:r>
              <a:rPr lang="en-US" dirty="0" smtClean="0"/>
              <a:t>Windows Phone 8 security </a:t>
            </a:r>
            <a:r>
              <a:rPr lang="en-US" dirty="0"/>
              <a:t>m</a:t>
            </a:r>
            <a:r>
              <a:rPr lang="en-US" dirty="0" smtClean="0"/>
              <a:t>odel</a:t>
            </a:r>
            <a:endParaRPr lang="en-US" dirty="0"/>
          </a:p>
        </p:txBody>
      </p:sp>
      <p:sp>
        <p:nvSpPr>
          <p:cNvPr id="17" name="Rectangle 16"/>
          <p:cNvSpPr/>
          <p:nvPr/>
        </p:nvSpPr>
        <p:spPr>
          <a:xfrm>
            <a:off x="1762956" y="2893788"/>
            <a:ext cx="1852142" cy="2072100"/>
          </a:xfrm>
          <a:prstGeom prst="rect">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121888" bIns="243777" rtlCol="0" anchor="b" anchorCtr="0"/>
          <a:lstStyle/>
          <a:p>
            <a:pPr algn="ctr" defTabSz="914363">
              <a:lnSpc>
                <a:spcPct val="85000"/>
              </a:lnSpc>
              <a:spcBef>
                <a:spcPts val="300"/>
              </a:spcBef>
            </a:pPr>
            <a:r>
              <a:rPr lang="en-US" sz="1866" dirty="0">
                <a:solidFill>
                  <a:srgbClr val="FFFFFF">
                    <a:alpha val="99000"/>
                  </a:srgbClr>
                </a:solidFill>
              </a:rPr>
              <a:t>Least Privilege Chamber (LPC)</a:t>
            </a:r>
          </a:p>
        </p:txBody>
      </p:sp>
      <p:sp>
        <p:nvSpPr>
          <p:cNvPr id="11" name="Rectangle 10"/>
          <p:cNvSpPr/>
          <p:nvPr/>
        </p:nvSpPr>
        <p:spPr>
          <a:xfrm>
            <a:off x="1762956" y="1916832"/>
            <a:ext cx="1852142" cy="872290"/>
          </a:xfrm>
          <a:prstGeom prst="rect">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121888" bIns="121888" rtlCol="0" anchor="ctr"/>
          <a:lstStyle/>
          <a:p>
            <a:pPr algn="ctr" defTabSz="914363">
              <a:lnSpc>
                <a:spcPct val="85000"/>
              </a:lnSpc>
              <a:spcBef>
                <a:spcPts val="300"/>
              </a:spcBef>
            </a:pPr>
            <a:r>
              <a:rPr lang="en-US" sz="1866" dirty="0">
                <a:solidFill>
                  <a:srgbClr val="FFFFFF">
                    <a:alpha val="99000"/>
                  </a:srgbClr>
                </a:solidFill>
              </a:rPr>
              <a:t>Trusted Computing Base (TCB)</a:t>
            </a:r>
          </a:p>
        </p:txBody>
      </p:sp>
      <p:sp>
        <p:nvSpPr>
          <p:cNvPr id="21" name="TextBox 20"/>
          <p:cNvSpPr txBox="1"/>
          <p:nvPr/>
        </p:nvSpPr>
        <p:spPr>
          <a:xfrm>
            <a:off x="2766755" y="5172660"/>
            <a:ext cx="1242328" cy="775212"/>
          </a:xfrm>
          <a:prstGeom prst="rect">
            <a:avLst/>
          </a:prstGeom>
          <a:noFill/>
        </p:spPr>
        <p:txBody>
          <a:bodyPr wrap="none" lIns="0" tIns="0" rIns="0" bIns="0" rtlCol="0" anchor="ctr" anchorCtr="0">
            <a:spAutoFit/>
          </a:bodyPr>
          <a:lstStyle>
            <a:defPPr>
              <a:defRPr lang="en-US"/>
            </a:defPPr>
            <a:lvl1pPr algn="ctr">
              <a:lnSpc>
                <a:spcPct val="90000"/>
              </a:lnSpc>
              <a:defRPr sz="2000" kern="0">
                <a:gradFill>
                  <a:gsLst>
                    <a:gs pos="0">
                      <a:srgbClr val="000000"/>
                    </a:gs>
                    <a:gs pos="100000">
                      <a:srgbClr val="000000"/>
                    </a:gs>
                  </a:gsLst>
                  <a:lin ang="5400000" scaled="0"/>
                </a:gradFill>
                <a:cs typeface="Segoe"/>
              </a:defRPr>
            </a:lvl1pPr>
          </a:lstStyle>
          <a:p>
            <a:pPr defTabSz="914363" fontAlgn="auto">
              <a:spcBef>
                <a:spcPts val="0"/>
              </a:spcBef>
              <a:spcAft>
                <a:spcPts val="0"/>
              </a:spcAft>
            </a:pPr>
            <a:r>
              <a:rPr lang="en-US" sz="1866" dirty="0">
                <a:latin typeface="Segoe UI"/>
              </a:rPr>
              <a:t>Dynamic</a:t>
            </a:r>
            <a:br>
              <a:rPr lang="en-US" sz="1866" dirty="0">
                <a:latin typeface="Segoe UI"/>
              </a:rPr>
            </a:br>
            <a:r>
              <a:rPr lang="en-US" sz="1866" dirty="0">
                <a:latin typeface="Segoe UI"/>
              </a:rPr>
              <a:t>Permissions</a:t>
            </a:r>
            <a:br>
              <a:rPr lang="en-US" sz="1866" dirty="0">
                <a:latin typeface="Segoe UI"/>
              </a:rPr>
            </a:br>
            <a:r>
              <a:rPr lang="en-US" sz="1866" dirty="0">
                <a:latin typeface="Segoe UI"/>
              </a:rPr>
              <a:t>(LPC)</a:t>
            </a:r>
          </a:p>
        </p:txBody>
      </p:sp>
      <p:sp>
        <p:nvSpPr>
          <p:cNvPr id="23" name="Arc 22"/>
          <p:cNvSpPr/>
          <p:nvPr/>
        </p:nvSpPr>
        <p:spPr>
          <a:xfrm>
            <a:off x="3101884" y="4293732"/>
            <a:ext cx="640080" cy="853218"/>
          </a:xfrm>
          <a:prstGeom prst="arc">
            <a:avLst>
              <a:gd name="adj1" fmla="val 19048728"/>
              <a:gd name="adj2" fmla="val 8075600"/>
            </a:avLst>
          </a:prstGeom>
          <a:ln w="254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293" fontAlgn="auto">
              <a:spcBef>
                <a:spcPts val="0"/>
              </a:spcBef>
              <a:spcAft>
                <a:spcPts val="0"/>
              </a:spcAft>
            </a:pPr>
            <a:endParaRPr lang="en-US" sz="2399" dirty="0">
              <a:solidFill>
                <a:srgbClr val="000000"/>
              </a:solidFill>
            </a:endParaRPr>
          </a:p>
        </p:txBody>
      </p:sp>
      <p:sp>
        <p:nvSpPr>
          <p:cNvPr id="3" name="Rectangle 2"/>
          <p:cNvSpPr/>
          <p:nvPr/>
        </p:nvSpPr>
        <p:spPr>
          <a:xfrm>
            <a:off x="4088433" y="1243587"/>
            <a:ext cx="3111108" cy="646331"/>
          </a:xfrm>
          <a:prstGeom prst="rect">
            <a:avLst/>
          </a:prstGeom>
        </p:spPr>
        <p:txBody>
          <a:bodyPr wrap="none">
            <a:spAutoFit/>
          </a:bodyPr>
          <a:lstStyle/>
          <a:p>
            <a:pPr defTabSz="914363" fontAlgn="auto">
              <a:lnSpc>
                <a:spcPct val="90000"/>
              </a:lnSpc>
              <a:spcBef>
                <a:spcPct val="20000"/>
              </a:spcBef>
              <a:spcAft>
                <a:spcPts val="0"/>
              </a:spcAft>
            </a:pPr>
            <a:r>
              <a:rPr lang="en-US" sz="4000" spc="-120" dirty="0">
                <a:gradFill>
                  <a:gsLst>
                    <a:gs pos="0">
                      <a:srgbClr val="3397D3"/>
                    </a:gs>
                    <a:gs pos="86000">
                      <a:srgbClr val="3397D3"/>
                    </a:gs>
                  </a:gsLst>
                  <a:lin ang="5400000" scaled="0"/>
                </a:gradFill>
                <a:latin typeface="Segoe UI Light" pitchFamily="34" charset="0"/>
                <a:cs typeface="Consolas" pitchFamily="49" charset="0"/>
              </a:rPr>
              <a:t>Similar to WP7</a:t>
            </a:r>
          </a:p>
        </p:txBody>
      </p:sp>
      <p:sp>
        <p:nvSpPr>
          <p:cNvPr id="7" name="Rectangle 6"/>
          <p:cNvSpPr/>
          <p:nvPr/>
        </p:nvSpPr>
        <p:spPr>
          <a:xfrm>
            <a:off x="4088433" y="2177173"/>
            <a:ext cx="4883846" cy="1754326"/>
          </a:xfrm>
          <a:prstGeom prst="rect">
            <a:avLst/>
          </a:prstGeom>
        </p:spPr>
        <p:txBody>
          <a:bodyPr wrap="square">
            <a:spAutoFit/>
          </a:bodyPr>
          <a:lstStyle/>
          <a:p>
            <a:pPr defTabSz="914363" fontAlgn="auto">
              <a:lnSpc>
                <a:spcPct val="90000"/>
              </a:lnSpc>
              <a:spcBef>
                <a:spcPct val="20000"/>
              </a:spcBef>
              <a:spcAft>
                <a:spcPts val="0"/>
              </a:spcAft>
            </a:pPr>
            <a:r>
              <a:rPr lang="en-US" sz="4000" spc="-120" dirty="0">
                <a:gradFill>
                  <a:gsLst>
                    <a:gs pos="0">
                      <a:srgbClr val="3397D3"/>
                    </a:gs>
                    <a:gs pos="86000">
                      <a:srgbClr val="3397D3"/>
                    </a:gs>
                  </a:gsLst>
                  <a:lin ang="5400000" scaled="0"/>
                </a:gradFill>
                <a:latin typeface="Segoe UI Light" pitchFamily="34" charset="0"/>
                <a:cs typeface="Consolas" pitchFamily="49" charset="0"/>
              </a:rPr>
              <a:t>WP8 chambers are built on the </a:t>
            </a:r>
            <a:r>
              <a:rPr lang="en-US" sz="4000" spc="-120" dirty="0" smtClean="0">
                <a:gradFill>
                  <a:gsLst>
                    <a:gs pos="0">
                      <a:srgbClr val="3397D3"/>
                    </a:gs>
                    <a:gs pos="86000">
                      <a:srgbClr val="3397D3"/>
                    </a:gs>
                  </a:gsLst>
                  <a:lin ang="5400000" scaled="0"/>
                </a:gradFill>
                <a:latin typeface="Segoe UI Light" pitchFamily="34" charset="0"/>
                <a:cs typeface="Consolas" pitchFamily="49" charset="0"/>
              </a:rPr>
              <a:t>Windows </a:t>
            </a:r>
            <a:r>
              <a:rPr lang="en-US" sz="4000" spc="-120" dirty="0">
                <a:gradFill>
                  <a:gsLst>
                    <a:gs pos="0">
                      <a:srgbClr val="3397D3"/>
                    </a:gs>
                    <a:gs pos="86000">
                      <a:srgbClr val="3397D3"/>
                    </a:gs>
                  </a:gsLst>
                  <a:lin ang="5400000" scaled="0"/>
                </a:gradFill>
                <a:latin typeface="Segoe UI Light" pitchFamily="34" charset="0"/>
                <a:cs typeface="Consolas" pitchFamily="49" charset="0"/>
              </a:rPr>
              <a:t>security infrastructure</a:t>
            </a:r>
            <a:endParaRPr lang="en-US" sz="1800" dirty="0">
              <a:solidFill>
                <a:srgbClr val="000000"/>
              </a:solidFill>
              <a:latin typeface="Segoe UI"/>
            </a:endParaRPr>
          </a:p>
        </p:txBody>
      </p:sp>
      <p:sp>
        <p:nvSpPr>
          <p:cNvPr id="9" name="Rectangle 8"/>
          <p:cNvSpPr/>
          <p:nvPr/>
        </p:nvSpPr>
        <p:spPr>
          <a:xfrm>
            <a:off x="4088433" y="3916487"/>
            <a:ext cx="4711244" cy="807913"/>
          </a:xfrm>
          <a:prstGeom prst="rect">
            <a:avLst/>
          </a:prstGeom>
        </p:spPr>
        <p:txBody>
          <a:bodyPr wrap="square">
            <a:spAutoFit/>
          </a:bodyPr>
          <a:lstStyle/>
          <a:p>
            <a:pPr marL="0" lvl="1" defTabSz="914363" fontAlgn="auto">
              <a:lnSpc>
                <a:spcPct val="110000"/>
              </a:lnSpc>
              <a:spcBef>
                <a:spcPts val="300"/>
              </a:spcBef>
              <a:spcAft>
                <a:spcPts val="0"/>
              </a:spcAft>
            </a:pPr>
            <a:r>
              <a:rPr lang="en-US" spc="-70" dirty="0" smtClean="0">
                <a:solidFill>
                  <a:srgbClr val="FFFFFF">
                    <a:lumMod val="50000"/>
                  </a:srgbClr>
                </a:solidFill>
                <a:latin typeface="Segoe UI"/>
                <a:ea typeface="Segoe UI" pitchFamily="34" charset="0"/>
                <a:cs typeface="Segoe UI" pitchFamily="34" charset="0"/>
              </a:rPr>
              <a:t>Services </a:t>
            </a:r>
            <a:r>
              <a:rPr lang="en-US" spc="-70" dirty="0">
                <a:solidFill>
                  <a:srgbClr val="FFFFFF">
                    <a:lumMod val="50000"/>
                  </a:srgbClr>
                </a:solidFill>
                <a:latin typeface="Segoe UI"/>
                <a:ea typeface="Segoe UI" pitchFamily="34" charset="0"/>
                <a:cs typeface="Segoe UI" pitchFamily="34" charset="0"/>
              </a:rPr>
              <a:t>and Application </a:t>
            </a:r>
            <a:r>
              <a:rPr lang="en-US" spc="-70" dirty="0" smtClean="0">
                <a:solidFill>
                  <a:srgbClr val="FFFFFF">
                    <a:lumMod val="50000"/>
                  </a:srgbClr>
                </a:solidFill>
                <a:latin typeface="Segoe UI"/>
                <a:ea typeface="Segoe UI" pitchFamily="34" charset="0"/>
                <a:cs typeface="Segoe UI" pitchFamily="34" charset="0"/>
              </a:rPr>
              <a:t>all </a:t>
            </a:r>
            <a:r>
              <a:rPr lang="en-US" spc="-70" dirty="0">
                <a:solidFill>
                  <a:srgbClr val="FFFFFF">
                    <a:lumMod val="50000"/>
                  </a:srgbClr>
                </a:solidFill>
                <a:latin typeface="Segoe UI"/>
                <a:ea typeface="Segoe UI" pitchFamily="34" charset="0"/>
                <a:cs typeface="Segoe UI" pitchFamily="34" charset="0"/>
              </a:rPr>
              <a:t>in chambers</a:t>
            </a:r>
          </a:p>
          <a:p>
            <a:pPr marL="0" lvl="1" defTabSz="914363" fontAlgn="auto">
              <a:lnSpc>
                <a:spcPct val="110000"/>
              </a:lnSpc>
              <a:spcBef>
                <a:spcPts val="300"/>
              </a:spcBef>
              <a:spcAft>
                <a:spcPts val="0"/>
              </a:spcAft>
            </a:pPr>
            <a:r>
              <a:rPr lang="en-US" spc="-70" dirty="0">
                <a:solidFill>
                  <a:srgbClr val="FFFFFF">
                    <a:lumMod val="50000"/>
                  </a:srgbClr>
                </a:solidFill>
                <a:latin typeface="Segoe UI"/>
                <a:ea typeface="Segoe UI" pitchFamily="34" charset="0"/>
                <a:cs typeface="Segoe UI" pitchFamily="34" charset="0"/>
              </a:rPr>
              <a:t>WP8 has a richer capabilities list </a:t>
            </a:r>
            <a:endParaRPr lang="en-US" sz="1600" dirty="0">
              <a:solidFill>
                <a:srgbClr val="000000"/>
              </a:solidFill>
              <a:latin typeface="Segoe UI"/>
            </a:endParaRPr>
          </a:p>
        </p:txBody>
      </p:sp>
    </p:spTree>
    <p:extLst>
      <p:ext uri="{BB962C8B-B14F-4D97-AF65-F5344CB8AC3E}">
        <p14:creationId xmlns:p14="http://schemas.microsoft.com/office/powerpoint/2010/main" val="4047994555"/>
      </p:ext>
    </p:extLst>
  </p:cSld>
  <p:clrMapOvr>
    <a:masterClrMapping/>
  </p:clrMapOvr>
  <p:transition xmlns:p14="http://schemas.microsoft.com/office/powerpoint/2010/main" spd="slow">
    <p:push/>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1+#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Isolation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Every application runs in own isolated chamber </a:t>
            </a:r>
          </a:p>
          <a:p>
            <a:pPr lvl="1"/>
            <a:r>
              <a:rPr lang="en-US" dirty="0" smtClean="0"/>
              <a:t>All apps have basic permissions, </a:t>
            </a:r>
            <a:r>
              <a:rPr lang="en-US" dirty="0" err="1" smtClean="0"/>
              <a:t>incl</a:t>
            </a:r>
            <a:r>
              <a:rPr lang="en-US" dirty="0" smtClean="0"/>
              <a:t> a storage file</a:t>
            </a:r>
          </a:p>
          <a:p>
            <a:pPr lvl="1"/>
            <a:r>
              <a:rPr lang="en-US" dirty="0" smtClean="0"/>
              <a:t>Cannot access memory or data of other applications, including the keyboard cache.  </a:t>
            </a:r>
          </a:p>
          <a:p>
            <a:r>
              <a:rPr lang="en-US" dirty="0" smtClean="0"/>
              <a:t>No communication channels between applications, except through the cloud </a:t>
            </a:r>
          </a:p>
          <a:p>
            <a:r>
              <a:rPr lang="en-US" dirty="0" smtClean="0"/>
              <a:t>Non-MS applications distributed via marketplace stopped in background </a:t>
            </a:r>
          </a:p>
          <a:p>
            <a:pPr lvl="1"/>
            <a:r>
              <a:rPr lang="en-US" dirty="0" smtClean="0"/>
              <a:t>When user switches apps, previous app is shut down </a:t>
            </a:r>
          </a:p>
          <a:p>
            <a:pPr lvl="1"/>
            <a:r>
              <a:rPr lang="en-US" dirty="0" smtClean="0"/>
              <a:t>Reason: application cannot use critical resources or communicate with Internet–based services while the user is not using the application</a:t>
            </a:r>
            <a:endParaRPr lang="en-US" dirty="0"/>
          </a:p>
        </p:txBody>
      </p:sp>
    </p:spTree>
    <p:extLst>
      <p:ext uri="{BB962C8B-B14F-4D97-AF65-F5344CB8AC3E}">
        <p14:creationId xmlns:p14="http://schemas.microsoft.com/office/powerpoint/2010/main" val="3760171412"/>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chamber types</a:t>
            </a:r>
            <a:endParaRPr lang="en-US" dirty="0"/>
          </a:p>
        </p:txBody>
      </p:sp>
      <p:sp>
        <p:nvSpPr>
          <p:cNvPr id="3" name="Content Placeholder 2"/>
          <p:cNvSpPr>
            <a:spLocks noGrp="1"/>
          </p:cNvSpPr>
          <p:nvPr>
            <p:ph idx="1"/>
          </p:nvPr>
        </p:nvSpPr>
        <p:spPr/>
        <p:txBody>
          <a:bodyPr/>
          <a:lstStyle/>
          <a:p>
            <a:r>
              <a:rPr lang="en-US" dirty="0" smtClean="0"/>
              <a:t>Three types </a:t>
            </a:r>
            <a:r>
              <a:rPr lang="en-US" dirty="0"/>
              <a:t>have fixed permission </a:t>
            </a:r>
            <a:r>
              <a:rPr lang="en-US" dirty="0" smtClean="0"/>
              <a:t>sets</a:t>
            </a:r>
          </a:p>
          <a:p>
            <a:r>
              <a:rPr lang="en-US" dirty="0"/>
              <a:t>F</a:t>
            </a:r>
            <a:r>
              <a:rPr lang="en-US" dirty="0" smtClean="0"/>
              <a:t>ourth </a:t>
            </a:r>
            <a:r>
              <a:rPr lang="en-US" dirty="0"/>
              <a:t>chamber type is </a:t>
            </a:r>
            <a:r>
              <a:rPr lang="en-US" dirty="0" smtClean="0"/>
              <a:t>capabilities-driven</a:t>
            </a:r>
          </a:p>
          <a:p>
            <a:pPr lvl="1"/>
            <a:r>
              <a:rPr lang="en-US" dirty="0" smtClean="0"/>
              <a:t>Applications </a:t>
            </a:r>
            <a:r>
              <a:rPr lang="en-US" dirty="0"/>
              <a:t>that are designated to run in the fourth chamber type have capability requirements that are honored at installation and at </a:t>
            </a:r>
            <a:r>
              <a:rPr lang="en-US" dirty="0" smtClean="0"/>
              <a:t>run-time</a:t>
            </a:r>
            <a:endParaRPr lang="en-US" dirty="0"/>
          </a:p>
        </p:txBody>
      </p:sp>
    </p:spTree>
    <p:extLst>
      <p:ext uri="{BB962C8B-B14F-4D97-AF65-F5344CB8AC3E}">
        <p14:creationId xmlns:p14="http://schemas.microsoft.com/office/powerpoint/2010/main" val="1042983554"/>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Overview of four chambers</a:t>
            </a:r>
            <a:endParaRPr lang="en-US" dirty="0"/>
          </a:p>
        </p:txBody>
      </p:sp>
      <p:sp>
        <p:nvSpPr>
          <p:cNvPr id="3" name="Content Placeholder 2"/>
          <p:cNvSpPr>
            <a:spLocks noGrp="1"/>
          </p:cNvSpPr>
          <p:nvPr>
            <p:ph idx="1"/>
          </p:nvPr>
        </p:nvSpPr>
        <p:spPr/>
        <p:txBody>
          <a:bodyPr/>
          <a:lstStyle/>
          <a:p>
            <a:r>
              <a:rPr lang="en-US" dirty="0" smtClean="0"/>
              <a:t>Trusted Computing Base (TCB) chamber</a:t>
            </a:r>
          </a:p>
          <a:p>
            <a:pPr lvl="1"/>
            <a:r>
              <a:rPr lang="en-US" dirty="0" smtClean="0"/>
              <a:t>unrestricted access to most resources </a:t>
            </a:r>
          </a:p>
          <a:p>
            <a:pPr lvl="1"/>
            <a:r>
              <a:rPr lang="en-US" dirty="0" smtClean="0"/>
              <a:t>can modify policy and enforce the security model.</a:t>
            </a:r>
          </a:p>
          <a:p>
            <a:pPr lvl="1"/>
            <a:r>
              <a:rPr lang="en-US" dirty="0" smtClean="0"/>
              <a:t>kernel and kernel-mode drivers run in the TCB </a:t>
            </a:r>
          </a:p>
          <a:p>
            <a:pPr lvl="1"/>
            <a:r>
              <a:rPr lang="en-US" dirty="0" smtClean="0"/>
              <a:t>Minimizing the amount of software that runs in the TCB is essential for minimizing the Windows Phone 7, 8 attack surface </a:t>
            </a:r>
            <a:endParaRPr lang="en-US" dirty="0"/>
          </a:p>
        </p:txBody>
      </p:sp>
    </p:spTree>
    <p:extLst>
      <p:ext uri="{BB962C8B-B14F-4D97-AF65-F5344CB8AC3E}">
        <p14:creationId xmlns:p14="http://schemas.microsoft.com/office/powerpoint/2010/main" val="2685440699"/>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Overview of four chambers</a:t>
            </a:r>
            <a:endParaRPr lang="en-US" dirty="0"/>
          </a:p>
        </p:txBody>
      </p:sp>
      <p:sp>
        <p:nvSpPr>
          <p:cNvPr id="3" name="Content Placeholder 2"/>
          <p:cNvSpPr>
            <a:spLocks noGrp="1"/>
          </p:cNvSpPr>
          <p:nvPr>
            <p:ph idx="1"/>
          </p:nvPr>
        </p:nvSpPr>
        <p:spPr>
          <a:xfrm>
            <a:off x="685800" y="1600200"/>
            <a:ext cx="7772400" cy="4953000"/>
          </a:xfrm>
        </p:spPr>
        <p:txBody>
          <a:bodyPr/>
          <a:lstStyle/>
          <a:p>
            <a:r>
              <a:rPr lang="en-US" dirty="0" smtClean="0"/>
              <a:t>Elevated Rights Chamber (ERC) </a:t>
            </a:r>
          </a:p>
          <a:p>
            <a:pPr lvl="1"/>
            <a:r>
              <a:rPr lang="en-US" dirty="0" smtClean="0"/>
              <a:t>Can access all resources except security policy </a:t>
            </a:r>
          </a:p>
          <a:p>
            <a:pPr lvl="1"/>
            <a:r>
              <a:rPr lang="en-US" dirty="0" smtClean="0"/>
              <a:t>Intended for services and user-mode drivers </a:t>
            </a:r>
          </a:p>
          <a:p>
            <a:r>
              <a:rPr lang="en-US" dirty="0" smtClean="0"/>
              <a:t>Standard Rights Chamber (SRC) </a:t>
            </a:r>
          </a:p>
          <a:p>
            <a:pPr lvl="1"/>
            <a:r>
              <a:rPr lang="en-US" dirty="0"/>
              <a:t>D</a:t>
            </a:r>
            <a:r>
              <a:rPr lang="en-US" dirty="0" smtClean="0"/>
              <a:t>efault for pre-installed applications that do not provide device-wide services </a:t>
            </a:r>
          </a:p>
          <a:p>
            <a:pPr lvl="1"/>
            <a:r>
              <a:rPr lang="en-US" dirty="0" smtClean="0"/>
              <a:t>Outlook Mobile is an example that runs in the SRC </a:t>
            </a:r>
          </a:p>
          <a:p>
            <a:r>
              <a:rPr lang="en-US" dirty="0" smtClean="0"/>
              <a:t>Least Privileged Chamber (LPC)</a:t>
            </a:r>
          </a:p>
          <a:p>
            <a:pPr lvl="1"/>
            <a:r>
              <a:rPr lang="en-US" dirty="0"/>
              <a:t>D</a:t>
            </a:r>
            <a:r>
              <a:rPr lang="en-US" dirty="0" smtClean="0"/>
              <a:t>efault chamber for all non-Microsoft applications </a:t>
            </a:r>
          </a:p>
          <a:p>
            <a:pPr lvl="1"/>
            <a:r>
              <a:rPr lang="en-US" dirty="0" smtClean="0"/>
              <a:t>LPCs configured using capabilities (see next slide) </a:t>
            </a:r>
          </a:p>
          <a:p>
            <a:endParaRPr lang="en-US" dirty="0"/>
          </a:p>
        </p:txBody>
      </p:sp>
    </p:spTree>
    <p:extLst>
      <p:ext uri="{BB962C8B-B14F-4D97-AF65-F5344CB8AC3E}">
        <p14:creationId xmlns:p14="http://schemas.microsoft.com/office/powerpoint/2010/main" val="160127300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Granting privileges to applications</a:t>
            </a:r>
            <a:endParaRPr lang="en-US" dirty="0"/>
          </a:p>
        </p:txBody>
      </p:sp>
      <p:sp>
        <p:nvSpPr>
          <p:cNvPr id="3" name="Content Placeholder 2"/>
          <p:cNvSpPr>
            <a:spLocks noGrp="1"/>
          </p:cNvSpPr>
          <p:nvPr>
            <p:ph idx="1"/>
          </p:nvPr>
        </p:nvSpPr>
        <p:spPr>
          <a:xfrm>
            <a:off x="457200" y="1600200"/>
            <a:ext cx="8229600" cy="4876800"/>
          </a:xfrm>
        </p:spPr>
        <p:txBody>
          <a:bodyPr>
            <a:normAutofit fontScale="92500"/>
          </a:bodyPr>
          <a:lstStyle/>
          <a:p>
            <a:r>
              <a:rPr lang="en-US" dirty="0" smtClean="0"/>
              <a:t>Goal: Least Privilege</a:t>
            </a:r>
          </a:p>
          <a:p>
            <a:pPr lvl="1"/>
            <a:r>
              <a:rPr lang="en-US" dirty="0"/>
              <a:t>A</a:t>
            </a:r>
            <a:r>
              <a:rPr lang="en-US" dirty="0" smtClean="0"/>
              <a:t>pplication gets capabilities needed </a:t>
            </a:r>
            <a:r>
              <a:rPr lang="en-US" dirty="0"/>
              <a:t>to perform all its use cases, but no </a:t>
            </a:r>
            <a:r>
              <a:rPr lang="en-US" dirty="0" smtClean="0"/>
              <a:t>more </a:t>
            </a:r>
            <a:endParaRPr lang="en-US" dirty="0"/>
          </a:p>
          <a:p>
            <a:r>
              <a:rPr lang="en-US" dirty="0" smtClean="0"/>
              <a:t>Developers </a:t>
            </a:r>
            <a:endParaRPr lang="en-US" dirty="0"/>
          </a:p>
          <a:p>
            <a:pPr lvl="1"/>
            <a:r>
              <a:rPr lang="en-US" dirty="0"/>
              <a:t>U</a:t>
            </a:r>
            <a:r>
              <a:rPr lang="en-US" dirty="0" smtClean="0"/>
              <a:t>se </a:t>
            </a:r>
            <a:r>
              <a:rPr lang="en-US" dirty="0"/>
              <a:t>the capability detection tool </a:t>
            </a:r>
            <a:r>
              <a:rPr lang="en-US" dirty="0" smtClean="0"/>
              <a:t>to </a:t>
            </a:r>
            <a:r>
              <a:rPr lang="en-US" dirty="0"/>
              <a:t>create the capability </a:t>
            </a:r>
            <a:r>
              <a:rPr lang="en-US" dirty="0" smtClean="0"/>
              <a:t>list</a:t>
            </a:r>
          </a:p>
          <a:p>
            <a:pPr lvl="1"/>
            <a:r>
              <a:rPr lang="en-US" dirty="0"/>
              <a:t>The capability list is included in the application manifest </a:t>
            </a:r>
            <a:endParaRPr lang="en-US" dirty="0" smtClean="0"/>
          </a:p>
          <a:p>
            <a:r>
              <a:rPr lang="en-US" dirty="0" smtClean="0"/>
              <a:t>Each </a:t>
            </a:r>
            <a:r>
              <a:rPr lang="en-US" dirty="0"/>
              <a:t>application discloses its capabilities to the user,</a:t>
            </a:r>
          </a:p>
          <a:p>
            <a:pPr lvl="1"/>
            <a:r>
              <a:rPr lang="en-US" dirty="0"/>
              <a:t>Listed on Windows Phone Marketplace. </a:t>
            </a:r>
          </a:p>
          <a:p>
            <a:pPr lvl="1"/>
            <a:r>
              <a:rPr lang="en-US" dirty="0"/>
              <a:t>Explicit prompt upon application purchase</a:t>
            </a:r>
          </a:p>
          <a:p>
            <a:pPr lvl="1"/>
            <a:r>
              <a:rPr lang="en-US" dirty="0"/>
              <a:t>Disclosure within the application, when the user is about to use the location capability for the first time. </a:t>
            </a:r>
          </a:p>
          <a:p>
            <a:endParaRPr lang="en-US" dirty="0"/>
          </a:p>
        </p:txBody>
      </p:sp>
    </p:spTree>
    <p:extLst>
      <p:ext uri="{BB962C8B-B14F-4D97-AF65-F5344CB8AC3E}">
        <p14:creationId xmlns:p14="http://schemas.microsoft.com/office/powerpoint/2010/main" val="1966948814"/>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Windows Phone 7 “Capabilities”</a:t>
            </a:r>
            <a:endParaRPr lang="en-US" dirty="0"/>
          </a:p>
        </p:txBody>
      </p:sp>
      <p:sp>
        <p:nvSpPr>
          <p:cNvPr id="3" name="Content Placeholder 2"/>
          <p:cNvSpPr>
            <a:spLocks noGrp="1"/>
          </p:cNvSpPr>
          <p:nvPr>
            <p:ph idx="1"/>
          </p:nvPr>
        </p:nvSpPr>
        <p:spPr/>
        <p:txBody>
          <a:bodyPr>
            <a:normAutofit/>
          </a:bodyPr>
          <a:lstStyle/>
          <a:p>
            <a:r>
              <a:rPr lang="en-US" dirty="0" smtClean="0"/>
              <a:t>W7 Capability: a </a:t>
            </a:r>
            <a:r>
              <a:rPr lang="en-US" dirty="0"/>
              <a:t>resource </a:t>
            </a:r>
            <a:r>
              <a:rPr lang="en-US" dirty="0" smtClean="0"/>
              <a:t>associated with user </a:t>
            </a:r>
            <a:r>
              <a:rPr lang="en-US" dirty="0"/>
              <a:t>privacy, security, cost, or business concerns </a:t>
            </a:r>
            <a:endParaRPr lang="en-US" dirty="0" smtClean="0"/>
          </a:p>
          <a:p>
            <a:r>
              <a:rPr lang="en-US" dirty="0" smtClean="0"/>
              <a:t>Examples: geographical </a:t>
            </a:r>
            <a:r>
              <a:rPr lang="en-US" dirty="0"/>
              <a:t>location information, camera, microphone, networking, and </a:t>
            </a:r>
            <a:r>
              <a:rPr lang="en-US" dirty="0" smtClean="0"/>
              <a:t>sensors.</a:t>
            </a:r>
          </a:p>
        </p:txBody>
      </p:sp>
    </p:spTree>
    <p:extLst>
      <p:ext uri="{BB962C8B-B14F-4D97-AF65-F5344CB8AC3E}">
        <p14:creationId xmlns:p14="http://schemas.microsoft.com/office/powerpoint/2010/main" val="28750380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Managed code </a:t>
            </a:r>
            <a:endParaRPr lang="en-US" dirty="0"/>
          </a:p>
        </p:txBody>
      </p:sp>
      <p:sp>
        <p:nvSpPr>
          <p:cNvPr id="3" name="Content Placeholder 2"/>
          <p:cNvSpPr>
            <a:spLocks noGrp="1"/>
          </p:cNvSpPr>
          <p:nvPr>
            <p:ph idx="1"/>
          </p:nvPr>
        </p:nvSpPr>
        <p:spPr/>
        <p:txBody>
          <a:bodyPr>
            <a:normAutofit/>
          </a:bodyPr>
          <a:lstStyle/>
          <a:p>
            <a:r>
              <a:rPr lang="en-US" dirty="0"/>
              <a:t>A</a:t>
            </a:r>
            <a:r>
              <a:rPr lang="en-US" dirty="0" smtClean="0"/>
              <a:t>pplication </a:t>
            </a:r>
            <a:r>
              <a:rPr lang="en-US" dirty="0"/>
              <a:t>development </a:t>
            </a:r>
            <a:r>
              <a:rPr lang="en-US" dirty="0" smtClean="0"/>
              <a:t>model uses </a:t>
            </a:r>
            <a:r>
              <a:rPr lang="en-US" dirty="0"/>
              <a:t>of </a:t>
            </a:r>
            <a:r>
              <a:rPr lang="en-US" dirty="0" smtClean="0"/>
              <a:t>managed </a:t>
            </a:r>
            <a:r>
              <a:rPr lang="en-US" dirty="0"/>
              <a:t>code </a:t>
            </a:r>
            <a:r>
              <a:rPr lang="en-US" dirty="0" smtClean="0"/>
              <a:t>only</a:t>
            </a:r>
            <a:endParaRPr lang="en-US" dirty="0"/>
          </a:p>
        </p:txBody>
      </p:sp>
    </p:spTree>
    <p:extLst>
      <p:ext uri="{BB962C8B-B14F-4D97-AF65-F5344CB8AC3E}">
        <p14:creationId xmlns:p14="http://schemas.microsoft.com/office/powerpoint/2010/main" val="1262927977"/>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noChangeArrowheads="1"/>
          </p:cNvSpPr>
          <p:nvPr>
            <p:ph type="title"/>
          </p:nvPr>
        </p:nvSpPr>
        <p:spPr/>
        <p:txBody>
          <a:bodyPr/>
          <a:lstStyle/>
          <a:p>
            <a:r>
              <a:rPr lang="en-US" smtClean="0"/>
              <a:t>.NET Code Access Security</a:t>
            </a:r>
          </a:p>
        </p:txBody>
      </p:sp>
      <p:sp>
        <p:nvSpPr>
          <p:cNvPr id="34819" name="Rectangle 5"/>
          <p:cNvSpPr>
            <a:spLocks noGrp="1" noChangeArrowheads="1"/>
          </p:cNvSpPr>
          <p:nvPr>
            <p:ph type="body" idx="1"/>
          </p:nvPr>
        </p:nvSpPr>
        <p:spPr/>
        <p:txBody>
          <a:bodyPr/>
          <a:lstStyle/>
          <a:p>
            <a:r>
              <a:rPr lang="en-GB" sz="2400" smtClean="0"/>
              <a:t>Default Security Policy is part of the .NET Framework</a:t>
            </a:r>
          </a:p>
          <a:p>
            <a:pPr lvl="1"/>
            <a:r>
              <a:rPr lang="en-GB" sz="2000" smtClean="0"/>
              <a:t>Default permission for code access to protected resources</a:t>
            </a:r>
          </a:p>
          <a:p>
            <a:r>
              <a:rPr lang="en-GB" sz="2400" smtClean="0"/>
              <a:t>Permissions can limit access to system resources. </a:t>
            </a:r>
          </a:p>
          <a:p>
            <a:pPr lvl="1"/>
            <a:r>
              <a:rPr lang="en-GB" sz="2000" smtClean="0"/>
              <a:t>Use EnvironmentPermission class for environment variables access permission.</a:t>
            </a:r>
          </a:p>
          <a:p>
            <a:pPr lvl="1"/>
            <a:r>
              <a:rPr lang="en-GB" sz="2000" smtClean="0"/>
              <a:t>The constructor defines the level of permission (read, write,…)</a:t>
            </a:r>
          </a:p>
          <a:p>
            <a:r>
              <a:rPr lang="en-GB" sz="2400" smtClean="0"/>
              <a:t>Deny and Revert</a:t>
            </a:r>
          </a:p>
          <a:p>
            <a:pPr lvl="1"/>
            <a:r>
              <a:rPr lang="en-GB" sz="2000" smtClean="0"/>
              <a:t>The Deny method of the permission class denies access to the associated resource</a:t>
            </a:r>
          </a:p>
          <a:p>
            <a:pPr lvl="1"/>
            <a:r>
              <a:rPr lang="en-GB" sz="2000" smtClean="0"/>
              <a:t>The  RevertDeny method will cause the effects of any previous Deny to be cancelled</a:t>
            </a:r>
          </a:p>
          <a:p>
            <a:endParaRPr lang="en-GB" sz="2400" smtClean="0"/>
          </a:p>
        </p:txBody>
      </p:sp>
    </p:spTree>
    <p:extLst>
      <p:ext uri="{BB962C8B-B14F-4D97-AF65-F5344CB8AC3E}">
        <p14:creationId xmlns:p14="http://schemas.microsoft.com/office/powerpoint/2010/main" val="288004211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Zillions of  apps</a:t>
            </a:r>
            <a:endParaRPr lang="en-US" dirty="0"/>
          </a:p>
        </p:txBody>
      </p:sp>
      <p:sp>
        <p:nvSpPr>
          <p:cNvPr id="3" name="Content Placeholder 2"/>
          <p:cNvSpPr>
            <a:spLocks noGrp="1"/>
          </p:cNvSpPr>
          <p:nvPr>
            <p:ph idx="1"/>
          </p:nvPr>
        </p:nvSpPr>
        <p:spPr/>
        <p:txBody>
          <a:bodyPr/>
          <a:lstStyle/>
          <a:p>
            <a:endParaRPr lang="en-US"/>
          </a:p>
        </p:txBody>
      </p:sp>
      <p:pic>
        <p:nvPicPr>
          <p:cNvPr id="2050" name="Picture 2" descr="Android and iOS Success A Two-Way Traffic for Japanese Mobile Ap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112" y="1600199"/>
            <a:ext cx="6975088" cy="4987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681975"/>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sz="3600" smtClean="0"/>
              <a:t>Example: code requires permission</a:t>
            </a:r>
          </a:p>
        </p:txBody>
      </p:sp>
      <p:sp>
        <p:nvSpPr>
          <p:cNvPr id="36867" name="Rectangle 3"/>
          <p:cNvSpPr>
            <a:spLocks noGrp="1" noChangeArrowheads="1"/>
          </p:cNvSpPr>
          <p:nvPr>
            <p:ph type="body" idx="1"/>
          </p:nvPr>
        </p:nvSpPr>
        <p:spPr>
          <a:xfrm>
            <a:off x="685800" y="1600200"/>
            <a:ext cx="8077200" cy="4648200"/>
          </a:xfrm>
        </p:spPr>
        <p:txBody>
          <a:bodyPr/>
          <a:lstStyle/>
          <a:p>
            <a:pPr lvl="1">
              <a:buFontTx/>
              <a:buNone/>
            </a:pPr>
            <a:r>
              <a:rPr lang="en-US" sz="2000" dirty="0" smtClean="0">
                <a:solidFill>
                  <a:schemeClr val="tx1"/>
                </a:solidFill>
              </a:rPr>
              <a:t>class </a:t>
            </a:r>
            <a:r>
              <a:rPr lang="en-US" sz="2000" dirty="0" err="1" smtClean="0">
                <a:solidFill>
                  <a:schemeClr val="tx1"/>
                </a:solidFill>
              </a:rPr>
              <a:t>NativeMethods</a:t>
            </a:r>
            <a:endParaRPr lang="en-US" sz="2000" dirty="0" smtClean="0">
              <a:solidFill>
                <a:schemeClr val="tx1"/>
              </a:solidFill>
            </a:endParaRPr>
          </a:p>
          <a:p>
            <a:pPr lvl="1">
              <a:buFontTx/>
              <a:buNone/>
            </a:pPr>
            <a:r>
              <a:rPr lang="en-US" sz="2000" dirty="0" smtClean="0">
                <a:solidFill>
                  <a:schemeClr val="tx1"/>
                </a:solidFill>
              </a:rPr>
              <a:t>{</a:t>
            </a:r>
          </a:p>
          <a:p>
            <a:pPr lvl="1">
              <a:buFontTx/>
              <a:buNone/>
            </a:pPr>
            <a:r>
              <a:rPr lang="en-US" sz="2000" dirty="0" smtClean="0"/>
              <a:t>    // This is a call to unmanaged code. Executing this method </a:t>
            </a:r>
          </a:p>
          <a:p>
            <a:pPr lvl="1">
              <a:buFontTx/>
              <a:buNone/>
            </a:pPr>
            <a:r>
              <a:rPr lang="en-US" sz="2000" dirty="0" smtClean="0"/>
              <a:t>    // requires the </a:t>
            </a:r>
            <a:r>
              <a:rPr lang="en-US" sz="2000" dirty="0" err="1" smtClean="0"/>
              <a:t>UnmanagedCode</a:t>
            </a:r>
            <a:r>
              <a:rPr lang="en-US" sz="2000" dirty="0" smtClean="0"/>
              <a:t> security permission. Without </a:t>
            </a:r>
          </a:p>
          <a:p>
            <a:pPr lvl="1">
              <a:buFontTx/>
              <a:buNone/>
            </a:pPr>
            <a:r>
              <a:rPr lang="en-US" sz="2000" dirty="0" smtClean="0"/>
              <a:t>    // this permission, an attempt to call this method will throw a </a:t>
            </a:r>
          </a:p>
          <a:p>
            <a:pPr lvl="1">
              <a:buFontTx/>
              <a:buNone/>
            </a:pPr>
            <a:r>
              <a:rPr lang="en-US" sz="2000" dirty="0" smtClean="0"/>
              <a:t>    // </a:t>
            </a:r>
            <a:r>
              <a:rPr lang="en-US" sz="2000" dirty="0" err="1" smtClean="0"/>
              <a:t>SecurityException</a:t>
            </a:r>
            <a:r>
              <a:rPr lang="en-US" sz="2000" dirty="0" smtClean="0"/>
              <a:t>:</a:t>
            </a:r>
          </a:p>
          <a:p>
            <a:pPr lvl="1">
              <a:buFontTx/>
              <a:buNone/>
            </a:pPr>
            <a:r>
              <a:rPr lang="en-US" sz="2000" dirty="0" smtClean="0"/>
              <a:t>    </a:t>
            </a:r>
            <a:r>
              <a:rPr lang="en-US" sz="2000" dirty="0" smtClean="0">
                <a:solidFill>
                  <a:schemeClr val="tx1"/>
                </a:solidFill>
              </a:rPr>
              <a:t>[</a:t>
            </a:r>
            <a:r>
              <a:rPr lang="en-US" sz="2000" dirty="0" err="1" smtClean="0">
                <a:solidFill>
                  <a:schemeClr val="tx1"/>
                </a:solidFill>
              </a:rPr>
              <a:t>DllImport</a:t>
            </a:r>
            <a:r>
              <a:rPr lang="en-US" sz="2000" dirty="0" smtClean="0">
                <a:solidFill>
                  <a:schemeClr val="tx1"/>
                </a:solidFill>
              </a:rPr>
              <a:t>("msvcrt.dll")]</a:t>
            </a:r>
          </a:p>
          <a:p>
            <a:pPr lvl="1">
              <a:buFontTx/>
              <a:buNone/>
            </a:pPr>
            <a:r>
              <a:rPr lang="en-US" sz="2000" dirty="0" smtClean="0">
                <a:solidFill>
                  <a:schemeClr val="tx1"/>
                </a:solidFill>
              </a:rPr>
              <a:t>    public static extern </a:t>
            </a:r>
            <a:r>
              <a:rPr lang="en-US" sz="2000" dirty="0" err="1" smtClean="0">
                <a:solidFill>
                  <a:schemeClr val="tx1"/>
                </a:solidFill>
              </a:rPr>
              <a:t>int</a:t>
            </a:r>
            <a:r>
              <a:rPr lang="en-US" sz="2000" dirty="0" smtClean="0">
                <a:solidFill>
                  <a:schemeClr val="tx1"/>
                </a:solidFill>
              </a:rPr>
              <a:t> puts(string </a:t>
            </a:r>
            <a:r>
              <a:rPr lang="en-US" sz="2000" dirty="0" err="1" smtClean="0">
                <a:solidFill>
                  <a:schemeClr val="tx1"/>
                </a:solidFill>
              </a:rPr>
              <a:t>str</a:t>
            </a:r>
            <a:r>
              <a:rPr lang="en-US" sz="2000" dirty="0" smtClean="0">
                <a:solidFill>
                  <a:schemeClr val="tx1"/>
                </a:solidFill>
              </a:rPr>
              <a:t>);</a:t>
            </a:r>
          </a:p>
          <a:p>
            <a:pPr lvl="1">
              <a:buFontTx/>
              <a:buNone/>
            </a:pPr>
            <a:r>
              <a:rPr lang="en-US" sz="2000" dirty="0" smtClean="0">
                <a:solidFill>
                  <a:schemeClr val="tx1"/>
                </a:solidFill>
              </a:rPr>
              <a:t>    [</a:t>
            </a:r>
            <a:r>
              <a:rPr lang="en-US" sz="2000" dirty="0" err="1" smtClean="0">
                <a:solidFill>
                  <a:schemeClr val="tx1"/>
                </a:solidFill>
              </a:rPr>
              <a:t>DllImport</a:t>
            </a:r>
            <a:r>
              <a:rPr lang="en-US" sz="2000" dirty="0" smtClean="0">
                <a:solidFill>
                  <a:schemeClr val="tx1"/>
                </a:solidFill>
              </a:rPr>
              <a:t>("msvcrt.dll")]</a:t>
            </a:r>
          </a:p>
          <a:p>
            <a:pPr lvl="1">
              <a:buFontTx/>
              <a:buNone/>
            </a:pPr>
            <a:r>
              <a:rPr lang="en-US" sz="2000" dirty="0" smtClean="0">
                <a:solidFill>
                  <a:schemeClr val="tx1"/>
                </a:solidFill>
              </a:rPr>
              <a:t>    internal static extern </a:t>
            </a:r>
            <a:r>
              <a:rPr lang="en-US" sz="2000" dirty="0" err="1" smtClean="0">
                <a:solidFill>
                  <a:schemeClr val="tx1"/>
                </a:solidFill>
              </a:rPr>
              <a:t>int</a:t>
            </a:r>
            <a:r>
              <a:rPr lang="en-US" sz="2000" dirty="0" smtClean="0">
                <a:solidFill>
                  <a:schemeClr val="tx1"/>
                </a:solidFill>
              </a:rPr>
              <a:t> _</a:t>
            </a:r>
            <a:r>
              <a:rPr lang="en-US" sz="2000" dirty="0" err="1" smtClean="0">
                <a:solidFill>
                  <a:schemeClr val="tx1"/>
                </a:solidFill>
              </a:rPr>
              <a:t>flushall</a:t>
            </a:r>
            <a:r>
              <a:rPr lang="en-US" sz="2000" dirty="0" smtClean="0">
                <a:solidFill>
                  <a:schemeClr val="tx1"/>
                </a:solidFill>
              </a:rPr>
              <a:t>();</a:t>
            </a:r>
          </a:p>
          <a:p>
            <a:pPr lvl="1">
              <a:buFontTx/>
              <a:buNone/>
            </a:pPr>
            <a:r>
              <a:rPr lang="en-US" sz="2000" dirty="0" smtClean="0">
                <a:solidFill>
                  <a:schemeClr val="tx1"/>
                </a:solidFill>
              </a:rPr>
              <a:t>}</a:t>
            </a:r>
          </a:p>
        </p:txBody>
      </p:sp>
    </p:spTree>
    <p:extLst>
      <p:ext uri="{BB962C8B-B14F-4D97-AF65-F5344CB8AC3E}">
        <p14:creationId xmlns:p14="http://schemas.microsoft.com/office/powerpoint/2010/main" val="2098350005"/>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06400" y="228600"/>
            <a:ext cx="8356600" cy="914400"/>
          </a:xfrm>
        </p:spPr>
        <p:txBody>
          <a:bodyPr/>
          <a:lstStyle/>
          <a:p>
            <a:r>
              <a:rPr lang="en-US" sz="2800" smtClean="0"/>
              <a:t>Example: Code denies permission not needed</a:t>
            </a:r>
          </a:p>
        </p:txBody>
      </p:sp>
      <p:sp>
        <p:nvSpPr>
          <p:cNvPr id="37891" name="Rectangle 3"/>
          <p:cNvSpPr>
            <a:spLocks noGrp="1" noChangeArrowheads="1"/>
          </p:cNvSpPr>
          <p:nvPr>
            <p:ph type="body" idx="1"/>
          </p:nvPr>
        </p:nvSpPr>
        <p:spPr>
          <a:xfrm>
            <a:off x="228600" y="1524000"/>
            <a:ext cx="8534400" cy="5105400"/>
          </a:xfrm>
        </p:spPr>
        <p:txBody>
          <a:bodyPr/>
          <a:lstStyle/>
          <a:p>
            <a:pPr lvl="1">
              <a:buFontTx/>
              <a:buNone/>
            </a:pPr>
            <a:r>
              <a:rPr lang="en-US" smtClean="0"/>
              <a:t> </a:t>
            </a:r>
            <a:r>
              <a:rPr lang="en-US" sz="2000" smtClean="0"/>
              <a:t>[SecurityPermission(SecurityAction.Deny, Flags = </a:t>
            </a:r>
          </a:p>
          <a:p>
            <a:pPr lvl="1">
              <a:buFontTx/>
              <a:buNone/>
            </a:pPr>
            <a:r>
              <a:rPr lang="en-US" sz="2000" smtClean="0"/>
              <a:t>       SecurityPermissionFlag.UnmanagedCode)]</a:t>
            </a:r>
          </a:p>
          <a:p>
            <a:pPr lvl="1">
              <a:buFontTx/>
              <a:buNone/>
            </a:pPr>
            <a:r>
              <a:rPr lang="en-US" sz="2000" smtClean="0"/>
              <a:t>    </a:t>
            </a:r>
            <a:r>
              <a:rPr lang="en-US" sz="2000" smtClean="0">
                <a:solidFill>
                  <a:schemeClr val="tx1"/>
                </a:solidFill>
              </a:rPr>
              <a:t>private static void MethodToDoSomething()</a:t>
            </a:r>
          </a:p>
          <a:p>
            <a:pPr lvl="1">
              <a:buFontTx/>
              <a:buNone/>
            </a:pPr>
            <a:r>
              <a:rPr lang="en-US" sz="2000" smtClean="0">
                <a:solidFill>
                  <a:schemeClr val="tx1"/>
                </a:solidFill>
              </a:rPr>
              <a:t>    {   try</a:t>
            </a:r>
          </a:p>
          <a:p>
            <a:pPr lvl="1">
              <a:buFontTx/>
              <a:buNone/>
            </a:pPr>
            <a:r>
              <a:rPr lang="en-US" sz="2000" smtClean="0">
                <a:solidFill>
                  <a:schemeClr val="tx1"/>
                </a:solidFill>
              </a:rPr>
              <a:t>        { </a:t>
            </a:r>
          </a:p>
          <a:p>
            <a:pPr lvl="1">
              <a:buFontTx/>
              <a:buNone/>
            </a:pPr>
            <a:r>
              <a:rPr lang="en-US" sz="2000" smtClean="0">
                <a:solidFill>
                  <a:schemeClr val="tx1"/>
                </a:solidFill>
              </a:rPr>
              <a:t>            Console.WriteLine(“ … ");</a:t>
            </a:r>
          </a:p>
          <a:p>
            <a:pPr lvl="1">
              <a:buFontTx/>
              <a:buNone/>
            </a:pPr>
            <a:r>
              <a:rPr lang="en-US" sz="2000" smtClean="0">
                <a:solidFill>
                  <a:schemeClr val="tx1"/>
                </a:solidFill>
              </a:rPr>
              <a:t>            SomeOtherClass.method();</a:t>
            </a:r>
          </a:p>
          <a:p>
            <a:pPr lvl="1">
              <a:buFontTx/>
              <a:buNone/>
            </a:pPr>
            <a:r>
              <a:rPr lang="en-US" sz="2000" smtClean="0">
                <a:solidFill>
                  <a:schemeClr val="tx1"/>
                </a:solidFill>
              </a:rPr>
              <a:t>         }</a:t>
            </a:r>
          </a:p>
          <a:p>
            <a:pPr lvl="1">
              <a:buFontTx/>
              <a:buNone/>
            </a:pPr>
            <a:r>
              <a:rPr lang="en-US" sz="2000" smtClean="0">
                <a:solidFill>
                  <a:schemeClr val="tx1"/>
                </a:solidFill>
              </a:rPr>
              <a:t>        catch (SecurityException)</a:t>
            </a:r>
          </a:p>
          <a:p>
            <a:pPr lvl="1">
              <a:buFontTx/>
              <a:buNone/>
            </a:pPr>
            <a:r>
              <a:rPr lang="en-US" sz="2000" smtClean="0">
                <a:solidFill>
                  <a:schemeClr val="tx1"/>
                </a:solidFill>
              </a:rPr>
              <a:t>        {</a:t>
            </a:r>
          </a:p>
          <a:p>
            <a:pPr lvl="1">
              <a:buFontTx/>
              <a:buNone/>
            </a:pPr>
            <a:r>
              <a:rPr lang="en-US" sz="2000" smtClean="0">
                <a:solidFill>
                  <a:schemeClr val="tx1"/>
                </a:solidFill>
              </a:rPr>
              <a:t>            …</a:t>
            </a:r>
          </a:p>
          <a:p>
            <a:pPr lvl="1">
              <a:buFontTx/>
              <a:buNone/>
            </a:pPr>
            <a:r>
              <a:rPr lang="en-US" sz="2000" smtClean="0">
                <a:solidFill>
                  <a:schemeClr val="tx1"/>
                </a:solidFill>
              </a:rPr>
              <a:t>        }</a:t>
            </a:r>
          </a:p>
          <a:p>
            <a:pPr lvl="1">
              <a:buFontTx/>
              <a:buNone/>
            </a:pPr>
            <a:r>
              <a:rPr lang="en-US" sz="2000" smtClean="0">
                <a:solidFill>
                  <a:schemeClr val="tx1"/>
                </a:solidFill>
              </a:rPr>
              <a:t>    }</a:t>
            </a:r>
          </a:p>
        </p:txBody>
      </p:sp>
      <p:sp>
        <p:nvSpPr>
          <p:cNvPr id="37892" name="Oval 4"/>
          <p:cNvSpPr>
            <a:spLocks noChangeArrowheads="1"/>
          </p:cNvSpPr>
          <p:nvPr/>
        </p:nvSpPr>
        <p:spPr bwMode="auto">
          <a:xfrm>
            <a:off x="4572000" y="1600200"/>
            <a:ext cx="914400" cy="457200"/>
          </a:xfrm>
          <a:prstGeom prst="ellipse">
            <a:avLst/>
          </a:prstGeom>
          <a:noFill/>
          <a:ln w="38100">
            <a:solidFill>
              <a:srgbClr val="CC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893" name="Line 5"/>
          <p:cNvSpPr>
            <a:spLocks noChangeShapeType="1"/>
          </p:cNvSpPr>
          <p:nvPr/>
        </p:nvSpPr>
        <p:spPr bwMode="auto">
          <a:xfrm flipV="1">
            <a:off x="5410200" y="1371600"/>
            <a:ext cx="1524000" cy="304800"/>
          </a:xfrm>
          <a:prstGeom prst="line">
            <a:avLst/>
          </a:prstGeom>
          <a:noFill/>
          <a:ln w="28575">
            <a:solidFill>
              <a:srgbClr val="CC3300"/>
            </a:solidFill>
            <a:round/>
            <a:headEnd type="triangle" w="lg" len="lg"/>
            <a:tailEnd/>
          </a:ln>
          <a:extLst>
            <a:ext uri="{909E8E84-426E-40dd-AFC4-6F175D3DCCD1}">
              <a14:hiddenFill xmlns:a14="http://schemas.microsoft.com/office/drawing/2010/main">
                <a:noFill/>
              </a14:hiddenFill>
            </a:ext>
          </a:extLst>
        </p:spPr>
        <p:txBody>
          <a:bodyPr anchor="ctr"/>
          <a:lstStyle/>
          <a:p>
            <a:endParaRPr lang="en-US"/>
          </a:p>
        </p:txBody>
      </p:sp>
    </p:spTree>
    <p:extLst>
      <p:ext uri="{BB962C8B-B14F-4D97-AF65-F5344CB8AC3E}">
        <p14:creationId xmlns:p14="http://schemas.microsoft.com/office/powerpoint/2010/main" val="1651386726"/>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roup 2"/>
          <p:cNvGrpSpPr>
            <a:grpSpLocks/>
          </p:cNvGrpSpPr>
          <p:nvPr/>
        </p:nvGrpSpPr>
        <p:grpSpPr bwMode="auto">
          <a:xfrm>
            <a:off x="3353390" y="4887539"/>
            <a:ext cx="1066204" cy="913819"/>
            <a:chOff x="843" y="2946"/>
            <a:chExt cx="290" cy="252"/>
          </a:xfrm>
        </p:grpSpPr>
        <p:sp>
          <p:nvSpPr>
            <p:cNvPr id="38926" name="AutoShape 3"/>
            <p:cNvSpPr>
              <a:spLocks noChangeArrowheads="1"/>
            </p:cNvSpPr>
            <p:nvPr/>
          </p:nvSpPr>
          <p:spPr bwMode="auto">
            <a:xfrm rot="2700000">
              <a:off x="978" y="3043"/>
              <a:ext cx="252" cy="58"/>
            </a:xfrm>
            <a:prstGeom prst="curvedUpArrow">
              <a:avLst>
                <a:gd name="adj1" fmla="val 45000"/>
                <a:gd name="adj2" fmla="val 90000"/>
                <a:gd name="adj3" fmla="val 33333"/>
              </a:avLst>
            </a:prstGeom>
            <a:gradFill rotWithShape="0">
              <a:gsLst>
                <a:gs pos="0">
                  <a:schemeClr val="bg1"/>
                </a:gs>
                <a:gs pos="100000">
                  <a:schemeClr val="accent1"/>
                </a:gs>
              </a:gsLst>
              <a:lin ang="5400000" scaled="1"/>
            </a:gradFill>
            <a:ln w="38100">
              <a:solidFill>
                <a:schemeClr val="tx1"/>
              </a:solidFill>
              <a:miter lim="800000"/>
              <a:headEnd/>
              <a:tailEnd/>
            </a:ln>
          </p:spPr>
          <p:txBody>
            <a:bodyPr rot="10800000" vert="eaVert" wrap="none" anchor="ctr">
              <a:spAutoFit/>
            </a:bodyPr>
            <a:lstStyle/>
            <a:p>
              <a:pPr eaLnBrk="1" hangingPunct="1">
                <a:lnSpc>
                  <a:spcPct val="100000"/>
                </a:lnSpc>
                <a:spcBef>
                  <a:spcPct val="0"/>
                </a:spcBef>
                <a:buClrTx/>
                <a:buNone/>
              </a:pPr>
              <a:endParaRPr kumimoji="0" lang="da-DK" sz="1400"/>
            </a:p>
          </p:txBody>
        </p:sp>
        <p:sp>
          <p:nvSpPr>
            <p:cNvPr id="38927" name="Text Box 4"/>
            <p:cNvSpPr txBox="1">
              <a:spLocks noChangeArrowheads="1"/>
            </p:cNvSpPr>
            <p:nvPr/>
          </p:nvSpPr>
          <p:spPr bwMode="auto">
            <a:xfrm>
              <a:off x="843" y="3030"/>
              <a:ext cx="27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kumimoji="1" sz="2400">
                  <a:solidFill>
                    <a:schemeClr val="tx1"/>
                  </a:solidFill>
                  <a:latin typeface="Tahoma" pitchFamily="34" charset="0"/>
                </a:defRPr>
              </a:lvl1pPr>
              <a:lvl2pPr marL="742950" indent="-285750">
                <a:defRPr kumimoji="1" sz="2400">
                  <a:solidFill>
                    <a:schemeClr val="tx1"/>
                  </a:solidFill>
                  <a:latin typeface="Tahoma" pitchFamily="34" charset="0"/>
                </a:defRPr>
              </a:lvl2pPr>
              <a:lvl3pPr marL="1143000" indent="-228600">
                <a:defRPr kumimoji="1" sz="2400">
                  <a:solidFill>
                    <a:schemeClr val="tx1"/>
                  </a:solidFill>
                  <a:latin typeface="Tahoma" pitchFamily="34" charset="0"/>
                </a:defRPr>
              </a:lvl3pPr>
              <a:lvl4pPr marL="1600200" indent="-228600">
                <a:defRPr kumimoji="1" sz="2400">
                  <a:solidFill>
                    <a:schemeClr val="tx1"/>
                  </a:solidFill>
                  <a:latin typeface="Tahoma" pitchFamily="34" charset="0"/>
                </a:defRPr>
              </a:lvl4pPr>
              <a:lvl5pPr marL="2057400" indent="-228600">
                <a:defRPr kumimoji="1" sz="2400">
                  <a:solidFill>
                    <a:schemeClr val="tx1"/>
                  </a:solidFill>
                  <a:latin typeface="Tahoma" pitchFamily="34" charset="0"/>
                </a:defRPr>
              </a:lvl5pPr>
              <a:lvl6pPr marL="2514600" indent="-228600" algn="ctr" eaLnBrk="0" fontAlgn="base" hangingPunct="0">
                <a:lnSpc>
                  <a:spcPct val="90000"/>
                </a:lnSpc>
                <a:spcBef>
                  <a:spcPct val="20000"/>
                </a:spcBef>
                <a:spcAft>
                  <a:spcPct val="0"/>
                </a:spcAft>
                <a:buClr>
                  <a:schemeClr val="accent2"/>
                </a:buClr>
                <a:defRPr kumimoji="1" sz="2400">
                  <a:solidFill>
                    <a:schemeClr val="tx1"/>
                  </a:solidFill>
                  <a:latin typeface="Tahoma" pitchFamily="34" charset="0"/>
                </a:defRPr>
              </a:lvl6pPr>
              <a:lvl7pPr marL="2971800" indent="-228600" algn="ctr" eaLnBrk="0" fontAlgn="base" hangingPunct="0">
                <a:lnSpc>
                  <a:spcPct val="90000"/>
                </a:lnSpc>
                <a:spcBef>
                  <a:spcPct val="20000"/>
                </a:spcBef>
                <a:spcAft>
                  <a:spcPct val="0"/>
                </a:spcAft>
                <a:buClr>
                  <a:schemeClr val="accent2"/>
                </a:buClr>
                <a:defRPr kumimoji="1" sz="2400">
                  <a:solidFill>
                    <a:schemeClr val="tx1"/>
                  </a:solidFill>
                  <a:latin typeface="Tahoma" pitchFamily="34" charset="0"/>
                </a:defRPr>
              </a:lvl7pPr>
              <a:lvl8pPr marL="3429000" indent="-228600" algn="ctr" eaLnBrk="0" fontAlgn="base" hangingPunct="0">
                <a:lnSpc>
                  <a:spcPct val="90000"/>
                </a:lnSpc>
                <a:spcBef>
                  <a:spcPct val="20000"/>
                </a:spcBef>
                <a:spcAft>
                  <a:spcPct val="0"/>
                </a:spcAft>
                <a:buClr>
                  <a:schemeClr val="accent2"/>
                </a:buClr>
                <a:defRPr kumimoji="1" sz="2400">
                  <a:solidFill>
                    <a:schemeClr val="tx1"/>
                  </a:solidFill>
                  <a:latin typeface="Tahoma" pitchFamily="34" charset="0"/>
                </a:defRPr>
              </a:lvl8pPr>
              <a:lvl9pPr marL="3886200" indent="-228600" algn="ctr" eaLnBrk="0" fontAlgn="base" hangingPunct="0">
                <a:lnSpc>
                  <a:spcPct val="90000"/>
                </a:lnSpc>
                <a:spcBef>
                  <a:spcPct val="20000"/>
                </a:spcBef>
                <a:spcAft>
                  <a:spcPct val="0"/>
                </a:spcAft>
                <a:buClr>
                  <a:schemeClr val="accent2"/>
                </a:buClr>
                <a:defRPr kumimoji="1" sz="2400">
                  <a:solidFill>
                    <a:schemeClr val="tx1"/>
                  </a:solidFill>
                  <a:latin typeface="Tahoma" pitchFamily="34" charset="0"/>
                </a:defRPr>
              </a:lvl9pPr>
            </a:lstStyle>
            <a:p>
              <a:pPr algn="l" eaLnBrk="1" hangingPunct="1">
                <a:lnSpc>
                  <a:spcPct val="100000"/>
                </a:lnSpc>
                <a:spcBef>
                  <a:spcPct val="0"/>
                </a:spcBef>
                <a:buClrTx/>
                <a:buNone/>
              </a:pPr>
              <a:r>
                <a:rPr kumimoji="0" lang="en-US" sz="1400" dirty="0"/>
                <a:t>calls</a:t>
              </a:r>
            </a:p>
          </p:txBody>
        </p:sp>
      </p:grpSp>
      <p:sp>
        <p:nvSpPr>
          <p:cNvPr id="38915" name="Rectangle 16"/>
          <p:cNvSpPr>
            <a:spLocks noGrp="1" noChangeArrowheads="1"/>
          </p:cNvSpPr>
          <p:nvPr>
            <p:ph type="title"/>
          </p:nvPr>
        </p:nvSpPr>
        <p:spPr/>
        <p:txBody>
          <a:bodyPr/>
          <a:lstStyle/>
          <a:p>
            <a:r>
              <a:rPr lang="en-US" smtClean="0"/>
              <a:t>.NET Stackwalk</a:t>
            </a:r>
          </a:p>
        </p:txBody>
      </p:sp>
      <p:sp>
        <p:nvSpPr>
          <p:cNvPr id="38916" name="Rectangle 17"/>
          <p:cNvSpPr>
            <a:spLocks noGrp="1" noChangeArrowheads="1"/>
          </p:cNvSpPr>
          <p:nvPr>
            <p:ph type="body" idx="1"/>
          </p:nvPr>
        </p:nvSpPr>
        <p:spPr/>
        <p:txBody>
          <a:bodyPr/>
          <a:lstStyle/>
          <a:p>
            <a:r>
              <a:rPr lang="en-US" dirty="0" smtClean="0"/>
              <a:t>Demand must be satisfied by all callers</a:t>
            </a:r>
          </a:p>
          <a:p>
            <a:pPr lvl="1"/>
            <a:r>
              <a:rPr lang="en-US" dirty="0" smtClean="0"/>
              <a:t>Ensures all code in causal chain is authorized</a:t>
            </a:r>
          </a:p>
          <a:p>
            <a:pPr lvl="1"/>
            <a:r>
              <a:rPr lang="en-US" dirty="0" smtClean="0"/>
              <a:t>Cannot exploit other code with more privilege</a:t>
            </a:r>
          </a:p>
        </p:txBody>
      </p:sp>
      <p:sp>
        <p:nvSpPr>
          <p:cNvPr id="761863" name="Oval 7"/>
          <p:cNvSpPr>
            <a:spLocks noChangeArrowheads="1"/>
          </p:cNvSpPr>
          <p:nvPr/>
        </p:nvSpPr>
        <p:spPr bwMode="auto">
          <a:xfrm>
            <a:off x="2564738" y="4511675"/>
            <a:ext cx="1384483" cy="562630"/>
          </a:xfrm>
          <a:prstGeom prst="ellipse">
            <a:avLst/>
          </a:prstGeom>
          <a:gradFill rotWithShape="0">
            <a:gsLst>
              <a:gs pos="0">
                <a:schemeClr val="tx2">
                  <a:gamma/>
                  <a:shade val="46275"/>
                  <a:invGamma/>
                </a:schemeClr>
              </a:gs>
              <a:gs pos="100000">
                <a:schemeClr val="tx2"/>
              </a:gs>
            </a:gsLst>
            <a:lin ang="5400000" scaled="1"/>
          </a:gradFill>
          <a:ln w="38100">
            <a:round/>
            <a:headEnd/>
            <a:tailEnd/>
          </a:ln>
          <a:effectLst/>
          <a:scene3d>
            <a:camera prst="legacyObliqueTopRight"/>
            <a:lightRig rig="legacyFlat3" dir="b"/>
          </a:scene3d>
          <a:sp3d extrusionH="430200" prstMaterial="legacyMatte">
            <a:bevelT w="13500" h="13500" prst="angle"/>
            <a:bevelB w="13500" h="13500" prst="angle"/>
            <a:extrusionClr>
              <a:schemeClr val="tx2"/>
            </a:extrusionClr>
          </a:sp3d>
        </p:spPr>
        <p:txBody>
          <a:bodyPr wrap="none">
            <a:spAutoFit/>
            <a:flatTx/>
          </a:bodyPr>
          <a:lstStyle/>
          <a:p>
            <a:pPr eaLnBrk="1" hangingPunct="1">
              <a:lnSpc>
                <a:spcPct val="100000"/>
              </a:lnSpc>
              <a:spcBef>
                <a:spcPct val="0"/>
              </a:spcBef>
              <a:buClrTx/>
              <a:buNone/>
              <a:defRPr/>
            </a:pPr>
            <a:r>
              <a:rPr kumimoji="0" lang="en-US" sz="2000">
                <a:solidFill>
                  <a:schemeClr val="bg1"/>
                </a:solidFill>
              </a:rPr>
              <a:t>Code B</a:t>
            </a:r>
          </a:p>
        </p:txBody>
      </p:sp>
      <p:sp>
        <p:nvSpPr>
          <p:cNvPr id="761864" name="Oval 8"/>
          <p:cNvSpPr>
            <a:spLocks noChangeArrowheads="1"/>
          </p:cNvSpPr>
          <p:nvPr/>
        </p:nvSpPr>
        <p:spPr bwMode="auto">
          <a:xfrm>
            <a:off x="4873660" y="5273675"/>
            <a:ext cx="1388992" cy="562630"/>
          </a:xfrm>
          <a:prstGeom prst="ellipse">
            <a:avLst/>
          </a:prstGeom>
          <a:gradFill rotWithShape="0">
            <a:gsLst>
              <a:gs pos="0">
                <a:schemeClr val="tx2">
                  <a:gamma/>
                  <a:shade val="46275"/>
                  <a:invGamma/>
                </a:schemeClr>
              </a:gs>
              <a:gs pos="100000">
                <a:schemeClr val="tx2"/>
              </a:gs>
            </a:gsLst>
            <a:lin ang="5400000" scaled="1"/>
          </a:gradFill>
          <a:ln w="38100">
            <a:round/>
            <a:headEnd/>
            <a:tailEnd/>
          </a:ln>
          <a:effectLst/>
          <a:scene3d>
            <a:camera prst="legacyObliqueTopRight"/>
            <a:lightRig rig="legacyFlat3" dir="b"/>
          </a:scene3d>
          <a:sp3d extrusionH="430200" prstMaterial="legacyMatte">
            <a:bevelT w="13500" h="13500" prst="angle"/>
            <a:bevelB w="13500" h="13500" prst="angle"/>
            <a:extrusionClr>
              <a:schemeClr val="tx2"/>
            </a:extrusionClr>
          </a:sp3d>
        </p:spPr>
        <p:txBody>
          <a:bodyPr wrap="none">
            <a:spAutoFit/>
            <a:flatTx/>
          </a:bodyPr>
          <a:lstStyle/>
          <a:p>
            <a:pPr eaLnBrk="1" hangingPunct="1">
              <a:lnSpc>
                <a:spcPct val="100000"/>
              </a:lnSpc>
              <a:spcBef>
                <a:spcPct val="0"/>
              </a:spcBef>
              <a:buClrTx/>
              <a:buNone/>
              <a:defRPr/>
            </a:pPr>
            <a:r>
              <a:rPr kumimoji="0" lang="en-US" sz="2000">
                <a:solidFill>
                  <a:schemeClr val="bg1"/>
                </a:solidFill>
              </a:rPr>
              <a:t>Code C</a:t>
            </a:r>
          </a:p>
        </p:txBody>
      </p:sp>
      <p:sp>
        <p:nvSpPr>
          <p:cNvPr id="38919" name="Text Box 9"/>
          <p:cNvSpPr txBox="1">
            <a:spLocks noChangeArrowheads="1"/>
          </p:cNvSpPr>
          <p:nvPr/>
        </p:nvSpPr>
        <p:spPr bwMode="auto">
          <a:xfrm>
            <a:off x="6477000" y="5429250"/>
            <a:ext cx="24812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kumimoji="1" sz="2400">
                <a:solidFill>
                  <a:schemeClr val="tx1"/>
                </a:solidFill>
                <a:latin typeface="Tahoma" pitchFamily="34" charset="0"/>
              </a:defRPr>
            </a:lvl1pPr>
            <a:lvl2pPr marL="742950" indent="-285750">
              <a:defRPr kumimoji="1" sz="2400">
                <a:solidFill>
                  <a:schemeClr val="tx1"/>
                </a:solidFill>
                <a:latin typeface="Tahoma" pitchFamily="34" charset="0"/>
              </a:defRPr>
            </a:lvl2pPr>
            <a:lvl3pPr marL="1143000" indent="-228600">
              <a:defRPr kumimoji="1" sz="2400">
                <a:solidFill>
                  <a:schemeClr val="tx1"/>
                </a:solidFill>
                <a:latin typeface="Tahoma" pitchFamily="34" charset="0"/>
              </a:defRPr>
            </a:lvl3pPr>
            <a:lvl4pPr marL="1600200" indent="-228600">
              <a:defRPr kumimoji="1" sz="2400">
                <a:solidFill>
                  <a:schemeClr val="tx1"/>
                </a:solidFill>
                <a:latin typeface="Tahoma" pitchFamily="34" charset="0"/>
              </a:defRPr>
            </a:lvl4pPr>
            <a:lvl5pPr marL="2057400" indent="-228600">
              <a:defRPr kumimoji="1" sz="2400">
                <a:solidFill>
                  <a:schemeClr val="tx1"/>
                </a:solidFill>
                <a:latin typeface="Tahoma" pitchFamily="34" charset="0"/>
              </a:defRPr>
            </a:lvl5pPr>
            <a:lvl6pPr marL="2514600" indent="-228600" algn="ctr" eaLnBrk="0" fontAlgn="base" hangingPunct="0">
              <a:lnSpc>
                <a:spcPct val="90000"/>
              </a:lnSpc>
              <a:spcBef>
                <a:spcPct val="20000"/>
              </a:spcBef>
              <a:spcAft>
                <a:spcPct val="0"/>
              </a:spcAft>
              <a:buClr>
                <a:schemeClr val="accent2"/>
              </a:buClr>
              <a:defRPr kumimoji="1" sz="2400">
                <a:solidFill>
                  <a:schemeClr val="tx1"/>
                </a:solidFill>
                <a:latin typeface="Tahoma" pitchFamily="34" charset="0"/>
              </a:defRPr>
            </a:lvl6pPr>
            <a:lvl7pPr marL="2971800" indent="-228600" algn="ctr" eaLnBrk="0" fontAlgn="base" hangingPunct="0">
              <a:lnSpc>
                <a:spcPct val="90000"/>
              </a:lnSpc>
              <a:spcBef>
                <a:spcPct val="20000"/>
              </a:spcBef>
              <a:spcAft>
                <a:spcPct val="0"/>
              </a:spcAft>
              <a:buClr>
                <a:schemeClr val="accent2"/>
              </a:buClr>
              <a:defRPr kumimoji="1" sz="2400">
                <a:solidFill>
                  <a:schemeClr val="tx1"/>
                </a:solidFill>
                <a:latin typeface="Tahoma" pitchFamily="34" charset="0"/>
              </a:defRPr>
            </a:lvl7pPr>
            <a:lvl8pPr marL="3429000" indent="-228600" algn="ctr" eaLnBrk="0" fontAlgn="base" hangingPunct="0">
              <a:lnSpc>
                <a:spcPct val="90000"/>
              </a:lnSpc>
              <a:spcBef>
                <a:spcPct val="20000"/>
              </a:spcBef>
              <a:spcAft>
                <a:spcPct val="0"/>
              </a:spcAft>
              <a:buClr>
                <a:schemeClr val="accent2"/>
              </a:buClr>
              <a:defRPr kumimoji="1" sz="2400">
                <a:solidFill>
                  <a:schemeClr val="tx1"/>
                </a:solidFill>
                <a:latin typeface="Tahoma" pitchFamily="34" charset="0"/>
              </a:defRPr>
            </a:lvl8pPr>
            <a:lvl9pPr marL="3886200" indent="-228600" algn="ctr" eaLnBrk="0" fontAlgn="base" hangingPunct="0">
              <a:lnSpc>
                <a:spcPct val="90000"/>
              </a:lnSpc>
              <a:spcBef>
                <a:spcPct val="20000"/>
              </a:spcBef>
              <a:spcAft>
                <a:spcPct val="0"/>
              </a:spcAft>
              <a:buClr>
                <a:schemeClr val="accent2"/>
              </a:buClr>
              <a:defRPr kumimoji="1" sz="2400">
                <a:solidFill>
                  <a:schemeClr val="tx1"/>
                </a:solidFill>
                <a:latin typeface="Tahoma" pitchFamily="34" charset="0"/>
              </a:defRPr>
            </a:lvl9pPr>
          </a:lstStyle>
          <a:p>
            <a:pPr algn="l" eaLnBrk="1" hangingPunct="1">
              <a:lnSpc>
                <a:spcPct val="100000"/>
              </a:lnSpc>
              <a:spcBef>
                <a:spcPct val="0"/>
              </a:spcBef>
              <a:buClrTx/>
              <a:buNone/>
            </a:pPr>
            <a:r>
              <a:rPr kumimoji="0" lang="en-US" sz="2000" dirty="0"/>
              <a:t>Demand P</a:t>
            </a:r>
          </a:p>
        </p:txBody>
      </p:sp>
      <p:sp>
        <p:nvSpPr>
          <p:cNvPr id="38920" name="AutoShape 10"/>
          <p:cNvSpPr>
            <a:spLocks noChangeArrowheads="1"/>
          </p:cNvSpPr>
          <p:nvPr/>
        </p:nvSpPr>
        <p:spPr bwMode="auto">
          <a:xfrm>
            <a:off x="4156075" y="4140732"/>
            <a:ext cx="2921000" cy="794802"/>
          </a:xfrm>
          <a:prstGeom prst="flowChartDecision">
            <a:avLst/>
          </a:prstGeom>
          <a:solidFill>
            <a:schemeClr val="accent5">
              <a:lumMod val="20000"/>
              <a:lumOff val="80000"/>
            </a:schemeClr>
          </a:solidFill>
          <a:ln w="38100">
            <a:solidFill>
              <a:schemeClr val="tx1"/>
            </a:solidFill>
            <a:miter lim="800000"/>
            <a:headEnd/>
            <a:tailEnd/>
          </a:ln>
        </p:spPr>
        <p:txBody>
          <a:bodyPr anchor="ctr">
            <a:spAutoFit/>
          </a:bodyPr>
          <a:lstStyle/>
          <a:p>
            <a:pPr algn="ctr" eaLnBrk="1" hangingPunct="1">
              <a:lnSpc>
                <a:spcPct val="100000"/>
              </a:lnSpc>
              <a:spcBef>
                <a:spcPct val="0"/>
              </a:spcBef>
              <a:buClrTx/>
              <a:buNone/>
            </a:pPr>
            <a:r>
              <a:rPr kumimoji="0" lang="en-US" dirty="0">
                <a:solidFill>
                  <a:schemeClr val="tx1"/>
                </a:solidFill>
              </a:rPr>
              <a:t>B has P?</a:t>
            </a:r>
          </a:p>
        </p:txBody>
      </p:sp>
      <p:sp>
        <p:nvSpPr>
          <p:cNvPr id="38921" name="AutoShape 11"/>
          <p:cNvSpPr>
            <a:spLocks noChangeArrowheads="1"/>
          </p:cNvSpPr>
          <p:nvPr/>
        </p:nvSpPr>
        <p:spPr bwMode="auto">
          <a:xfrm>
            <a:off x="2511425" y="3325286"/>
            <a:ext cx="3270250" cy="794802"/>
          </a:xfrm>
          <a:prstGeom prst="flowChartDecision">
            <a:avLst/>
          </a:prstGeom>
          <a:solidFill>
            <a:schemeClr val="accent5">
              <a:lumMod val="20000"/>
              <a:lumOff val="80000"/>
            </a:schemeClr>
          </a:solidFill>
          <a:ln w="38100">
            <a:solidFill>
              <a:schemeClr val="tx1"/>
            </a:solidFill>
            <a:miter lim="800000"/>
            <a:headEnd/>
            <a:tailEnd/>
          </a:ln>
        </p:spPr>
        <p:txBody>
          <a:bodyPr anchor="ctr">
            <a:spAutoFit/>
          </a:bodyPr>
          <a:lstStyle/>
          <a:p>
            <a:pPr algn="ctr" eaLnBrk="1" hangingPunct="1">
              <a:lnSpc>
                <a:spcPct val="100000"/>
              </a:lnSpc>
              <a:spcBef>
                <a:spcPct val="0"/>
              </a:spcBef>
              <a:buClrTx/>
              <a:buNone/>
            </a:pPr>
            <a:r>
              <a:rPr kumimoji="0" lang="en-US" dirty="0">
                <a:solidFill>
                  <a:schemeClr val="tx1"/>
                </a:solidFill>
              </a:rPr>
              <a:t>A has P?</a:t>
            </a:r>
          </a:p>
        </p:txBody>
      </p:sp>
      <p:grpSp>
        <p:nvGrpSpPr>
          <p:cNvPr id="38922" name="Group 12"/>
          <p:cNvGrpSpPr>
            <a:grpSpLocks/>
          </p:cNvGrpSpPr>
          <p:nvPr/>
        </p:nvGrpSpPr>
        <p:grpSpPr bwMode="auto">
          <a:xfrm>
            <a:off x="1066800" y="4114800"/>
            <a:ext cx="1215041" cy="733952"/>
            <a:chOff x="1017" y="2693"/>
            <a:chExt cx="296" cy="263"/>
          </a:xfrm>
        </p:grpSpPr>
        <p:sp>
          <p:nvSpPr>
            <p:cNvPr id="38924" name="AutoShape 13"/>
            <p:cNvSpPr>
              <a:spLocks noChangeArrowheads="1"/>
            </p:cNvSpPr>
            <p:nvPr/>
          </p:nvSpPr>
          <p:spPr bwMode="auto">
            <a:xfrm rot="2700000">
              <a:off x="1158" y="2801"/>
              <a:ext cx="252" cy="58"/>
            </a:xfrm>
            <a:prstGeom prst="curvedUpArrow">
              <a:avLst>
                <a:gd name="adj1" fmla="val 45000"/>
                <a:gd name="adj2" fmla="val 90000"/>
                <a:gd name="adj3" fmla="val 33333"/>
              </a:avLst>
            </a:prstGeom>
            <a:gradFill rotWithShape="0">
              <a:gsLst>
                <a:gs pos="0">
                  <a:schemeClr val="bg1"/>
                </a:gs>
                <a:gs pos="100000">
                  <a:schemeClr val="accent1"/>
                </a:gs>
              </a:gsLst>
              <a:lin ang="5400000" scaled="1"/>
            </a:gradFill>
            <a:ln w="38100">
              <a:solidFill>
                <a:schemeClr val="tx1"/>
              </a:solidFill>
              <a:miter lim="800000"/>
              <a:headEnd/>
              <a:tailEnd/>
            </a:ln>
          </p:spPr>
          <p:txBody>
            <a:bodyPr rot="10800000" vert="eaVert" wrap="none" anchor="ctr">
              <a:spAutoFit/>
            </a:bodyPr>
            <a:lstStyle/>
            <a:p>
              <a:pPr eaLnBrk="1" hangingPunct="1">
                <a:lnSpc>
                  <a:spcPct val="100000"/>
                </a:lnSpc>
                <a:spcBef>
                  <a:spcPct val="0"/>
                </a:spcBef>
                <a:buClrTx/>
                <a:buNone/>
              </a:pPr>
              <a:endParaRPr kumimoji="0" lang="da-DK" sz="1400"/>
            </a:p>
          </p:txBody>
        </p:sp>
        <p:sp>
          <p:nvSpPr>
            <p:cNvPr id="38925" name="Text Box 14"/>
            <p:cNvSpPr txBox="1">
              <a:spLocks noChangeArrowheads="1"/>
            </p:cNvSpPr>
            <p:nvPr/>
          </p:nvSpPr>
          <p:spPr bwMode="auto">
            <a:xfrm>
              <a:off x="1017" y="2693"/>
              <a:ext cx="128"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lvl1pPr>
                <a:defRPr kumimoji="1" sz="2400">
                  <a:solidFill>
                    <a:schemeClr val="tx1"/>
                  </a:solidFill>
                  <a:latin typeface="Tahoma" pitchFamily="34" charset="0"/>
                </a:defRPr>
              </a:lvl1pPr>
              <a:lvl2pPr marL="742950" indent="-285750">
                <a:defRPr kumimoji="1" sz="2400">
                  <a:solidFill>
                    <a:schemeClr val="tx1"/>
                  </a:solidFill>
                  <a:latin typeface="Tahoma" pitchFamily="34" charset="0"/>
                </a:defRPr>
              </a:lvl2pPr>
              <a:lvl3pPr marL="1143000" indent="-228600">
                <a:defRPr kumimoji="1" sz="2400">
                  <a:solidFill>
                    <a:schemeClr val="tx1"/>
                  </a:solidFill>
                  <a:latin typeface="Tahoma" pitchFamily="34" charset="0"/>
                </a:defRPr>
              </a:lvl3pPr>
              <a:lvl4pPr marL="1600200" indent="-228600">
                <a:defRPr kumimoji="1" sz="2400">
                  <a:solidFill>
                    <a:schemeClr val="tx1"/>
                  </a:solidFill>
                  <a:latin typeface="Tahoma" pitchFamily="34" charset="0"/>
                </a:defRPr>
              </a:lvl4pPr>
              <a:lvl5pPr marL="2057400" indent="-228600">
                <a:defRPr kumimoji="1" sz="2400">
                  <a:solidFill>
                    <a:schemeClr val="tx1"/>
                  </a:solidFill>
                  <a:latin typeface="Tahoma" pitchFamily="34" charset="0"/>
                </a:defRPr>
              </a:lvl5pPr>
              <a:lvl6pPr marL="2514600" indent="-228600" algn="ctr" eaLnBrk="0" fontAlgn="base" hangingPunct="0">
                <a:lnSpc>
                  <a:spcPct val="90000"/>
                </a:lnSpc>
                <a:spcBef>
                  <a:spcPct val="20000"/>
                </a:spcBef>
                <a:spcAft>
                  <a:spcPct val="0"/>
                </a:spcAft>
                <a:buClr>
                  <a:schemeClr val="accent2"/>
                </a:buClr>
                <a:defRPr kumimoji="1" sz="2400">
                  <a:solidFill>
                    <a:schemeClr val="tx1"/>
                  </a:solidFill>
                  <a:latin typeface="Tahoma" pitchFamily="34" charset="0"/>
                </a:defRPr>
              </a:lvl6pPr>
              <a:lvl7pPr marL="2971800" indent="-228600" algn="ctr" eaLnBrk="0" fontAlgn="base" hangingPunct="0">
                <a:lnSpc>
                  <a:spcPct val="90000"/>
                </a:lnSpc>
                <a:spcBef>
                  <a:spcPct val="20000"/>
                </a:spcBef>
                <a:spcAft>
                  <a:spcPct val="0"/>
                </a:spcAft>
                <a:buClr>
                  <a:schemeClr val="accent2"/>
                </a:buClr>
                <a:defRPr kumimoji="1" sz="2400">
                  <a:solidFill>
                    <a:schemeClr val="tx1"/>
                  </a:solidFill>
                  <a:latin typeface="Tahoma" pitchFamily="34" charset="0"/>
                </a:defRPr>
              </a:lvl7pPr>
              <a:lvl8pPr marL="3429000" indent="-228600" algn="ctr" eaLnBrk="0" fontAlgn="base" hangingPunct="0">
                <a:lnSpc>
                  <a:spcPct val="90000"/>
                </a:lnSpc>
                <a:spcBef>
                  <a:spcPct val="20000"/>
                </a:spcBef>
                <a:spcAft>
                  <a:spcPct val="0"/>
                </a:spcAft>
                <a:buClr>
                  <a:schemeClr val="accent2"/>
                </a:buClr>
                <a:defRPr kumimoji="1" sz="2400">
                  <a:solidFill>
                    <a:schemeClr val="tx1"/>
                  </a:solidFill>
                  <a:latin typeface="Tahoma" pitchFamily="34" charset="0"/>
                </a:defRPr>
              </a:lvl8pPr>
              <a:lvl9pPr marL="3886200" indent="-228600" algn="ctr" eaLnBrk="0" fontAlgn="base" hangingPunct="0">
                <a:lnSpc>
                  <a:spcPct val="90000"/>
                </a:lnSpc>
                <a:spcBef>
                  <a:spcPct val="20000"/>
                </a:spcBef>
                <a:spcAft>
                  <a:spcPct val="0"/>
                </a:spcAft>
                <a:buClr>
                  <a:schemeClr val="accent2"/>
                </a:buClr>
                <a:defRPr kumimoji="1" sz="2400">
                  <a:solidFill>
                    <a:schemeClr val="tx1"/>
                  </a:solidFill>
                  <a:latin typeface="Tahoma" pitchFamily="34" charset="0"/>
                </a:defRPr>
              </a:lvl9pPr>
            </a:lstStyle>
            <a:p>
              <a:pPr algn="r" eaLnBrk="1" hangingPunct="1">
                <a:lnSpc>
                  <a:spcPct val="100000"/>
                </a:lnSpc>
                <a:spcBef>
                  <a:spcPct val="0"/>
                </a:spcBef>
                <a:buClrTx/>
                <a:buNone/>
              </a:pPr>
              <a:r>
                <a:rPr kumimoji="0" lang="en-US" sz="1400" dirty="0"/>
                <a:t>calls</a:t>
              </a:r>
            </a:p>
          </p:txBody>
        </p:sp>
      </p:grpSp>
      <p:sp>
        <p:nvSpPr>
          <p:cNvPr id="761871" name="Oval 15"/>
          <p:cNvSpPr>
            <a:spLocks noChangeArrowheads="1"/>
          </p:cNvSpPr>
          <p:nvPr/>
        </p:nvSpPr>
        <p:spPr bwMode="auto">
          <a:xfrm>
            <a:off x="756703" y="3525838"/>
            <a:ext cx="1388992" cy="562630"/>
          </a:xfrm>
          <a:prstGeom prst="ellipse">
            <a:avLst/>
          </a:prstGeom>
          <a:gradFill rotWithShape="0">
            <a:gsLst>
              <a:gs pos="0">
                <a:schemeClr val="tx2">
                  <a:gamma/>
                  <a:shade val="46275"/>
                  <a:invGamma/>
                </a:schemeClr>
              </a:gs>
              <a:gs pos="100000">
                <a:schemeClr val="tx2"/>
              </a:gs>
            </a:gsLst>
            <a:lin ang="5400000" scaled="1"/>
          </a:gradFill>
          <a:ln w="38100">
            <a:round/>
            <a:headEnd/>
            <a:tailEnd/>
          </a:ln>
          <a:effectLst/>
          <a:scene3d>
            <a:camera prst="legacyObliqueTopRight"/>
            <a:lightRig rig="legacyFlat3" dir="b"/>
          </a:scene3d>
          <a:sp3d extrusionH="430200" prstMaterial="legacyMatte">
            <a:bevelT w="13500" h="13500" prst="angle"/>
            <a:bevelB w="13500" h="13500" prst="angle"/>
            <a:extrusionClr>
              <a:schemeClr val="tx2"/>
            </a:extrusionClr>
          </a:sp3d>
        </p:spPr>
        <p:txBody>
          <a:bodyPr wrap="none">
            <a:spAutoFit/>
            <a:flatTx/>
          </a:bodyPr>
          <a:lstStyle/>
          <a:p>
            <a:pPr eaLnBrk="1" hangingPunct="1">
              <a:lnSpc>
                <a:spcPct val="100000"/>
              </a:lnSpc>
              <a:spcBef>
                <a:spcPct val="0"/>
              </a:spcBef>
              <a:buClrTx/>
              <a:buNone/>
              <a:defRPr/>
            </a:pPr>
            <a:r>
              <a:rPr kumimoji="0" lang="en-US" sz="2000" dirty="0">
                <a:solidFill>
                  <a:schemeClr val="bg1"/>
                </a:solidFill>
              </a:rPr>
              <a:t>Code A</a:t>
            </a:r>
          </a:p>
        </p:txBody>
      </p:sp>
    </p:spTree>
    <p:extLst>
      <p:ext uri="{BB962C8B-B14F-4D97-AF65-F5344CB8AC3E}">
        <p14:creationId xmlns:p14="http://schemas.microsoft.com/office/powerpoint/2010/main" val="116050438"/>
      </p:ext>
    </p:extLst>
  </p:cSld>
  <p:clrMapOvr>
    <a:masterClrMapping/>
  </p:clrMapOvr>
  <p:transition xmlns:p14="http://schemas.microsoft.com/office/powerpoint/2010/main" spd="med">
    <p:pull dir="d"/>
  </p:transition>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p:cNvSpPr>
            <a:spLocks noGrp="1" noChangeArrowheads="1"/>
          </p:cNvSpPr>
          <p:nvPr>
            <p:ph type="title"/>
          </p:nvPr>
        </p:nvSpPr>
        <p:spPr/>
        <p:txBody>
          <a:bodyPr/>
          <a:lstStyle/>
          <a:p>
            <a:r>
              <a:rPr lang="en-US" smtClean="0"/>
              <a:t>Stackwalk: Assert</a:t>
            </a:r>
          </a:p>
        </p:txBody>
      </p:sp>
      <p:sp>
        <p:nvSpPr>
          <p:cNvPr id="39939" name="Rectangle 6"/>
          <p:cNvSpPr>
            <a:spLocks noGrp="1" noChangeArrowheads="1"/>
          </p:cNvSpPr>
          <p:nvPr>
            <p:ph type="body" idx="1"/>
          </p:nvPr>
        </p:nvSpPr>
        <p:spPr/>
        <p:txBody>
          <a:bodyPr/>
          <a:lstStyle/>
          <a:p>
            <a:r>
              <a:rPr lang="en-GB" smtClean="0"/>
              <a:t>The Assert method can be used to limit the scope of the stack walk</a:t>
            </a:r>
          </a:p>
          <a:p>
            <a:pPr lvl="1"/>
            <a:r>
              <a:rPr lang="en-GB" smtClean="0"/>
              <a:t>Processing overhead decreased</a:t>
            </a:r>
          </a:p>
          <a:p>
            <a:pPr lvl="1"/>
            <a:r>
              <a:rPr lang="en-GB" smtClean="0"/>
              <a:t>May inadvertently result in weakened security</a:t>
            </a:r>
          </a:p>
        </p:txBody>
      </p:sp>
    </p:spTree>
    <p:extLst>
      <p:ext uri="{BB962C8B-B14F-4D97-AF65-F5344CB8AC3E}">
        <p14:creationId xmlns:p14="http://schemas.microsoft.com/office/powerpoint/2010/main" val="307582381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between platforms</a:t>
            </a:r>
            <a:endParaRPr lang="en-US" dirty="0"/>
          </a:p>
        </p:txBody>
      </p:sp>
      <p:sp>
        <p:nvSpPr>
          <p:cNvPr id="3" name="Content Placeholder 2"/>
          <p:cNvSpPr>
            <a:spLocks noGrp="1"/>
          </p:cNvSpPr>
          <p:nvPr>
            <p:ph idx="1"/>
          </p:nvPr>
        </p:nvSpPr>
        <p:spPr>
          <a:xfrm>
            <a:off x="457200" y="1600200"/>
            <a:ext cx="8229600" cy="4495800"/>
          </a:xfrm>
        </p:spPr>
        <p:txBody>
          <a:bodyPr>
            <a:normAutofit lnSpcReduction="10000"/>
          </a:bodyPr>
          <a:lstStyle/>
          <a:p>
            <a:r>
              <a:rPr lang="en-US" dirty="0" smtClean="0"/>
              <a:t>Operating system</a:t>
            </a:r>
          </a:p>
          <a:p>
            <a:pPr lvl="1"/>
            <a:r>
              <a:rPr lang="en-US" dirty="0" smtClean="0"/>
              <a:t>Unix</a:t>
            </a:r>
          </a:p>
          <a:p>
            <a:pPr lvl="1"/>
            <a:r>
              <a:rPr lang="en-US" dirty="0" smtClean="0"/>
              <a:t>Windows</a:t>
            </a:r>
          </a:p>
          <a:p>
            <a:r>
              <a:rPr lang="en-US" dirty="0" smtClean="0"/>
              <a:t>Approval process for applications</a:t>
            </a:r>
          </a:p>
          <a:p>
            <a:pPr lvl="1"/>
            <a:r>
              <a:rPr lang="en-US" dirty="0" smtClean="0"/>
              <a:t>Market: Vendor</a:t>
            </a:r>
            <a:r>
              <a:rPr lang="en-US" dirty="0"/>
              <a:t> </a:t>
            </a:r>
            <a:r>
              <a:rPr lang="en-US" dirty="0" smtClean="0"/>
              <a:t>controlled/Open</a:t>
            </a:r>
          </a:p>
          <a:p>
            <a:pPr lvl="1"/>
            <a:r>
              <a:rPr lang="en-US" dirty="0" smtClean="0"/>
              <a:t>App signing: Vendor-issued/self-signed</a:t>
            </a:r>
          </a:p>
          <a:p>
            <a:pPr lvl="1"/>
            <a:r>
              <a:rPr lang="en-US" dirty="0"/>
              <a:t>User approval of </a:t>
            </a:r>
            <a:r>
              <a:rPr lang="en-US" dirty="0" smtClean="0"/>
              <a:t>permissions</a:t>
            </a:r>
          </a:p>
          <a:p>
            <a:r>
              <a:rPr lang="en-US" dirty="0" smtClean="0"/>
              <a:t>Programming language for applications</a:t>
            </a:r>
          </a:p>
          <a:p>
            <a:pPr lvl="1"/>
            <a:r>
              <a:rPr lang="en-US" dirty="0" smtClean="0"/>
              <a:t>Managed execution</a:t>
            </a:r>
            <a:r>
              <a:rPr lang="en-US" dirty="0"/>
              <a:t>: Java, </a:t>
            </a:r>
            <a:r>
              <a:rPr lang="en-US" dirty="0" err="1" smtClean="0"/>
              <a:t>.Net</a:t>
            </a:r>
            <a:endParaRPr lang="en-US" dirty="0" smtClean="0"/>
          </a:p>
          <a:p>
            <a:pPr lvl="1"/>
            <a:r>
              <a:rPr lang="en-US" dirty="0" smtClean="0"/>
              <a:t>Native execution: Objective C</a:t>
            </a:r>
          </a:p>
        </p:txBody>
      </p:sp>
    </p:spTree>
    <p:extLst>
      <p:ext uri="{BB962C8B-B14F-4D97-AF65-F5344CB8AC3E}">
        <p14:creationId xmlns:p14="http://schemas.microsoft.com/office/powerpoint/2010/main" val="3684858761"/>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72650258"/>
              </p:ext>
            </p:extLst>
          </p:nvPr>
        </p:nvGraphicFramePr>
        <p:xfrm>
          <a:off x="685800" y="1600200"/>
          <a:ext cx="7696200" cy="3708400"/>
        </p:xfrm>
        <a:graphic>
          <a:graphicData uri="http://schemas.openxmlformats.org/drawingml/2006/table">
            <a:tbl>
              <a:tblPr firstRow="1" bandRow="1">
                <a:tableStyleId>{5C22544A-7EE6-4342-B048-85BDC9FD1C3A}</a:tableStyleId>
              </a:tblPr>
              <a:tblGrid>
                <a:gridCol w="3276600"/>
                <a:gridCol w="1143000"/>
                <a:gridCol w="1409700"/>
                <a:gridCol w="1866900"/>
              </a:tblGrid>
              <a:tr h="370840">
                <a:tc>
                  <a:txBody>
                    <a:bodyPr/>
                    <a:lstStyle/>
                    <a:p>
                      <a:endParaRPr lang="en-US" dirty="0"/>
                    </a:p>
                  </a:txBody>
                  <a:tcPr/>
                </a:tc>
                <a:tc>
                  <a:txBody>
                    <a:bodyPr/>
                    <a:lstStyle/>
                    <a:p>
                      <a:r>
                        <a:rPr lang="en-US" dirty="0" smtClean="0"/>
                        <a:t>iOS</a:t>
                      </a:r>
                      <a:endParaRPr lang="en-US" dirty="0"/>
                    </a:p>
                  </a:txBody>
                  <a:tcPr/>
                </a:tc>
                <a:tc>
                  <a:txBody>
                    <a:bodyPr/>
                    <a:lstStyle/>
                    <a:p>
                      <a:r>
                        <a:rPr lang="en-US" dirty="0" smtClean="0"/>
                        <a:t>Android</a:t>
                      </a:r>
                      <a:endParaRPr lang="en-US" dirty="0"/>
                    </a:p>
                  </a:txBody>
                  <a:tcPr/>
                </a:tc>
                <a:tc>
                  <a:txBody>
                    <a:bodyPr/>
                    <a:lstStyle/>
                    <a:p>
                      <a:r>
                        <a:rPr lang="en-US" dirty="0" smtClean="0"/>
                        <a:t>Windows</a:t>
                      </a:r>
                      <a:endParaRPr lang="en-US" dirty="0"/>
                    </a:p>
                  </a:txBody>
                  <a:tcPr/>
                </a:tc>
              </a:tr>
              <a:tr h="370840">
                <a:tc>
                  <a:txBody>
                    <a:bodyPr/>
                    <a:lstStyle/>
                    <a:p>
                      <a:r>
                        <a:rPr lang="en-US" dirty="0" smtClean="0"/>
                        <a:t>Unix</a:t>
                      </a:r>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c>
                  <a:txBody>
                    <a:bodyPr/>
                    <a:lstStyle/>
                    <a:p>
                      <a:endParaRPr lang="en-US"/>
                    </a:p>
                  </a:txBody>
                  <a:tcPr/>
                </a:tc>
              </a:tr>
              <a:tr h="370840">
                <a:tc>
                  <a:txBody>
                    <a:bodyPr/>
                    <a:lstStyle/>
                    <a:p>
                      <a:r>
                        <a:rPr lang="en-US" dirty="0" smtClean="0"/>
                        <a:t>Windows</a:t>
                      </a:r>
                      <a:endParaRPr lang="en-US" dirty="0"/>
                    </a:p>
                  </a:txBody>
                  <a:tcPr/>
                </a:tc>
                <a:tc>
                  <a:txBody>
                    <a:bodyPr/>
                    <a:lstStyle/>
                    <a:p>
                      <a:endParaRPr lang="en-US"/>
                    </a:p>
                  </a:txBody>
                  <a:tcPr/>
                </a:tc>
                <a:tc>
                  <a:txBody>
                    <a:bodyPr/>
                    <a:lstStyle/>
                    <a:p>
                      <a:endParaRPr lang="en-US"/>
                    </a:p>
                  </a:txBody>
                  <a:tcPr/>
                </a:tc>
                <a:tc>
                  <a:txBody>
                    <a:bodyPr/>
                    <a:lstStyle/>
                    <a:p>
                      <a:r>
                        <a:rPr lang="en-US" dirty="0" smtClean="0"/>
                        <a:t>x</a:t>
                      </a:r>
                      <a:endParaRPr lang="en-US" dirty="0"/>
                    </a:p>
                  </a:txBody>
                  <a:tcPr/>
                </a:tc>
              </a:tr>
              <a:tr h="370840">
                <a:tc>
                  <a:txBody>
                    <a:bodyPr/>
                    <a:lstStyle/>
                    <a:p>
                      <a:r>
                        <a:rPr lang="en-US" dirty="0" smtClean="0"/>
                        <a:t>Open</a:t>
                      </a:r>
                      <a:r>
                        <a:rPr lang="en-US" baseline="0" dirty="0" smtClean="0"/>
                        <a:t> market</a:t>
                      </a:r>
                    </a:p>
                  </a:txBody>
                  <a:tcPr/>
                </a:tc>
                <a:tc>
                  <a:txBody>
                    <a:bodyPr/>
                    <a:lstStyle/>
                    <a:p>
                      <a:endParaRPr lang="en-US" dirty="0"/>
                    </a:p>
                  </a:txBody>
                  <a:tcPr/>
                </a:tc>
                <a:tc>
                  <a:txBody>
                    <a:bodyPr/>
                    <a:lstStyle/>
                    <a:p>
                      <a:r>
                        <a:rPr lang="en-US" dirty="0" smtClean="0"/>
                        <a:t>x</a:t>
                      </a:r>
                      <a:endParaRPr lang="en-US" dirty="0"/>
                    </a:p>
                  </a:txBody>
                  <a:tcPr/>
                </a:tc>
                <a:tc>
                  <a:txBody>
                    <a:bodyPr/>
                    <a:lstStyle/>
                    <a:p>
                      <a:endParaRPr lang="en-US" dirty="0"/>
                    </a:p>
                  </a:txBody>
                  <a:tcPr/>
                </a:tc>
              </a:tr>
              <a:tr h="370840">
                <a:tc>
                  <a:txBody>
                    <a:bodyPr/>
                    <a:lstStyle/>
                    <a:p>
                      <a:r>
                        <a:rPr lang="en-US" baseline="0" dirty="0" smtClean="0"/>
                        <a:t>Closed market</a:t>
                      </a:r>
                    </a:p>
                  </a:txBody>
                  <a:tcPr/>
                </a:tc>
                <a:tc>
                  <a:txBody>
                    <a:bodyPr/>
                    <a:lstStyle/>
                    <a:p>
                      <a:r>
                        <a:rPr lang="en-US" dirty="0" smtClean="0"/>
                        <a:t>x</a:t>
                      </a:r>
                      <a:endParaRPr lang="en-US" dirty="0"/>
                    </a:p>
                  </a:txBody>
                  <a:tcPr/>
                </a:tc>
                <a:tc>
                  <a:txBody>
                    <a:bodyPr/>
                    <a:lstStyle/>
                    <a:p>
                      <a:endParaRPr lang="en-US"/>
                    </a:p>
                  </a:txBody>
                  <a:tcPr/>
                </a:tc>
                <a:tc>
                  <a:txBody>
                    <a:bodyPr/>
                    <a:lstStyle/>
                    <a:p>
                      <a:r>
                        <a:rPr lang="en-US" dirty="0" smtClean="0"/>
                        <a:t>x</a:t>
                      </a:r>
                      <a:endParaRPr lang="en-US" dirty="0"/>
                    </a:p>
                  </a:txBody>
                  <a:tcPr/>
                </a:tc>
              </a:tr>
              <a:tr h="370840">
                <a:tc>
                  <a:txBody>
                    <a:bodyPr/>
                    <a:lstStyle/>
                    <a:p>
                      <a:r>
                        <a:rPr lang="en-US" baseline="0" dirty="0" smtClean="0"/>
                        <a:t>Vendor signed</a:t>
                      </a:r>
                    </a:p>
                  </a:txBody>
                  <a:tcPr/>
                </a:tc>
                <a:tc>
                  <a:txBody>
                    <a:bodyPr/>
                    <a:lstStyle/>
                    <a:p>
                      <a:r>
                        <a:rPr lang="en-US" dirty="0" smtClean="0"/>
                        <a:t>x</a:t>
                      </a:r>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baseline="0" dirty="0" smtClean="0"/>
                        <a:t>Self-signed</a:t>
                      </a:r>
                    </a:p>
                  </a:txBody>
                  <a:tcPr/>
                </a:tc>
                <a:tc>
                  <a:txBody>
                    <a:bodyPr/>
                    <a:lstStyle/>
                    <a:p>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r>
              <a:tr h="370840">
                <a:tc>
                  <a:txBody>
                    <a:bodyPr/>
                    <a:lstStyle/>
                    <a:p>
                      <a:r>
                        <a:rPr lang="en-US" baseline="0" dirty="0" smtClean="0"/>
                        <a:t>User approval of permissions</a:t>
                      </a:r>
                    </a:p>
                  </a:txBody>
                  <a:tcPr/>
                </a:tc>
                <a:tc>
                  <a:txBody>
                    <a:bodyPr/>
                    <a:lstStyle/>
                    <a:p>
                      <a:endParaRPr lang="en-US" dirty="0"/>
                    </a:p>
                  </a:txBody>
                  <a:tcPr/>
                </a:tc>
                <a:tc>
                  <a:txBody>
                    <a:bodyPr/>
                    <a:lstStyle/>
                    <a:p>
                      <a:r>
                        <a:rPr lang="en-US" dirty="0" smtClean="0"/>
                        <a:t>x</a:t>
                      </a:r>
                      <a:endParaRPr lang="en-US" dirty="0"/>
                    </a:p>
                  </a:txBody>
                  <a:tcPr/>
                </a:tc>
                <a:tc>
                  <a:txBody>
                    <a:bodyPr/>
                    <a:lstStyle/>
                    <a:p>
                      <a:r>
                        <a:rPr lang="en-US" dirty="0" smtClean="0"/>
                        <a:t>7-&gt;</a:t>
                      </a:r>
                      <a:r>
                        <a:rPr lang="en-US" baseline="0" dirty="0" smtClean="0"/>
                        <a:t> 8</a:t>
                      </a:r>
                      <a:endParaRPr lang="en-US" dirty="0"/>
                    </a:p>
                  </a:txBody>
                  <a:tcPr/>
                </a:tc>
              </a:tr>
              <a:tr h="370840">
                <a:tc>
                  <a:txBody>
                    <a:bodyPr/>
                    <a:lstStyle/>
                    <a:p>
                      <a:r>
                        <a:rPr lang="en-US" baseline="0" dirty="0" smtClean="0"/>
                        <a:t>Managed code</a:t>
                      </a:r>
                    </a:p>
                  </a:txBody>
                  <a:tcPr/>
                </a:tc>
                <a:tc>
                  <a:txBody>
                    <a:bodyPr/>
                    <a:lstStyle/>
                    <a:p>
                      <a:endParaRPr lang="en-US" dirty="0"/>
                    </a:p>
                  </a:txBody>
                  <a:tcPr/>
                </a:tc>
                <a:tc>
                  <a:txBody>
                    <a:bodyPr/>
                    <a:lstStyle/>
                    <a:p>
                      <a:r>
                        <a:rPr lang="en-US" dirty="0" smtClean="0"/>
                        <a:t>x</a:t>
                      </a:r>
                      <a:endParaRPr lang="en-US" dirty="0"/>
                    </a:p>
                  </a:txBody>
                  <a:tcPr/>
                </a:tc>
                <a:tc>
                  <a:txBody>
                    <a:bodyPr/>
                    <a:lstStyle/>
                    <a:p>
                      <a:r>
                        <a:rPr lang="en-US" dirty="0" smtClean="0"/>
                        <a:t>x</a:t>
                      </a:r>
                      <a:endParaRPr lang="en-US" dirty="0"/>
                    </a:p>
                  </a:txBody>
                  <a:tcPr/>
                </a:tc>
              </a:tr>
              <a:tr h="370840">
                <a:tc>
                  <a:txBody>
                    <a:bodyPr/>
                    <a:lstStyle/>
                    <a:p>
                      <a:r>
                        <a:rPr lang="en-US" baseline="0" dirty="0" smtClean="0"/>
                        <a:t>Native code</a:t>
                      </a:r>
                    </a:p>
                  </a:txBody>
                  <a:tcPr/>
                </a:tc>
                <a:tc>
                  <a:txBody>
                    <a:bodyPr/>
                    <a:lstStyle/>
                    <a:p>
                      <a:r>
                        <a:rPr lang="en-US" dirty="0" smtClean="0"/>
                        <a:t>x</a:t>
                      </a:r>
                      <a:endParaRPr lang="en-US" dirty="0"/>
                    </a:p>
                  </a:txBody>
                  <a:tcPr/>
                </a:tc>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1100963997"/>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Introduction: </a:t>
            </a:r>
            <a:r>
              <a:rPr lang="en-US" dirty="0"/>
              <a:t>platforms and attacks</a:t>
            </a:r>
            <a:endParaRPr lang="en-US" dirty="0" smtClean="0"/>
          </a:p>
          <a:p>
            <a:r>
              <a:rPr lang="en-US" dirty="0" smtClean="0"/>
              <a:t>Apple </a:t>
            </a:r>
            <a:r>
              <a:rPr lang="en-US" dirty="0" err="1" smtClean="0"/>
              <a:t>iOS</a:t>
            </a:r>
            <a:r>
              <a:rPr lang="en-US" dirty="0" smtClean="0"/>
              <a:t> security model</a:t>
            </a:r>
          </a:p>
          <a:p>
            <a:r>
              <a:rPr lang="en-US" dirty="0" smtClean="0"/>
              <a:t>Android security model</a:t>
            </a:r>
          </a:p>
          <a:p>
            <a:r>
              <a:rPr lang="en-US" dirty="0" smtClean="0"/>
              <a:t>Windows 7, 8 Mobile security model</a:t>
            </a:r>
          </a:p>
        </p:txBody>
      </p:sp>
      <p:sp>
        <p:nvSpPr>
          <p:cNvPr id="4" name="TextBox 3"/>
          <p:cNvSpPr txBox="1"/>
          <p:nvPr/>
        </p:nvSpPr>
        <p:spPr>
          <a:xfrm>
            <a:off x="751360" y="5162490"/>
            <a:ext cx="7554440" cy="400110"/>
          </a:xfrm>
          <a:prstGeom prst="rect">
            <a:avLst/>
          </a:prstGeom>
          <a:noFill/>
          <a:ln>
            <a:solidFill>
              <a:schemeClr val="tx1"/>
            </a:solidFill>
          </a:ln>
        </p:spPr>
        <p:txBody>
          <a:bodyPr wrap="none" rtlCol="0">
            <a:spAutoFit/>
          </a:bodyPr>
          <a:lstStyle/>
          <a:p>
            <a:r>
              <a:rPr lang="en-US" dirty="0" smtClean="0"/>
              <a:t>Announcement: See web site for second homework, third project</a:t>
            </a:r>
            <a:endParaRPr lang="en-US" dirty="0"/>
          </a:p>
        </p:txBody>
      </p:sp>
    </p:spTree>
    <p:extLst>
      <p:ext uri="{BB962C8B-B14F-4D97-AF65-F5344CB8AC3E}">
        <p14:creationId xmlns:p14="http://schemas.microsoft.com/office/powerpoint/2010/main" val="165072111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attack </a:t>
            </a:r>
            <a:r>
              <a:rPr lang="en-US" dirty="0" smtClean="0"/>
              <a:t>vectors</a:t>
            </a:r>
            <a:endParaRPr lang="en-US" dirty="0"/>
          </a:p>
        </p:txBody>
      </p:sp>
      <p:sp>
        <p:nvSpPr>
          <p:cNvPr id="3" name="Content Placeholder 2"/>
          <p:cNvSpPr>
            <a:spLocks noGrp="1"/>
          </p:cNvSpPr>
          <p:nvPr>
            <p:ph idx="1"/>
          </p:nvPr>
        </p:nvSpPr>
        <p:spPr/>
        <p:txBody>
          <a:bodyPr>
            <a:normAutofit/>
          </a:bodyPr>
          <a:lstStyle/>
          <a:p>
            <a:r>
              <a:rPr lang="en-US" dirty="0"/>
              <a:t>W</a:t>
            </a:r>
            <a:r>
              <a:rPr lang="en-US" dirty="0" smtClean="0"/>
              <a:t>eb browser</a:t>
            </a:r>
          </a:p>
          <a:p>
            <a:pPr marL="0" indent="0">
              <a:buNone/>
            </a:pPr>
            <a:endParaRPr lang="en-US" dirty="0" smtClean="0"/>
          </a:p>
          <a:p>
            <a:r>
              <a:rPr lang="en-US" dirty="0"/>
              <a:t>I</a:t>
            </a:r>
            <a:r>
              <a:rPr lang="en-US" dirty="0" smtClean="0"/>
              <a:t>nstalled apps</a:t>
            </a:r>
          </a:p>
          <a:p>
            <a:pPr marL="0" indent="0">
              <a:buNone/>
            </a:pPr>
            <a:endParaRPr lang="en-US" dirty="0" smtClean="0"/>
          </a:p>
          <a:p>
            <a:pPr marL="457200" lvl="1" indent="0">
              <a:buNone/>
            </a:pPr>
            <a:r>
              <a:rPr lang="en-US" dirty="0" smtClean="0"/>
              <a:t>Both increasing </a:t>
            </a:r>
            <a:r>
              <a:rPr lang="en-US" dirty="0"/>
              <a:t>in prevalence and </a:t>
            </a:r>
            <a:r>
              <a:rPr lang="en-US" dirty="0" smtClean="0"/>
              <a:t>sophistication</a:t>
            </a:r>
            <a:endParaRPr lang="en-US" dirty="0"/>
          </a:p>
        </p:txBody>
      </p:sp>
      <p:sp>
        <p:nvSpPr>
          <p:cNvPr id="4" name="TextBox 3"/>
          <p:cNvSpPr txBox="1"/>
          <p:nvPr/>
        </p:nvSpPr>
        <p:spPr>
          <a:xfrm>
            <a:off x="3526141" y="6488668"/>
            <a:ext cx="5694059" cy="369332"/>
          </a:xfrm>
          <a:prstGeom prst="rect">
            <a:avLst/>
          </a:prstGeom>
          <a:noFill/>
        </p:spPr>
        <p:txBody>
          <a:bodyPr wrap="none" rtlCol="0">
            <a:spAutoFit/>
          </a:bodyPr>
          <a:lstStyle/>
          <a:p>
            <a:pPr>
              <a:buNone/>
            </a:pPr>
            <a:r>
              <a:rPr lang="en-US" sz="1800" dirty="0">
                <a:solidFill>
                  <a:schemeClr val="bg1"/>
                </a:solidFill>
              </a:rPr>
              <a:t>s</a:t>
            </a:r>
            <a:r>
              <a:rPr lang="en-US" sz="1800" dirty="0" smtClean="0">
                <a:solidFill>
                  <a:schemeClr val="bg1"/>
                </a:solidFill>
              </a:rPr>
              <a:t>ource: </a:t>
            </a:r>
            <a:r>
              <a:rPr lang="en-US" sz="1800" dirty="0">
                <a:solidFill>
                  <a:schemeClr val="bg1"/>
                </a:solidFill>
              </a:rPr>
              <a:t>https://www.mylookout.com/mobile-threat-report</a:t>
            </a:r>
          </a:p>
        </p:txBody>
      </p:sp>
    </p:spTree>
    <p:extLst>
      <p:ext uri="{BB962C8B-B14F-4D97-AF65-F5344CB8AC3E}">
        <p14:creationId xmlns:p14="http://schemas.microsoft.com/office/powerpoint/2010/main" val="148176103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Mobile </a:t>
            </a:r>
            <a:r>
              <a:rPr lang="en-US" dirty="0"/>
              <a:t>m</a:t>
            </a:r>
            <a:r>
              <a:rPr lang="en-US" dirty="0" smtClean="0"/>
              <a:t>alware attacks</a:t>
            </a:r>
            <a:endParaRPr lang="en-US" dirty="0"/>
          </a:p>
        </p:txBody>
      </p:sp>
      <p:sp>
        <p:nvSpPr>
          <p:cNvPr id="3" name="Content Placeholder 2"/>
          <p:cNvSpPr>
            <a:spLocks noGrp="1"/>
          </p:cNvSpPr>
          <p:nvPr>
            <p:ph idx="1"/>
          </p:nvPr>
        </p:nvSpPr>
        <p:spPr/>
        <p:txBody>
          <a:bodyPr/>
          <a:lstStyle/>
          <a:p>
            <a:r>
              <a:rPr lang="en-US" dirty="0" smtClean="0"/>
              <a:t>Unique to phones:</a:t>
            </a:r>
          </a:p>
          <a:p>
            <a:pPr lvl="1"/>
            <a:r>
              <a:rPr lang="en-US" dirty="0" smtClean="0"/>
              <a:t>Premium SMS messages</a:t>
            </a:r>
          </a:p>
          <a:p>
            <a:pPr lvl="1"/>
            <a:r>
              <a:rPr lang="en-US" dirty="0" smtClean="0"/>
              <a:t>Identify location</a:t>
            </a:r>
          </a:p>
          <a:p>
            <a:pPr lvl="1"/>
            <a:r>
              <a:rPr lang="en-US" dirty="0" smtClean="0"/>
              <a:t>Record phone calls</a:t>
            </a:r>
          </a:p>
          <a:p>
            <a:pPr lvl="1"/>
            <a:r>
              <a:rPr lang="en-US" dirty="0" smtClean="0"/>
              <a:t>Log SMS</a:t>
            </a:r>
          </a:p>
          <a:p>
            <a:r>
              <a:rPr lang="en-US" dirty="0" smtClean="0"/>
              <a:t>Similar to desktop/PCs:</a:t>
            </a:r>
          </a:p>
          <a:p>
            <a:pPr lvl="1"/>
            <a:r>
              <a:rPr lang="en-US" dirty="0" smtClean="0"/>
              <a:t>Connects to </a:t>
            </a:r>
            <a:r>
              <a:rPr lang="en-US" dirty="0" err="1" smtClean="0"/>
              <a:t>botmasters</a:t>
            </a:r>
            <a:endParaRPr lang="en-US" dirty="0" smtClean="0"/>
          </a:p>
          <a:p>
            <a:pPr lvl="1"/>
            <a:r>
              <a:rPr lang="en-US" dirty="0" smtClean="0"/>
              <a:t>Steal data</a:t>
            </a:r>
          </a:p>
          <a:p>
            <a:pPr lvl="1"/>
            <a:r>
              <a:rPr lang="en-US" dirty="0" smtClean="0"/>
              <a:t>Phishing</a:t>
            </a:r>
          </a:p>
          <a:p>
            <a:pPr lvl="1"/>
            <a:r>
              <a:rPr lang="en-US" dirty="0" err="1" smtClean="0"/>
              <a:t>Malvertising</a:t>
            </a:r>
            <a:endParaRPr lang="en-US" dirty="0" smtClean="0"/>
          </a:p>
          <a:p>
            <a:endParaRPr lang="en-US" dirty="0"/>
          </a:p>
        </p:txBody>
      </p:sp>
    </p:spTree>
    <p:extLst>
      <p:ext uri="{BB962C8B-B14F-4D97-AF65-F5344CB8AC3E}">
        <p14:creationId xmlns:p14="http://schemas.microsoft.com/office/powerpoint/2010/main" val="56778997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Kaspersky: Aug </a:t>
            </a:r>
            <a:r>
              <a:rPr lang="en-US" dirty="0"/>
              <a:t>2013 </a:t>
            </a:r>
            <a:r>
              <a:rPr lang="en-US" dirty="0" smtClean="0"/>
              <a:t>– Mar 2014</a:t>
            </a:r>
            <a:endParaRPr lang="en-US" dirty="0"/>
          </a:p>
        </p:txBody>
      </p:sp>
      <p:sp>
        <p:nvSpPr>
          <p:cNvPr id="3" name="Content Placeholder 2"/>
          <p:cNvSpPr>
            <a:spLocks noGrp="1"/>
          </p:cNvSpPr>
          <p:nvPr>
            <p:ph idx="1"/>
          </p:nvPr>
        </p:nvSpPr>
        <p:spPr/>
        <p:txBody>
          <a:bodyPr/>
          <a:lstStyle/>
          <a:p>
            <a:r>
              <a:rPr lang="en-US" sz="2400" dirty="0" smtClean="0"/>
              <a:t>3,408,112 </a:t>
            </a:r>
            <a:r>
              <a:rPr lang="en-US" sz="2400" dirty="0"/>
              <a:t>malware detections </a:t>
            </a:r>
            <a:r>
              <a:rPr lang="en-US" sz="2400" dirty="0" smtClean="0"/>
              <a:t>1,023,202 </a:t>
            </a:r>
            <a:r>
              <a:rPr lang="en-US" sz="2400" dirty="0"/>
              <a:t>users. </a:t>
            </a:r>
          </a:p>
          <a:p>
            <a:r>
              <a:rPr lang="en-US" sz="2400" dirty="0" smtClean="0"/>
              <a:t>69,000 attacks in Aug </a:t>
            </a:r>
            <a:r>
              <a:rPr lang="en-US" sz="2400" dirty="0"/>
              <a:t>2013 </a:t>
            </a:r>
            <a:r>
              <a:rPr lang="en-US" sz="2400" dirty="0" smtClean="0"/>
              <a:t>-&gt;  </a:t>
            </a:r>
            <a:r>
              <a:rPr lang="en-US" sz="2400" dirty="0"/>
              <a:t>644,000 in </a:t>
            </a:r>
            <a:r>
              <a:rPr lang="en-US" sz="2400" dirty="0" smtClean="0"/>
              <a:t>Mar 2014 </a:t>
            </a:r>
            <a:endParaRPr lang="en-US" sz="2400" dirty="0"/>
          </a:p>
          <a:p>
            <a:r>
              <a:rPr lang="en-US" sz="2400" dirty="0" smtClean="0"/>
              <a:t>35,000 users -&gt;  </a:t>
            </a:r>
            <a:r>
              <a:rPr lang="en-US" sz="2400" dirty="0"/>
              <a:t>242,000 </a:t>
            </a:r>
            <a:r>
              <a:rPr lang="en-US" sz="2400" dirty="0" smtClean="0"/>
              <a:t>users</a:t>
            </a:r>
          </a:p>
          <a:p>
            <a:r>
              <a:rPr lang="en-US" sz="2400" dirty="0" smtClean="0"/>
              <a:t>59.06</a:t>
            </a:r>
            <a:r>
              <a:rPr lang="en-US" sz="2400" dirty="0"/>
              <a:t>% </a:t>
            </a:r>
            <a:r>
              <a:rPr lang="en-US" sz="2400" dirty="0" smtClean="0"/>
              <a:t>related </a:t>
            </a:r>
            <a:r>
              <a:rPr lang="en-US" sz="2400" dirty="0"/>
              <a:t>to </a:t>
            </a:r>
            <a:r>
              <a:rPr lang="en-US" sz="2400" dirty="0" smtClean="0"/>
              <a:t>stealing </a:t>
            </a:r>
            <a:r>
              <a:rPr lang="en-US" sz="2400" dirty="0"/>
              <a:t>users’ money </a:t>
            </a:r>
          </a:p>
          <a:p>
            <a:r>
              <a:rPr lang="en-US" sz="2400" dirty="0" smtClean="0"/>
              <a:t>Russia</a:t>
            </a:r>
            <a:r>
              <a:rPr lang="en-US" sz="2400" dirty="0"/>
              <a:t>, India, Kazakhstan, Vietnam, Ukraine and Germany </a:t>
            </a:r>
            <a:r>
              <a:rPr lang="en-US" sz="2400" dirty="0" smtClean="0"/>
              <a:t>have largest </a:t>
            </a:r>
            <a:r>
              <a:rPr lang="en-US" sz="2400" dirty="0"/>
              <a:t>numbers of reported </a:t>
            </a:r>
            <a:r>
              <a:rPr lang="en-US" sz="2400" dirty="0" smtClean="0"/>
              <a:t>attacks</a:t>
            </a:r>
          </a:p>
          <a:p>
            <a:r>
              <a:rPr lang="en-US" sz="2400" dirty="0" smtClean="0"/>
              <a:t>Trojans sending SMS </a:t>
            </a:r>
            <a:r>
              <a:rPr lang="en-US" sz="2400" dirty="0"/>
              <a:t>were </a:t>
            </a:r>
            <a:r>
              <a:rPr lang="en-US" sz="2400" dirty="0" smtClean="0"/>
              <a:t>57.08</a:t>
            </a:r>
            <a:r>
              <a:rPr lang="en-US" sz="2400" dirty="0"/>
              <a:t>% of all </a:t>
            </a:r>
            <a:r>
              <a:rPr lang="en-US" sz="2400" dirty="0" smtClean="0"/>
              <a:t>detections </a:t>
            </a:r>
            <a:endParaRPr lang="en-US" sz="2400" dirty="0"/>
          </a:p>
        </p:txBody>
      </p:sp>
    </p:spTree>
    <p:extLst>
      <p:ext uri="{BB962C8B-B14F-4D97-AF65-F5344CB8AC3E}">
        <p14:creationId xmlns:p14="http://schemas.microsoft.com/office/powerpoint/2010/main" val="4934538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Typical scenario</a:t>
            </a:r>
            <a:endParaRPr lang="en-US" dirty="0"/>
          </a:p>
        </p:txBody>
      </p:sp>
      <p:sp>
        <p:nvSpPr>
          <p:cNvPr id="3" name="Content Placeholder 2"/>
          <p:cNvSpPr>
            <a:spLocks noGrp="1"/>
          </p:cNvSpPr>
          <p:nvPr>
            <p:ph idx="1"/>
          </p:nvPr>
        </p:nvSpPr>
        <p:spPr/>
        <p:txBody>
          <a:bodyPr/>
          <a:lstStyle/>
          <a:p>
            <a:r>
              <a:rPr lang="en-US" sz="2400" dirty="0"/>
              <a:t>C</a:t>
            </a:r>
            <a:r>
              <a:rPr lang="en-US" sz="2400" dirty="0" smtClean="0"/>
              <a:t>ybercriminals create </a:t>
            </a:r>
            <a:r>
              <a:rPr lang="en-US" sz="2400" dirty="0"/>
              <a:t>an affiliate website and invite Internet users to become their </a:t>
            </a:r>
            <a:r>
              <a:rPr lang="en-US" sz="2400" dirty="0" smtClean="0"/>
              <a:t>accomplices</a:t>
            </a:r>
          </a:p>
          <a:p>
            <a:r>
              <a:rPr lang="en-US" sz="2400" dirty="0" smtClean="0"/>
              <a:t>A </a:t>
            </a:r>
            <a:r>
              <a:rPr lang="en-US" sz="2400" dirty="0"/>
              <a:t>unique modification of the malware and a landing page </a:t>
            </a:r>
            <a:r>
              <a:rPr lang="en-US" sz="2400" dirty="0" smtClean="0"/>
              <a:t>for download is </a:t>
            </a:r>
            <a:r>
              <a:rPr lang="en-US" sz="2400" dirty="0"/>
              <a:t>created for each </a:t>
            </a:r>
            <a:r>
              <a:rPr lang="en-US" sz="2400" dirty="0" smtClean="0"/>
              <a:t>accomplice</a:t>
            </a:r>
          </a:p>
          <a:p>
            <a:r>
              <a:rPr lang="en-US" sz="2400" dirty="0"/>
              <a:t>P</a:t>
            </a:r>
            <a:r>
              <a:rPr lang="en-US" sz="2400" dirty="0" smtClean="0"/>
              <a:t>articipants </a:t>
            </a:r>
            <a:r>
              <a:rPr lang="en-US" sz="2400" dirty="0"/>
              <a:t>of the affiliate program </a:t>
            </a:r>
            <a:r>
              <a:rPr lang="en-US" sz="2400" dirty="0" smtClean="0"/>
              <a:t>trick </a:t>
            </a:r>
            <a:r>
              <a:rPr lang="en-US" sz="2400" dirty="0"/>
              <a:t>Android users </a:t>
            </a:r>
            <a:r>
              <a:rPr lang="en-US" sz="2400" dirty="0" smtClean="0"/>
              <a:t>into installing malicious application </a:t>
            </a:r>
          </a:p>
          <a:p>
            <a:r>
              <a:rPr lang="en-US" sz="2400" dirty="0"/>
              <a:t>I</a:t>
            </a:r>
            <a:r>
              <a:rPr lang="en-US" sz="2400" dirty="0" smtClean="0"/>
              <a:t>nfected </a:t>
            </a:r>
            <a:r>
              <a:rPr lang="en-US" sz="2400" dirty="0"/>
              <a:t>device </a:t>
            </a:r>
            <a:r>
              <a:rPr lang="en-US" sz="2400" dirty="0" smtClean="0"/>
              <a:t>sends </a:t>
            </a:r>
            <a:r>
              <a:rPr lang="en-US" sz="2400" dirty="0"/>
              <a:t>SMS messages to premium numbers, making money for the </a:t>
            </a:r>
            <a:r>
              <a:rPr lang="en-US" sz="2400" dirty="0" smtClean="0"/>
              <a:t>cybercriminals </a:t>
            </a:r>
            <a:endParaRPr lang="en-US" sz="2400" dirty="0"/>
          </a:p>
          <a:p>
            <a:r>
              <a:rPr lang="en-US" sz="2400" dirty="0" smtClean="0"/>
              <a:t>Part </a:t>
            </a:r>
            <a:r>
              <a:rPr lang="en-US" sz="2400" dirty="0"/>
              <a:t>of </a:t>
            </a:r>
            <a:r>
              <a:rPr lang="en-US" sz="2400" dirty="0" smtClean="0"/>
              <a:t>money </a:t>
            </a:r>
            <a:r>
              <a:rPr lang="en-US" sz="2400" dirty="0"/>
              <a:t>is paid to the affiliate </a:t>
            </a:r>
            <a:r>
              <a:rPr lang="en-US" sz="2400" dirty="0" smtClean="0"/>
              <a:t>partners</a:t>
            </a:r>
            <a:endParaRPr lang="en-US" dirty="0"/>
          </a:p>
        </p:txBody>
      </p:sp>
      <p:sp>
        <p:nvSpPr>
          <p:cNvPr id="4" name="TextBox 3"/>
          <p:cNvSpPr txBox="1"/>
          <p:nvPr/>
        </p:nvSpPr>
        <p:spPr>
          <a:xfrm>
            <a:off x="457200" y="5986046"/>
            <a:ext cx="8247771" cy="338554"/>
          </a:xfrm>
          <a:prstGeom prst="rect">
            <a:avLst/>
          </a:prstGeom>
          <a:noFill/>
        </p:spPr>
        <p:txBody>
          <a:bodyPr wrap="none" rtlCol="0">
            <a:spAutoFit/>
          </a:bodyPr>
          <a:lstStyle/>
          <a:p>
            <a:r>
              <a:rPr lang="en-US" sz="1600" dirty="0"/>
              <a:t>http://media.kaspersky.com/pdf/Kaspersky-Lab-KSN-Report-mobile-cyberthreats-web.pdf</a:t>
            </a:r>
          </a:p>
        </p:txBody>
      </p:sp>
    </p:spTree>
    <p:extLst>
      <p:ext uri="{BB962C8B-B14F-4D97-AF65-F5344CB8AC3E}">
        <p14:creationId xmlns:p14="http://schemas.microsoft.com/office/powerpoint/2010/main" val="344970295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4_White Background">
  <a:themeElements>
    <a:clrScheme name="EDU_v2_lite">
      <a:dk1>
        <a:srgbClr val="505050"/>
      </a:dk1>
      <a:lt1>
        <a:srgbClr val="FFFFFF"/>
      </a:lt1>
      <a:dk2>
        <a:srgbClr val="0068C5"/>
      </a:dk2>
      <a:lt2>
        <a:srgbClr val="FFFFFF"/>
      </a:lt2>
      <a:accent1>
        <a:srgbClr val="0068C5"/>
      </a:accent1>
      <a:accent2>
        <a:srgbClr val="7FBA00"/>
      </a:accent2>
      <a:accent3>
        <a:srgbClr val="EB3C00"/>
      </a:accent3>
      <a:accent4>
        <a:srgbClr val="00188F"/>
      </a:accent4>
      <a:accent5>
        <a:srgbClr val="FFB900"/>
      </a:accent5>
      <a:accent6>
        <a:srgbClr val="FF8C00"/>
      </a:accent6>
      <a:hlink>
        <a:srgbClr val="0000FF"/>
      </a:hlink>
      <a:folHlink>
        <a:srgbClr val="7030A0"/>
      </a:folHlink>
    </a:clrScheme>
    <a:fontScheme name="body">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solidFill>
              <a:schemeClr val="bg2"/>
            </a:solidFill>
          </a:defRPr>
        </a:defPPr>
      </a:lstStyle>
    </a:txDef>
  </a:objectDefaults>
  <a:extraClrSchemeLst/>
</a:theme>
</file>

<file path=ppt/theme/theme3.xml><?xml version="1.0" encoding="utf-8"?>
<a:theme xmlns:a="http://schemas.openxmlformats.org/drawingml/2006/main" name="White with Consolas font for code slides">
  <a:themeElements>
    <a:clrScheme name="TechEd 2012 Light">
      <a:dk1>
        <a:srgbClr val="000000"/>
      </a:dk1>
      <a:lt1>
        <a:srgbClr val="FFFFFF"/>
      </a:lt1>
      <a:dk2>
        <a:srgbClr val="000000"/>
      </a:dk2>
      <a:lt2>
        <a:srgbClr val="FFFFFF"/>
      </a:lt2>
      <a:accent1>
        <a:srgbClr val="3397D3"/>
      </a:accent1>
      <a:accent2>
        <a:srgbClr val="8E499C"/>
      </a:accent2>
      <a:accent3>
        <a:srgbClr val="ED5326"/>
      </a:accent3>
      <a:accent4>
        <a:srgbClr val="3BBEB4"/>
      </a:accent4>
      <a:accent5>
        <a:srgbClr val="94C949"/>
      </a:accent5>
      <a:accent6>
        <a:srgbClr val="E7B921"/>
      </a:accent6>
      <a:hlink>
        <a:srgbClr val="3397D3"/>
      </a:hlink>
      <a:folHlink>
        <a:srgbClr val="E7B921"/>
      </a:folHlink>
    </a:clrScheme>
    <a:fontScheme name="Segoe UI - Segoe UI">
      <a:majorFont>
        <a:latin typeface="Segoe UI"/>
        <a:ea typeface=""/>
        <a:cs typeface=""/>
      </a:majorFont>
      <a:minorFont>
        <a:latin typeface="Segoe UI"/>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200" dirty="0" smtClean="0">
            <a:gradFill>
              <a:gsLst>
                <a:gs pos="0">
                  <a:srgbClr val="FFFFFF"/>
                </a:gs>
                <a:gs pos="100000">
                  <a:srgbClr val="FFFFFF"/>
                </a:gs>
              </a:gsLst>
              <a:lin ang="5400000" scaled="0"/>
            </a:gradFill>
          </a:defRPr>
        </a:defPPr>
      </a:lstStyle>
      <a:style>
        <a:lnRef idx="1">
          <a:schemeClr val="accent2"/>
        </a:lnRef>
        <a:fillRef idx="3">
          <a:schemeClr val="accent2"/>
        </a:fillRef>
        <a:effectRef idx="2">
          <a:schemeClr val="accent2"/>
        </a:effectRef>
        <a:fontRef idx="minor">
          <a:schemeClr val="lt1"/>
        </a:fontRef>
      </a:style>
    </a:spDef>
    <a:txDef>
      <a:spPr>
        <a:noFill/>
      </a:spPr>
      <a:bodyPr wrap="square" lIns="0" tIns="0" rIns="0" bIns="0" rtlCol="0">
        <a:spAutoFit/>
      </a:bodyPr>
      <a:lstStyle>
        <a:defPPr>
          <a:defRPr dirty="0" err="1" smtClean="0">
            <a:gradFill>
              <a:gsLst>
                <a:gs pos="417">
                  <a:srgbClr val="000000"/>
                </a:gs>
                <a:gs pos="100000">
                  <a:srgbClr val="000000"/>
                </a:gs>
              </a:gsLst>
              <a:lin ang="5400000" scaled="0"/>
            </a:gradFill>
          </a:defRPr>
        </a:defPPr>
      </a:lstStyle>
    </a:tx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Designs\Blueprint.pot</Template>
  <TotalTime>40177</TotalTime>
  <Words>2733</Words>
  <Application>Microsoft Macintosh PowerPoint</Application>
  <PresentationFormat>On-screen Show (4:3)</PresentationFormat>
  <Paragraphs>460</Paragraphs>
  <Slides>56</Slides>
  <Notes>5</Notes>
  <HiddenSlides>2</HiddenSlides>
  <MMClips>0</MMClips>
  <ScaleCrop>false</ScaleCrop>
  <HeadingPairs>
    <vt:vector size="4" baseType="variant">
      <vt:variant>
        <vt:lpstr>Theme</vt:lpstr>
      </vt:variant>
      <vt:variant>
        <vt:i4>3</vt:i4>
      </vt:variant>
      <vt:variant>
        <vt:lpstr>Slide Titles</vt:lpstr>
      </vt:variant>
      <vt:variant>
        <vt:i4>56</vt:i4>
      </vt:variant>
    </vt:vector>
  </HeadingPairs>
  <TitlesOfParts>
    <vt:vector size="59" baseType="lpstr">
      <vt:lpstr>Blueprint</vt:lpstr>
      <vt:lpstr>24_White Background</vt:lpstr>
      <vt:lpstr>White with Consolas font for code slides</vt:lpstr>
      <vt:lpstr>Mobile Platform  Security Models   </vt:lpstr>
      <vt:lpstr>Outline</vt:lpstr>
      <vt:lpstr>Change takes time</vt:lpstr>
      <vt:lpstr>Global smartphone market share</vt:lpstr>
      <vt:lpstr>Zillions of  apps</vt:lpstr>
      <vt:lpstr>Two attack vectors</vt:lpstr>
      <vt:lpstr>Mobile malware attacks</vt:lpstr>
      <vt:lpstr>Kaspersky: Aug 2013 – Mar 2014</vt:lpstr>
      <vt:lpstr>Typical scenario</vt:lpstr>
      <vt:lpstr>Mobile malware examples</vt:lpstr>
      <vt:lpstr>Comparison between platforms</vt:lpstr>
      <vt:lpstr>Outline</vt:lpstr>
      <vt:lpstr>Apple iOS</vt:lpstr>
      <vt:lpstr>iOS Application Development</vt:lpstr>
      <vt:lpstr>iOS Platform</vt:lpstr>
      <vt:lpstr>Apple iOS Security</vt:lpstr>
      <vt:lpstr>App Security</vt:lpstr>
      <vt:lpstr>iOS Sandbox  </vt:lpstr>
      <vt:lpstr>File encryption</vt:lpstr>
      <vt:lpstr>“Masque Attack”</vt:lpstr>
      <vt:lpstr>Comparison</vt:lpstr>
      <vt:lpstr>Outline</vt:lpstr>
      <vt:lpstr>Android</vt:lpstr>
      <vt:lpstr>PowerPoint Presentation</vt:lpstr>
      <vt:lpstr>Android market</vt:lpstr>
      <vt:lpstr>Security Features</vt:lpstr>
      <vt:lpstr>Application development process</vt:lpstr>
      <vt:lpstr>Application development concepts </vt:lpstr>
      <vt:lpstr>Exploit prevention</vt:lpstr>
      <vt:lpstr>Application sandbox</vt:lpstr>
      <vt:lpstr>PowerPoint Presentation</vt:lpstr>
      <vt:lpstr>PowerPoint Presentation</vt:lpstr>
      <vt:lpstr>dlmalloc (Doug Lea) </vt:lpstr>
      <vt:lpstr>Java Sandbox</vt:lpstr>
      <vt:lpstr>Comparison: iOS vs Android</vt:lpstr>
      <vt:lpstr>Comparison</vt:lpstr>
      <vt:lpstr>Outline</vt:lpstr>
      <vt:lpstr>Windows Phone 7, 8 security</vt:lpstr>
      <vt:lpstr>  Windows Phone OS 7.0 security model</vt:lpstr>
      <vt:lpstr>Windows Phone 7 security model</vt:lpstr>
      <vt:lpstr>Windows Phone 8 security model</vt:lpstr>
      <vt:lpstr>Isolation</vt:lpstr>
      <vt:lpstr>Four chamber types</vt:lpstr>
      <vt:lpstr>Overview of four chambers</vt:lpstr>
      <vt:lpstr>Overview of four chambers</vt:lpstr>
      <vt:lpstr>Granting privileges to applications</vt:lpstr>
      <vt:lpstr>Windows Phone 7 “Capabilities”</vt:lpstr>
      <vt:lpstr>Managed code </vt:lpstr>
      <vt:lpstr>.NET Code Access Security</vt:lpstr>
      <vt:lpstr>Example: code requires permission</vt:lpstr>
      <vt:lpstr>Example: Code denies permission not needed</vt:lpstr>
      <vt:lpstr>.NET Stackwalk</vt:lpstr>
      <vt:lpstr>Stackwalk: Assert</vt:lpstr>
      <vt:lpstr>Comparison between platforms</vt:lpstr>
      <vt:lpstr>Comparison</vt:lpstr>
      <vt:lpstr>Conclusion</vt:lpstr>
    </vt:vector>
  </TitlesOfParts>
  <Company>Stanford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Games and the Impossibility of Realizable Ideal Functionality</dc:title>
  <dc:subject/>
  <dc:creator>Ante Derek</dc:creator>
  <cp:lastModifiedBy>Suman Jana</cp:lastModifiedBy>
  <cp:revision>7979</cp:revision>
  <cp:lastPrinted>2011-05-10T21:10:15Z</cp:lastPrinted>
  <dcterms:created xsi:type="dcterms:W3CDTF">1997-09-07T20:51:32Z</dcterms:created>
  <dcterms:modified xsi:type="dcterms:W3CDTF">2016-04-13T20:02:55Z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2</vt:i4>
  </property>
  <property fmtid="{D5CDD505-2E9C-101B-9397-08002B2CF9AE}" pid="4" name="Compression">
    <vt:i4>100</vt:i4>
  </property>
  <property fmtid="{D5CDD505-2E9C-101B-9397-08002B2CF9AE}" pid="5" name="ScreenSize">
    <vt:i4>1</vt:i4>
  </property>
  <property fmtid="{D5CDD505-2E9C-101B-9397-08002B2CF9AE}" pid="6" name="ScreenUsage">
    <vt:i4>1</vt:i4>
  </property>
  <property fmtid="{D5CDD505-2E9C-101B-9397-08002B2CF9AE}" pid="7" name="MailAddress">
    <vt:lpwstr/>
  </property>
  <property fmtid="{D5CDD505-2E9C-101B-9397-08002B2CF9AE}" pid="8" name="HomePage">
    <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3</vt:i4>
  </property>
  <property fmtid="{D5CDD505-2E9C-101B-9397-08002B2CF9AE}" pid="21" name="OutputDir">
    <vt:lpwstr>C:\Documents\cs242\notes\web-slides</vt:lpwstr>
  </property>
</Properties>
</file>