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35"/>
  </p:notesMasterIdLst>
  <p:sldIdLst>
    <p:sldId id="256" r:id="rId2"/>
    <p:sldId id="307" r:id="rId3"/>
    <p:sldId id="356" r:id="rId4"/>
    <p:sldId id="383" r:id="rId5"/>
    <p:sldId id="355" r:id="rId6"/>
    <p:sldId id="349" r:id="rId7"/>
    <p:sldId id="352" r:id="rId8"/>
    <p:sldId id="354" r:id="rId9"/>
    <p:sldId id="351" r:id="rId10"/>
    <p:sldId id="340" r:id="rId11"/>
    <p:sldId id="360" r:id="rId12"/>
    <p:sldId id="385" r:id="rId13"/>
    <p:sldId id="361" r:id="rId14"/>
    <p:sldId id="362" r:id="rId15"/>
    <p:sldId id="387" r:id="rId16"/>
    <p:sldId id="366" r:id="rId17"/>
    <p:sldId id="363" r:id="rId18"/>
    <p:sldId id="370" r:id="rId19"/>
    <p:sldId id="371" r:id="rId20"/>
    <p:sldId id="388" r:id="rId21"/>
    <p:sldId id="372" r:id="rId22"/>
    <p:sldId id="396" r:id="rId23"/>
    <p:sldId id="382" r:id="rId24"/>
    <p:sldId id="389" r:id="rId25"/>
    <p:sldId id="380" r:id="rId26"/>
    <p:sldId id="390" r:id="rId27"/>
    <p:sldId id="379" r:id="rId28"/>
    <p:sldId id="391" r:id="rId29"/>
    <p:sldId id="374" r:id="rId30"/>
    <p:sldId id="393" r:id="rId31"/>
    <p:sldId id="397" r:id="rId32"/>
    <p:sldId id="378" r:id="rId33"/>
    <p:sldId id="395" r:id="rId34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521415D9-36F7-43E2-AB2F-B90AF26B5E84}">
      <p14:sectionLst xmlns:p14="http://schemas.microsoft.com/office/powerpoint/2010/main">
        <p14:section name="Default Section" id="{55DBE89F-9C7F-4E47-BABF-A69F83C74C79}">
          <p14:sldIdLst>
            <p14:sldId id="256"/>
            <p14:sldId id="307"/>
            <p14:sldId id="356"/>
            <p14:sldId id="383"/>
            <p14:sldId id="355"/>
            <p14:sldId id="349"/>
            <p14:sldId id="352"/>
            <p14:sldId id="354"/>
            <p14:sldId id="351"/>
            <p14:sldId id="340"/>
            <p14:sldId id="360"/>
            <p14:sldId id="385"/>
            <p14:sldId id="361"/>
            <p14:sldId id="362"/>
            <p14:sldId id="387"/>
            <p14:sldId id="366"/>
            <p14:sldId id="363"/>
            <p14:sldId id="370"/>
            <p14:sldId id="371"/>
            <p14:sldId id="388"/>
            <p14:sldId id="372"/>
            <p14:sldId id="396"/>
            <p14:sldId id="382"/>
            <p14:sldId id="389"/>
            <p14:sldId id="380"/>
            <p14:sldId id="390"/>
            <p14:sldId id="379"/>
            <p14:sldId id="391"/>
            <p14:sldId id="374"/>
            <p14:sldId id="393"/>
            <p14:sldId id="397"/>
            <p14:sldId id="378"/>
            <p14:sldId id="39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F742E20-1A89-47E5-B719-62C2F98BA80D}">
  <a:tblStyle styleId="{CF742E20-1A89-47E5-B719-62C2F98BA80D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07" autoAdjust="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-16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764487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4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0463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6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7pPr>
            <a:lvl8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285750" algn="l" rtl="0">
              <a:spcBef>
                <a:spcPts val="480"/>
              </a:spcBef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228600" algn="l" rtl="0">
              <a:spcBef>
                <a:spcPts val="480"/>
              </a:spcBef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5.gif"/><Relationship Id="rId5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Relationship Id="rId3" Type="http://schemas.openxmlformats.org/officeDocument/2006/relationships/image" Target="../media/image1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.jp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1231120"/>
            <a:ext cx="7772400" cy="2426399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 lvl="0"/>
            <a:r>
              <a:rPr lang="en" dirty="0"/>
              <a:t>Abusing File Processing in Malware Detectors for Fun and Proﬁt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5695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 dirty="0"/>
              <a:t>Suman Jana and Vitaly Shmatikov</a:t>
            </a:r>
          </a:p>
          <a:p>
            <a:endParaRPr lang="en" dirty="0"/>
          </a:p>
          <a:p>
            <a:pPr>
              <a:buNone/>
            </a:pPr>
            <a:r>
              <a:rPr lang="en" sz="2400" dirty="0"/>
              <a:t>The University of Texas at Austin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File-type inference and parsing</a:t>
            </a:r>
            <a:br>
              <a:rPr lang="en-US" dirty="0" smtClean="0"/>
            </a:br>
            <a:r>
              <a:rPr lang="en-US" dirty="0" smtClean="0"/>
              <a:t>take place in </a:t>
            </a:r>
            <a:r>
              <a:rPr lang="en-US" dirty="0" smtClean="0">
                <a:solidFill>
                  <a:srgbClr val="FF6600"/>
                </a:solidFill>
              </a:rPr>
              <a:t>two different places</a:t>
            </a:r>
            <a:endParaRPr lang="en-US" dirty="0">
              <a:solidFill>
                <a:srgbClr val="FF6600"/>
              </a:solidFill>
            </a:endParaRPr>
          </a:p>
        </p:txBody>
      </p:sp>
      <p:pic>
        <p:nvPicPr>
          <p:cNvPr id="30" name="Picture 29" descr="folder-with-file-icon-m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5924" y="3216555"/>
            <a:ext cx="537554" cy="413917"/>
          </a:xfrm>
          <a:prstGeom prst="rect">
            <a:avLst/>
          </a:prstGeom>
        </p:spPr>
      </p:pic>
      <p:pic>
        <p:nvPicPr>
          <p:cNvPr id="21" name="Picture 20" descr="clou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4" y="2875018"/>
            <a:ext cx="2063750" cy="10795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96358" y="3240090"/>
            <a:ext cx="1239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internet</a:t>
            </a:r>
            <a:endParaRPr lang="en-US" sz="2000" dirty="0"/>
          </a:p>
        </p:txBody>
      </p:sp>
      <p:pic>
        <p:nvPicPr>
          <p:cNvPr id="23" name="Picture 22" descr="computer-user cartoon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110" y="4977817"/>
            <a:ext cx="1535237" cy="69783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3695075" y="2021007"/>
            <a:ext cx="1560658" cy="36546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250px-Terminator-2-judgement-day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692" y="4509922"/>
            <a:ext cx="856832" cy="10727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878688" y="2714774"/>
            <a:ext cx="1162840" cy="67317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i</a:t>
            </a:r>
            <a:r>
              <a:rPr lang="en-US" sz="1800" dirty="0" smtClean="0">
                <a:solidFill>
                  <a:schemeClr val="tx1"/>
                </a:solidFill>
              </a:rPr>
              <a:t>nfer file type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878689" y="3600465"/>
            <a:ext cx="1162840" cy="67317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chemeClr val="tx1"/>
                </a:solidFill>
              </a:rPr>
              <a:t>parse</a:t>
            </a: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>
            <a:stCxn id="3" idx="2"/>
          </p:cNvCxnSpPr>
          <p:nvPr/>
        </p:nvCxnSpPr>
        <p:spPr>
          <a:xfrm>
            <a:off x="4460108" y="3387952"/>
            <a:ext cx="1" cy="2193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7" idx="2"/>
          </p:cNvCxnSpPr>
          <p:nvPr/>
        </p:nvCxnSpPr>
        <p:spPr>
          <a:xfrm>
            <a:off x="4460109" y="4273643"/>
            <a:ext cx="1" cy="2605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4460111" y="5660352"/>
            <a:ext cx="0" cy="3370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748621" y="5997407"/>
            <a:ext cx="1422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i</a:t>
            </a:r>
            <a:r>
              <a:rPr lang="en-US" sz="1800" dirty="0" smtClean="0"/>
              <a:t>f uninfected</a:t>
            </a:r>
            <a:endParaRPr lang="en-US" sz="1800" dirty="0"/>
          </a:p>
        </p:txBody>
      </p:sp>
      <p:sp>
        <p:nvSpPr>
          <p:cNvPr id="36" name="TextBox 35"/>
          <p:cNvSpPr txBox="1"/>
          <p:nvPr/>
        </p:nvSpPr>
        <p:spPr>
          <a:xfrm>
            <a:off x="3480866" y="1620897"/>
            <a:ext cx="2218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</a:t>
            </a:r>
            <a:r>
              <a:rPr lang="en-US" sz="2000" dirty="0" smtClean="0"/>
              <a:t>alware detector </a:t>
            </a:r>
            <a:endParaRPr lang="en-US" sz="2000" dirty="0"/>
          </a:p>
        </p:txBody>
      </p:sp>
      <p:sp>
        <p:nvSpPr>
          <p:cNvPr id="44" name="Rectangle 43"/>
          <p:cNvSpPr/>
          <p:nvPr/>
        </p:nvSpPr>
        <p:spPr>
          <a:xfrm>
            <a:off x="6613110" y="2021007"/>
            <a:ext cx="1550538" cy="28442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6180825" y="1620897"/>
            <a:ext cx="2509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</a:t>
            </a:r>
            <a:r>
              <a:rPr lang="en-US" sz="2000" dirty="0" smtClean="0"/>
              <a:t>ser application/OS </a:t>
            </a:r>
            <a:endParaRPr lang="en-US" sz="2000" dirty="0"/>
          </a:p>
        </p:txBody>
      </p:sp>
      <p:sp>
        <p:nvSpPr>
          <p:cNvPr id="47" name="Rounded Rectangle 46"/>
          <p:cNvSpPr/>
          <p:nvPr/>
        </p:nvSpPr>
        <p:spPr>
          <a:xfrm>
            <a:off x="6831896" y="3630472"/>
            <a:ext cx="1162840" cy="67317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chemeClr val="tx1"/>
                </a:solidFill>
              </a:rPr>
              <a:t>parse</a:t>
            </a: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7435470" y="3430107"/>
            <a:ext cx="1" cy="2193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7435469" y="4314866"/>
            <a:ext cx="1" cy="2193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Left-Right Arrow 3"/>
          <p:cNvSpPr/>
          <p:nvPr/>
        </p:nvSpPr>
        <p:spPr>
          <a:xfrm>
            <a:off x="5176163" y="2875018"/>
            <a:ext cx="1571581" cy="358651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-Right Arrow 27"/>
          <p:cNvSpPr/>
          <p:nvPr/>
        </p:nvSpPr>
        <p:spPr>
          <a:xfrm>
            <a:off x="5171573" y="3775192"/>
            <a:ext cx="1571581" cy="358651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10369" y="4081550"/>
            <a:ext cx="1571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 difference = </a:t>
            </a:r>
          </a:p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potential</a:t>
            </a:r>
            <a:endParaRPr lang="en-US" sz="1800" dirty="0">
              <a:solidFill>
                <a:srgbClr val="FF0000"/>
              </a:solidFill>
            </a:endParaRPr>
          </a:p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evasion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6854049" y="2712366"/>
            <a:ext cx="1162840" cy="67317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i</a:t>
            </a:r>
            <a:r>
              <a:rPr lang="en-US" sz="1800" dirty="0" smtClean="0">
                <a:solidFill>
                  <a:schemeClr val="tx1"/>
                </a:solidFill>
              </a:rPr>
              <a:t>nfer file type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881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0479E-6 -0.00023 L 0.17057 -0.1570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20" y="-78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057 -0.15703 L 0.48169 -0.15703 " pathEditMode="relative" ptsTypes="AA">
                                      <p:cBhvr>
                                        <p:cTn id="3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 animBg="1"/>
      <p:bldP spid="27" grpId="0" animBg="1"/>
      <p:bldP spid="26" grpId="0"/>
      <p:bldP spid="36" grpId="0"/>
      <p:bldP spid="44" grpId="0" animBg="1"/>
      <p:bldP spid="45" grpId="0"/>
      <p:bldP spid="47" grpId="0" animBg="1"/>
      <p:bldP spid="4" grpId="0" animBg="1"/>
      <p:bldP spid="28" grpId="0" animBg="1"/>
      <p:bldP spid="5" grpId="0"/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 </a:t>
            </a:r>
            <a:r>
              <a:rPr lang="en-US" dirty="0" smtClean="0"/>
              <a:t>Exhibit A (CVE-2012-1419)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TAR files: </a:t>
            </a:r>
            <a:r>
              <a:rPr lang="en-US" dirty="0" err="1" smtClean="0">
                <a:solidFill>
                  <a:srgbClr val="800000"/>
                </a:solidFill>
              </a:rPr>
              <a:t>ustar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at offset 257</a:t>
            </a:r>
          </a:p>
          <a:p>
            <a:r>
              <a:rPr lang="en-US" dirty="0" err="1"/>
              <a:t>m</a:t>
            </a:r>
            <a:r>
              <a:rPr lang="en-US" dirty="0" err="1" smtClean="0"/>
              <a:t>irc.ini</a:t>
            </a:r>
            <a:r>
              <a:rPr lang="en-US" dirty="0" smtClean="0"/>
              <a:t> files: </a:t>
            </a:r>
            <a:r>
              <a:rPr lang="en-US" dirty="0" smtClean="0">
                <a:solidFill>
                  <a:srgbClr val="800000"/>
                </a:solidFill>
              </a:rPr>
              <a:t>[</a:t>
            </a:r>
            <a:r>
              <a:rPr lang="en-US" dirty="0">
                <a:solidFill>
                  <a:srgbClr val="800000"/>
                </a:solidFill>
              </a:rPr>
              <a:t>aliases</a:t>
            </a:r>
            <a:r>
              <a:rPr lang="en-US" dirty="0" smtClean="0">
                <a:solidFill>
                  <a:srgbClr val="800000"/>
                </a:solidFill>
              </a:rPr>
              <a:t>]</a:t>
            </a:r>
            <a:r>
              <a:rPr lang="en-US" dirty="0" smtClean="0"/>
              <a:t> at offset 0     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253557" y="2914166"/>
            <a:ext cx="1575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TAR archive</a:t>
            </a:r>
            <a:endParaRPr lang="en-US" sz="2000" dirty="0"/>
          </a:p>
        </p:txBody>
      </p:sp>
      <p:sp>
        <p:nvSpPr>
          <p:cNvPr id="8" name="Rounded Rectangle 7"/>
          <p:cNvSpPr/>
          <p:nvPr/>
        </p:nvSpPr>
        <p:spPr>
          <a:xfrm>
            <a:off x="3796087" y="5163308"/>
            <a:ext cx="2506238" cy="764975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3664489" y="4125355"/>
            <a:ext cx="1422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 </a:t>
            </a:r>
            <a:r>
              <a:rPr lang="en-US" sz="1800" dirty="0" err="1" smtClean="0"/>
              <a:t>eicar.com</a:t>
            </a:r>
            <a:r>
              <a:rPr lang="en-US" sz="1800" dirty="0" smtClean="0"/>
              <a:t>\0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829515" y="3482832"/>
            <a:ext cx="91804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header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582484" y="3947269"/>
            <a:ext cx="2128601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i</a:t>
            </a:r>
            <a:r>
              <a:rPr lang="en-US" sz="1800" dirty="0" smtClean="0">
                <a:solidFill>
                  <a:schemeClr val="tx1"/>
                </a:solidFill>
              </a:rPr>
              <a:t>nitial 100 bytes contains the name of first file 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20224" y="3482565"/>
            <a:ext cx="3427336" cy="2744331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uteDevi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339" y="5232877"/>
            <a:ext cx="626351" cy="626351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3320223" y="4714924"/>
            <a:ext cx="3442627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633887" y="4079459"/>
            <a:ext cx="1422952" cy="4742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439353" y="4079459"/>
            <a:ext cx="963936" cy="4742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>
                <a:solidFill>
                  <a:schemeClr val="tx1"/>
                </a:solidFill>
              </a:rPr>
              <a:t>ustar</a:t>
            </a: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/>
          <p:cNvCxnSpPr>
            <a:endCxn id="14" idx="1"/>
          </p:cNvCxnSpPr>
          <p:nvPr/>
        </p:nvCxnSpPr>
        <p:spPr>
          <a:xfrm flipV="1">
            <a:off x="2723501" y="4316601"/>
            <a:ext cx="910386" cy="13191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101550" y="5358246"/>
            <a:ext cx="1993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chemeClr val="bg1"/>
                </a:solidFill>
              </a:rPr>
              <a:t>e</a:t>
            </a:r>
            <a:r>
              <a:rPr lang="en-US" sz="1800" dirty="0" err="1" smtClean="0">
                <a:solidFill>
                  <a:schemeClr val="bg1"/>
                </a:solidFill>
              </a:rPr>
              <a:t>icar.com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940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TAR files: </a:t>
            </a:r>
            <a:r>
              <a:rPr lang="en-US" dirty="0" err="1" smtClean="0">
                <a:solidFill>
                  <a:srgbClr val="800000"/>
                </a:solidFill>
              </a:rPr>
              <a:t>ustar</a:t>
            </a:r>
            <a:r>
              <a:rPr lang="en-US" dirty="0" smtClean="0">
                <a:solidFill>
                  <a:srgbClr val="800000"/>
                </a:solidFill>
              </a:rPr>
              <a:t> </a:t>
            </a:r>
            <a:r>
              <a:rPr lang="en-US" dirty="0" smtClean="0"/>
              <a:t>at offset 257</a:t>
            </a:r>
          </a:p>
          <a:p>
            <a:r>
              <a:rPr lang="en-US" dirty="0" err="1"/>
              <a:t>m</a:t>
            </a:r>
            <a:r>
              <a:rPr lang="en-US" dirty="0" err="1" smtClean="0"/>
              <a:t>irc.ini</a:t>
            </a:r>
            <a:r>
              <a:rPr lang="en-US" dirty="0" smtClean="0"/>
              <a:t> files: </a:t>
            </a:r>
            <a:r>
              <a:rPr lang="en-US" dirty="0" smtClean="0">
                <a:solidFill>
                  <a:srgbClr val="800000"/>
                </a:solidFill>
              </a:rPr>
              <a:t>[</a:t>
            </a:r>
            <a:r>
              <a:rPr lang="en-US" dirty="0">
                <a:solidFill>
                  <a:srgbClr val="800000"/>
                </a:solidFill>
              </a:rPr>
              <a:t>aliases</a:t>
            </a:r>
            <a:r>
              <a:rPr lang="en-US" dirty="0" smtClean="0">
                <a:solidFill>
                  <a:srgbClr val="800000"/>
                </a:solidFill>
              </a:rPr>
              <a:t>]</a:t>
            </a:r>
            <a:r>
              <a:rPr lang="en-US" dirty="0" smtClean="0"/>
              <a:t> at offset 0     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253557" y="2914166"/>
            <a:ext cx="1575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TAR archive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3534433" y="4125355"/>
            <a:ext cx="1845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 </a:t>
            </a:r>
            <a:r>
              <a:rPr lang="en-US" sz="1800" dirty="0" smtClean="0">
                <a:solidFill>
                  <a:srgbClr val="FF0000"/>
                </a:solidFill>
              </a:rPr>
              <a:t>[aliases]</a:t>
            </a:r>
            <a:r>
              <a:rPr lang="en-US" sz="1800" dirty="0" smtClean="0"/>
              <a:t>.com\0</a:t>
            </a:r>
            <a:endParaRPr lang="en-US" sz="1800" dirty="0"/>
          </a:p>
        </p:txBody>
      </p:sp>
      <p:sp>
        <p:nvSpPr>
          <p:cNvPr id="15" name="TextBox 14"/>
          <p:cNvSpPr txBox="1"/>
          <p:nvPr/>
        </p:nvSpPr>
        <p:spPr>
          <a:xfrm>
            <a:off x="5829515" y="3482832"/>
            <a:ext cx="91804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header</a:t>
            </a:r>
            <a:endParaRPr lang="en-US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778512" y="3901372"/>
            <a:ext cx="2128601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f</a:t>
            </a:r>
            <a:r>
              <a:rPr lang="en-US" sz="1800" b="1" dirty="0" smtClean="0">
                <a:solidFill>
                  <a:srgbClr val="FF0000"/>
                </a:solidFill>
              </a:rPr>
              <a:t>ilename changes but the content is 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</a:rPr>
              <a:t>  unmodified 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20224" y="3482565"/>
            <a:ext cx="3427336" cy="2744331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3320223" y="4714924"/>
            <a:ext cx="3442627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572682" y="4079459"/>
            <a:ext cx="1715382" cy="4742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546460" y="4079459"/>
            <a:ext cx="963936" cy="4742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 smtClean="0">
                <a:solidFill>
                  <a:schemeClr val="tx1"/>
                </a:solidFill>
              </a:rPr>
              <a:t>ustar</a:t>
            </a: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/>
          <p:cNvCxnSpPr>
            <a:stCxn id="25" idx="3"/>
            <a:endCxn id="14" idx="1"/>
          </p:cNvCxnSpPr>
          <p:nvPr/>
        </p:nvCxnSpPr>
        <p:spPr>
          <a:xfrm flipV="1">
            <a:off x="2907113" y="4316601"/>
            <a:ext cx="665569" cy="464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 </a:t>
            </a:r>
            <a:r>
              <a:rPr lang="en-US" dirty="0" smtClean="0"/>
              <a:t>Exhibit A (CVE-2012-1419)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3796087" y="5163308"/>
            <a:ext cx="2506238" cy="764975"/>
          </a:xfrm>
          <a:prstGeom prst="roundRect">
            <a:avLst/>
          </a:prstGeom>
          <a:solidFill>
            <a:srgbClr val="FF0000">
              <a:alpha val="40000"/>
            </a:srgbClr>
          </a:solidFill>
          <a:ln>
            <a:solidFill>
              <a:srgbClr val="FF0000">
                <a:alpha val="40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8" name="Picture 17" descr="CuteDevil.jpg"/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339" y="5232877"/>
            <a:ext cx="626351" cy="62635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101550" y="5358246"/>
            <a:ext cx="1993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chemeClr val="bg1"/>
                </a:solidFill>
              </a:rPr>
              <a:t>e</a:t>
            </a:r>
            <a:r>
              <a:rPr lang="en-US" sz="1800" dirty="0" err="1" smtClean="0">
                <a:solidFill>
                  <a:schemeClr val="bg1"/>
                </a:solidFill>
              </a:rPr>
              <a:t>icar.com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065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 Vulnerable detectors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Picture 4" descr="sampleattack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419" y="2749409"/>
            <a:ext cx="3004144" cy="135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119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Exhibit B (CVE-2012-1463)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07109" y="1641627"/>
            <a:ext cx="341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Executable and Linkable Format </a:t>
            </a:r>
            <a:r>
              <a:rPr lang="en-US" sz="1800" dirty="0" smtClean="0"/>
              <a:t> (ELF)</a:t>
            </a:r>
            <a:endParaRPr lang="en-US" sz="1800" dirty="0"/>
          </a:p>
        </p:txBody>
      </p:sp>
      <p:sp>
        <p:nvSpPr>
          <p:cNvPr id="17" name="TextBox 16"/>
          <p:cNvSpPr txBox="1"/>
          <p:nvPr/>
        </p:nvSpPr>
        <p:spPr>
          <a:xfrm>
            <a:off x="6563943" y="2779242"/>
            <a:ext cx="1683062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      </a:t>
            </a:r>
            <a:r>
              <a:rPr lang="en-US" sz="1800" u="sng" dirty="0" smtClean="0">
                <a:solidFill>
                  <a:schemeClr val="tx1"/>
                </a:solidFill>
              </a:rPr>
              <a:t>offset 5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1 : little-endian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2 : big-endian</a:t>
            </a: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21" idx="3"/>
          </p:cNvCxnSpPr>
          <p:nvPr/>
        </p:nvCxnSpPr>
        <p:spPr>
          <a:xfrm>
            <a:off x="5079788" y="3171071"/>
            <a:ext cx="1468854" cy="6902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907109" y="2626156"/>
            <a:ext cx="3427336" cy="2744331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401095" y="2626156"/>
            <a:ext cx="91804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header</a:t>
            </a:r>
            <a:endParaRPr lang="en-US" sz="1600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2907109" y="3625981"/>
            <a:ext cx="3427336" cy="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177055" y="2916933"/>
            <a:ext cx="902733" cy="5082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1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5" name="Picture 24" descr="CuteDevi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152" y="4013827"/>
            <a:ext cx="1042385" cy="104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7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Exhibit B (CVE-2012-1463)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563943" y="2779242"/>
            <a:ext cx="1683062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</a:rPr>
              <a:t>      </a:t>
            </a:r>
            <a:r>
              <a:rPr lang="en-US" sz="1800" u="sng" dirty="0" smtClean="0">
                <a:solidFill>
                  <a:schemeClr val="tx1"/>
                </a:solidFill>
              </a:rPr>
              <a:t>offset 5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1 : little-endian</a:t>
            </a:r>
          </a:p>
          <a:p>
            <a:r>
              <a:rPr lang="en-US" sz="1800" dirty="0" smtClean="0">
                <a:solidFill>
                  <a:schemeClr val="tx1"/>
                </a:solidFill>
              </a:rPr>
              <a:t>2 : big-endian</a:t>
            </a: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21" idx="3"/>
          </p:cNvCxnSpPr>
          <p:nvPr/>
        </p:nvCxnSpPr>
        <p:spPr>
          <a:xfrm>
            <a:off x="5079788" y="3171071"/>
            <a:ext cx="1468854" cy="6902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907109" y="2626156"/>
            <a:ext cx="3427336" cy="2744331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401095" y="2626156"/>
            <a:ext cx="918044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header</a:t>
            </a:r>
            <a:endParaRPr lang="en-US" sz="1600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2907109" y="3625981"/>
            <a:ext cx="3427336" cy="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177055" y="2916933"/>
            <a:ext cx="902733" cy="5082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11" name="Picture 10" descr="transpdevi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153" y="4013827"/>
            <a:ext cx="1082902" cy="10423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3400" y="2626156"/>
            <a:ext cx="2430701" cy="163121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Linux ELF loader does not use this byte but most malware detectors do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07109" y="1641627"/>
            <a:ext cx="341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Executable and Linkable Format </a:t>
            </a:r>
            <a:r>
              <a:rPr lang="en-US" sz="1800" dirty="0" smtClean="0"/>
              <a:t> (ELF)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91268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 Vulnerable detectors</a:t>
            </a:r>
          </a:p>
        </p:txBody>
      </p:sp>
      <p:pic>
        <p:nvPicPr>
          <p:cNvPr id="4" name="Picture 3" descr="sample_attack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912" y="2237998"/>
            <a:ext cx="5714405" cy="380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590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 </a:t>
            </a:r>
            <a:r>
              <a:rPr lang="en-US" dirty="0" smtClean="0"/>
              <a:t>Exhibit C (CVE-2012-1461)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3882" y="2463219"/>
            <a:ext cx="2210930" cy="1410155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116910" y="3480638"/>
            <a:ext cx="1559599" cy="1193361"/>
          </a:xfrm>
          <a:prstGeom prst="round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g</a:t>
            </a:r>
            <a:r>
              <a:rPr lang="en-US" sz="2000" dirty="0" err="1" smtClean="0">
                <a:solidFill>
                  <a:srgbClr val="000000"/>
                </a:solidFill>
              </a:rPr>
              <a:t>zip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9347" y="1925414"/>
            <a:ext cx="12546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e</a:t>
            </a:r>
            <a:r>
              <a:rPr lang="en-US" sz="2000" dirty="0" err="1" smtClean="0"/>
              <a:t>icar.tar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506007" y="6195701"/>
            <a:ext cx="1468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eicar.tar.1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83042" y="6195701"/>
            <a:ext cx="1468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eicar.tar.2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40250" y="2340824"/>
            <a:ext cx="17136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eicar.tar.gz</a:t>
            </a:r>
            <a:endParaRPr lang="en-US" sz="2000" dirty="0"/>
          </a:p>
        </p:txBody>
      </p:sp>
      <p:sp>
        <p:nvSpPr>
          <p:cNvPr id="7" name="Right Arrow 6"/>
          <p:cNvSpPr/>
          <p:nvPr/>
        </p:nvSpPr>
        <p:spPr>
          <a:xfrm rot="5400000">
            <a:off x="1695619" y="4172936"/>
            <a:ext cx="413086" cy="221852"/>
          </a:xfrm>
          <a:prstGeom prst="rightArrow">
            <a:avLst>
              <a:gd name="adj1" fmla="val 50000"/>
              <a:gd name="adj2" fmla="val 6999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CuteDevi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480" y="2491801"/>
            <a:ext cx="1381573" cy="1381573"/>
          </a:xfrm>
          <a:prstGeom prst="rect">
            <a:avLst/>
          </a:prstGeom>
        </p:spPr>
      </p:pic>
      <p:pic>
        <p:nvPicPr>
          <p:cNvPr id="10" name="Picture 9" descr="cute_daemon_half1.png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691" y="4742375"/>
            <a:ext cx="644567" cy="1381215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</p:pic>
      <p:pic>
        <p:nvPicPr>
          <p:cNvPr id="15" name="Picture 14" descr="CuteDevilHalf2.png"/>
          <p:cNvPicPr>
            <a:picLocks noChangeAspect="1"/>
          </p:cNvPicPr>
          <p:nvPr/>
        </p:nvPicPr>
        <p:blipFill>
          <a:blip r:embed="rId4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752" y="4742375"/>
            <a:ext cx="745856" cy="1381215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</p:pic>
      <p:sp>
        <p:nvSpPr>
          <p:cNvPr id="16" name="Rectangle 15"/>
          <p:cNvSpPr/>
          <p:nvPr/>
        </p:nvSpPr>
        <p:spPr>
          <a:xfrm>
            <a:off x="675781" y="4726606"/>
            <a:ext cx="1099456" cy="1410155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050261" y="4727076"/>
            <a:ext cx="1132260" cy="1410155"/>
          </a:xfrm>
          <a:prstGeom prst="rect">
            <a:avLst/>
          </a:prstGeom>
          <a:noFill/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 rot="19563851">
            <a:off x="3569975" y="4899982"/>
            <a:ext cx="413086" cy="221852"/>
          </a:xfrm>
          <a:prstGeom prst="rightArrow">
            <a:avLst>
              <a:gd name="adj1" fmla="val 50000"/>
              <a:gd name="adj2" fmla="val 6999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5910355" y="3928465"/>
            <a:ext cx="413086" cy="221852"/>
          </a:xfrm>
          <a:prstGeom prst="rightArrow">
            <a:avLst>
              <a:gd name="adj1" fmla="val 50000"/>
              <a:gd name="adj2" fmla="val 6999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ube 20"/>
          <p:cNvSpPr/>
          <p:nvPr/>
        </p:nvSpPr>
        <p:spPr>
          <a:xfrm>
            <a:off x="6640250" y="2922218"/>
            <a:ext cx="1770945" cy="1155114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cute_daemon_half1.png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54477" y="2937982"/>
            <a:ext cx="644567" cy="1381215"/>
          </a:xfrm>
          <a:prstGeom prst="rect">
            <a:avLst/>
          </a:prstGeom>
          <a:ln>
            <a:noFill/>
            <a:prstDash val="sysDash"/>
          </a:ln>
        </p:spPr>
      </p:pic>
      <p:sp>
        <p:nvSpPr>
          <p:cNvPr id="30" name="Cube 29"/>
          <p:cNvSpPr/>
          <p:nvPr/>
        </p:nvSpPr>
        <p:spPr>
          <a:xfrm>
            <a:off x="6640250" y="3782343"/>
            <a:ext cx="1770945" cy="1155114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 descr="CuteDevilHalf2.png"/>
          <p:cNvPicPr>
            <a:picLocks noChangeAspect="1"/>
          </p:cNvPicPr>
          <p:nvPr/>
        </p:nvPicPr>
        <p:blipFill>
          <a:blip r:embed="rId4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9133" y="3797886"/>
            <a:ext cx="745856" cy="1381215"/>
          </a:xfrm>
          <a:prstGeom prst="rect">
            <a:avLst/>
          </a:prstGeom>
          <a:ln>
            <a:noFill/>
            <a:prstDash val="sysDash"/>
          </a:ln>
        </p:spPr>
      </p:pic>
      <p:sp>
        <p:nvSpPr>
          <p:cNvPr id="32" name="TextBox 31"/>
          <p:cNvSpPr txBox="1"/>
          <p:nvPr/>
        </p:nvSpPr>
        <p:spPr>
          <a:xfrm>
            <a:off x="6266154" y="5214993"/>
            <a:ext cx="2378478" cy="132343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m</a:t>
            </a:r>
            <a:r>
              <a:rPr lang="en-US" sz="2000" dirty="0" smtClean="0">
                <a:solidFill>
                  <a:schemeClr val="bg1"/>
                </a:solidFill>
              </a:rPr>
              <a:t>ost detectors cannot parse such files correctly but </a:t>
            </a:r>
            <a:r>
              <a:rPr lang="en-US" sz="2000" dirty="0" err="1" smtClean="0">
                <a:solidFill>
                  <a:schemeClr val="bg1"/>
                </a:solidFill>
              </a:rPr>
              <a:t>gunzip</a:t>
            </a:r>
            <a:r>
              <a:rPr lang="en-US" sz="2000" dirty="0" smtClean="0">
                <a:solidFill>
                  <a:schemeClr val="bg1"/>
                </a:solidFill>
              </a:rPr>
              <a:t> does 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36" name="Picture 35" descr="CuteDevi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01453" y="3421998"/>
            <a:ext cx="1381573" cy="1381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60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 </a:t>
            </a:r>
            <a:r>
              <a:rPr lang="en-US" dirty="0" smtClean="0"/>
              <a:t>Vulnerable detectors</a:t>
            </a:r>
            <a:endParaRPr lang="en-US" dirty="0"/>
          </a:p>
        </p:txBody>
      </p:sp>
      <p:pic>
        <p:nvPicPr>
          <p:cNvPr id="5" name="Picture 4" descr="sampleattack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918" y="2018502"/>
            <a:ext cx="5438208" cy="370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 </a:t>
            </a:r>
            <a:r>
              <a:rPr lang="en-US" dirty="0" smtClean="0"/>
              <a:t>Exhibit D (CVE-2012-1459)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830604" y="1866560"/>
            <a:ext cx="2845906" cy="2172494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6835" y="1881839"/>
            <a:ext cx="18054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TAR archive layout </a:t>
            </a:r>
            <a:endParaRPr lang="en-US" sz="2000" dirty="0"/>
          </a:p>
        </p:txBody>
      </p:sp>
      <p:sp>
        <p:nvSpPr>
          <p:cNvPr id="19" name="Rectangle 18"/>
          <p:cNvSpPr/>
          <p:nvPr/>
        </p:nvSpPr>
        <p:spPr>
          <a:xfrm>
            <a:off x="6441538" y="3289367"/>
            <a:ext cx="2031048" cy="104036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m</a:t>
            </a:r>
            <a:r>
              <a:rPr lang="en-US" sz="2000" dirty="0" smtClean="0"/>
              <a:t>ost detectors ignore  checksum field  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2830604" y="4039054"/>
            <a:ext cx="2845906" cy="2172494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5" name="Straight Connector 4"/>
          <p:cNvCxnSpPr>
            <a:stCxn id="4" idx="1"/>
            <a:endCxn id="4" idx="3"/>
          </p:cNvCxnSpPr>
          <p:nvPr/>
        </p:nvCxnSpPr>
        <p:spPr>
          <a:xfrm>
            <a:off x="2830604" y="2952807"/>
            <a:ext cx="2845906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30604" y="5108851"/>
            <a:ext cx="2845906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006565" y="2335313"/>
            <a:ext cx="963936" cy="4742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chemeClr val="tx1"/>
                </a:solidFill>
              </a:rPr>
              <a:t>length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36071" y="1889666"/>
            <a:ext cx="104043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h</a:t>
            </a:r>
            <a:r>
              <a:rPr lang="en-US" sz="1600" dirty="0" smtClean="0"/>
              <a:t>eader 1</a:t>
            </a:r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4636071" y="4061586"/>
            <a:ext cx="104043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h</a:t>
            </a:r>
            <a:r>
              <a:rPr lang="en-US" sz="1600" dirty="0" smtClean="0"/>
              <a:t>eader 2</a:t>
            </a:r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3006565" y="3289367"/>
            <a:ext cx="2501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u</a:t>
            </a:r>
            <a:r>
              <a:rPr lang="en-US" sz="1800" dirty="0" smtClean="0"/>
              <a:t>ninfected file</a:t>
            </a:r>
            <a:endParaRPr lang="en-US" sz="1800" dirty="0"/>
          </a:p>
        </p:txBody>
      </p:sp>
      <p:cxnSp>
        <p:nvCxnSpPr>
          <p:cNvPr id="36" name="Straight Connector 35"/>
          <p:cNvCxnSpPr>
            <a:stCxn id="17" idx="1"/>
          </p:cNvCxnSpPr>
          <p:nvPr/>
        </p:nvCxnSpPr>
        <p:spPr>
          <a:xfrm flipH="1">
            <a:off x="2539894" y="2572455"/>
            <a:ext cx="46667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539894" y="2572455"/>
            <a:ext cx="0" cy="148913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4206455" y="2263708"/>
            <a:ext cx="1301747" cy="6174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chemeClr val="tx1"/>
                </a:solidFill>
              </a:rPr>
              <a:t>checksum</a:t>
            </a: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2539894" y="4039054"/>
            <a:ext cx="290710" cy="225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Picture 46" descr="CuteDevi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446" y="5215944"/>
            <a:ext cx="949751" cy="94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03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All about sophisticated detection and evasion techniques</a:t>
            </a:r>
          </a:p>
          <a:p>
            <a:pPr lvl="1"/>
            <a:r>
              <a:rPr lang="en-US" dirty="0" smtClean="0"/>
              <a:t>Polymorphism, metamorphism, obfuscation…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Modern malware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450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 </a:t>
            </a:r>
            <a:r>
              <a:rPr lang="en-US" dirty="0" smtClean="0"/>
              <a:t>Exhibit D (CVE-2012-1459)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830604" y="1866560"/>
            <a:ext cx="2845906" cy="2172494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6835" y="1881839"/>
            <a:ext cx="18054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TAR archive layout </a:t>
            </a:r>
            <a:endParaRPr lang="en-US" sz="2000" dirty="0"/>
          </a:p>
        </p:txBody>
      </p:sp>
      <p:sp>
        <p:nvSpPr>
          <p:cNvPr id="13" name="Rectangle 12"/>
          <p:cNvSpPr/>
          <p:nvPr/>
        </p:nvSpPr>
        <p:spPr>
          <a:xfrm>
            <a:off x="2830604" y="4039054"/>
            <a:ext cx="2845906" cy="2172494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p:cxnSp>
        <p:nvCxnSpPr>
          <p:cNvPr id="5" name="Straight Connector 4"/>
          <p:cNvCxnSpPr>
            <a:stCxn id="4" idx="1"/>
            <a:endCxn id="4" idx="3"/>
          </p:cNvCxnSpPr>
          <p:nvPr/>
        </p:nvCxnSpPr>
        <p:spPr>
          <a:xfrm>
            <a:off x="2830604" y="2952807"/>
            <a:ext cx="2845906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30604" y="5108851"/>
            <a:ext cx="2845906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006565" y="2335313"/>
            <a:ext cx="963936" cy="4742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chemeClr val="tx1"/>
                </a:solidFill>
              </a:rPr>
              <a:t>length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36071" y="1889666"/>
            <a:ext cx="104043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h</a:t>
            </a:r>
            <a:r>
              <a:rPr lang="en-US" sz="1600" dirty="0" smtClean="0"/>
              <a:t>eader 1</a:t>
            </a:r>
            <a:endParaRPr lang="en-US" sz="1600" dirty="0"/>
          </a:p>
        </p:txBody>
      </p:sp>
      <p:sp>
        <p:nvSpPr>
          <p:cNvPr id="20" name="Rectangle 19"/>
          <p:cNvSpPr/>
          <p:nvPr/>
        </p:nvSpPr>
        <p:spPr>
          <a:xfrm>
            <a:off x="4206455" y="2263708"/>
            <a:ext cx="1301747" cy="6174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wrong </a:t>
            </a:r>
            <a:r>
              <a:rPr lang="en-US" sz="1800" dirty="0" smtClean="0">
                <a:solidFill>
                  <a:schemeClr val="tx1"/>
                </a:solidFill>
              </a:rPr>
              <a:t>checksum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36071" y="4061586"/>
            <a:ext cx="104043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h</a:t>
            </a:r>
            <a:r>
              <a:rPr lang="en-US" sz="1600" dirty="0" smtClean="0"/>
              <a:t>eader 2</a:t>
            </a:r>
            <a:endParaRPr lang="en-US" sz="1600" dirty="0"/>
          </a:p>
        </p:txBody>
      </p:sp>
      <p:pic>
        <p:nvPicPr>
          <p:cNvPr id="22" name="Picture 21" descr="transpdevi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190" y="5196866"/>
            <a:ext cx="1022335" cy="98408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006565" y="3289367"/>
            <a:ext cx="2501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/>
              <a:t>u</a:t>
            </a:r>
            <a:r>
              <a:rPr lang="en-US" sz="1800" dirty="0" smtClean="0"/>
              <a:t>ninfected file</a:t>
            </a:r>
            <a:endParaRPr lang="en-US" sz="1800" dirty="0"/>
          </a:p>
        </p:txBody>
      </p:sp>
      <p:cxnSp>
        <p:nvCxnSpPr>
          <p:cNvPr id="36" name="Straight Connector 35"/>
          <p:cNvCxnSpPr>
            <a:stCxn id="17" idx="1"/>
          </p:cNvCxnSpPr>
          <p:nvPr/>
        </p:nvCxnSpPr>
        <p:spPr>
          <a:xfrm flipH="1">
            <a:off x="2539894" y="2572455"/>
            <a:ext cx="46667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539894" y="2572455"/>
            <a:ext cx="0" cy="19867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539894" y="4559250"/>
            <a:ext cx="29071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CuteDevi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844" y="5215944"/>
            <a:ext cx="949751" cy="949751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6441538" y="3289367"/>
            <a:ext cx="2031048" cy="104036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m</a:t>
            </a:r>
            <a:r>
              <a:rPr lang="en-US" sz="2000" dirty="0" smtClean="0"/>
              <a:t>ost detectors ignore checksum field  </a:t>
            </a:r>
            <a:endParaRPr lang="en-US" sz="2000" dirty="0"/>
          </a:p>
        </p:txBody>
      </p:sp>
      <p:sp>
        <p:nvSpPr>
          <p:cNvPr id="25" name="Rectangle 24"/>
          <p:cNvSpPr/>
          <p:nvPr/>
        </p:nvSpPr>
        <p:spPr>
          <a:xfrm>
            <a:off x="6135526" y="3014014"/>
            <a:ext cx="2444170" cy="1545236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GNU tar ignores header with wrong checksum, extracts malware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50567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 Vulnerable detectors</a:t>
            </a:r>
          </a:p>
        </p:txBody>
      </p:sp>
      <p:pic>
        <p:nvPicPr>
          <p:cNvPr id="4" name="Picture 3" descr="sampleattack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610" y="2032832"/>
            <a:ext cx="5714405" cy="415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91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Many more attacks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45 different CVE reports </a:t>
            </a:r>
            <a:r>
              <a:rPr lang="en-US" dirty="0" smtClean="0"/>
              <a:t>for previously unknown evasion exploits</a:t>
            </a:r>
          </a:p>
          <a:p>
            <a:r>
              <a:rPr lang="en-US" dirty="0" smtClean="0"/>
              <a:t>9 file formats</a:t>
            </a:r>
          </a:p>
          <a:p>
            <a:r>
              <a:rPr lang="en-US" dirty="0" smtClean="0"/>
              <a:t>13 applications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120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306" y="274637"/>
            <a:ext cx="8518494" cy="1143000"/>
          </a:xfrm>
        </p:spPr>
        <p:txBody>
          <a:bodyPr anchor="ctr"/>
          <a:lstStyle/>
          <a:p>
            <a:pPr algn="ctr"/>
            <a:r>
              <a:rPr lang="en-US" dirty="0" smtClean="0"/>
              <a:t>36 tested detectors – </a:t>
            </a:r>
            <a:r>
              <a:rPr lang="en-US" dirty="0" smtClean="0">
                <a:solidFill>
                  <a:srgbClr val="FF0000"/>
                </a:solidFill>
              </a:rPr>
              <a:t>ALL</a:t>
            </a:r>
            <a:r>
              <a:rPr lang="en-US" dirty="0" smtClean="0"/>
              <a:t> vulnerable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av-lis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7"/>
            <a:ext cx="83820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083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You might be thinking…</a:t>
            </a:r>
            <a:endParaRPr lang="en-US" dirty="0"/>
          </a:p>
        </p:txBody>
      </p:sp>
      <p:pic>
        <p:nvPicPr>
          <p:cNvPr id="4" name="Picture 3" descr="smug_fac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320" y="3617055"/>
            <a:ext cx="2601181" cy="1783667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3274320" y="1774742"/>
            <a:ext cx="3763939" cy="1453451"/>
          </a:xfrm>
          <a:prstGeom prst="wedgeEllipseCallout">
            <a:avLst>
              <a:gd name="adj1" fmla="val -13475"/>
              <a:gd name="adj2" fmla="val 72923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70525" y="2090667"/>
            <a:ext cx="26439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Aren’t these </a:t>
            </a:r>
          </a:p>
          <a:p>
            <a:pPr algn="ctr"/>
            <a:r>
              <a:rPr lang="en-US" sz="2400" dirty="0"/>
              <a:t>w</a:t>
            </a:r>
            <a:r>
              <a:rPr lang="en-US" sz="2400" dirty="0" smtClean="0"/>
              <a:t>ell-known bugs?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91971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Response from AV vendors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OMG! These exploits completely bypass our detection engines</a:t>
            </a:r>
          </a:p>
          <a:p>
            <a:pPr lvl="1"/>
            <a:r>
              <a:rPr lang="en-US" dirty="0" smtClean="0"/>
              <a:t>Patches are being pushed out</a:t>
            </a:r>
            <a:endParaRPr lang="en-US" dirty="0"/>
          </a:p>
        </p:txBody>
      </p:sp>
      <p:pic>
        <p:nvPicPr>
          <p:cNvPr id="5" name="Picture 4" descr="av_contact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461" y="3419437"/>
            <a:ext cx="5862708" cy="23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833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You might be thinking…</a:t>
            </a:r>
            <a:endParaRPr lang="en-US" dirty="0"/>
          </a:p>
        </p:txBody>
      </p:sp>
      <p:pic>
        <p:nvPicPr>
          <p:cNvPr id="4" name="Picture 3" descr="smug_fac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621" y="3892437"/>
            <a:ext cx="2601181" cy="1783667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1989074" y="1647122"/>
            <a:ext cx="5278694" cy="1789894"/>
          </a:xfrm>
          <a:prstGeom prst="wedgeEllipseCallout">
            <a:avLst>
              <a:gd name="adj1" fmla="val -8637"/>
              <a:gd name="adj2" fmla="val 70295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331213" y="1991593"/>
            <a:ext cx="46398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Aren’t these the same as browser content-sniffing bugs?</a:t>
            </a:r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6778148" y="3725429"/>
            <a:ext cx="1656382" cy="1109214"/>
          </a:xfrm>
          <a:prstGeom prst="round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No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71236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Content-sniffing bugs in browsers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MIME content sniffing in Web browsers can be exploited for XSS attacks </a:t>
            </a:r>
          </a:p>
          <a:p>
            <a:pPr lvl="1"/>
            <a:r>
              <a:rPr lang="en-US" dirty="0" smtClean="0"/>
              <a:t>First reported by </a:t>
            </a:r>
            <a:r>
              <a:rPr lang="en-US" dirty="0" err="1"/>
              <a:t>Palant</a:t>
            </a:r>
            <a:r>
              <a:rPr lang="en-US" dirty="0"/>
              <a:t> (2007</a:t>
            </a:r>
            <a:r>
              <a:rPr lang="en-US" dirty="0" smtClean="0"/>
              <a:t>) and </a:t>
            </a:r>
            <a:r>
              <a:rPr lang="en-US" dirty="0" err="1" smtClean="0"/>
              <a:t>Nazario</a:t>
            </a:r>
            <a:r>
              <a:rPr lang="en-US" dirty="0" smtClean="0"/>
              <a:t> (2009)</a:t>
            </a:r>
          </a:p>
          <a:p>
            <a:r>
              <a:rPr lang="en-US" dirty="0" smtClean="0"/>
              <a:t>Defense for browsers [Barth et al.]:         prefix-disjoint signatures… does </a:t>
            </a:r>
            <a:r>
              <a:rPr lang="en-US" u="sng" dirty="0" smtClean="0"/>
              <a:t>not</a:t>
            </a:r>
            <a:r>
              <a:rPr lang="en-US" dirty="0" smtClean="0"/>
              <a:t> work for malware detectors</a:t>
            </a:r>
            <a:endParaRPr lang="en-US" dirty="0"/>
          </a:p>
          <a:p>
            <a:pPr lvl="1"/>
            <a:r>
              <a:rPr lang="en-US" dirty="0">
                <a:solidFill>
                  <a:srgbClr val="FF0000"/>
                </a:solidFill>
              </a:rPr>
              <a:t>S</a:t>
            </a:r>
            <a:r>
              <a:rPr lang="en-US" dirty="0" smtClean="0">
                <a:solidFill>
                  <a:srgbClr val="FF0000"/>
                </a:solidFill>
              </a:rPr>
              <a:t>ignatures for many formats that detectors must deal with are </a:t>
            </a:r>
            <a:r>
              <a:rPr lang="en-US" u="sng" dirty="0" smtClean="0">
                <a:solidFill>
                  <a:srgbClr val="FF0000"/>
                </a:solidFill>
              </a:rPr>
              <a:t>not prefix-disjoint</a:t>
            </a:r>
          </a:p>
        </p:txBody>
      </p:sp>
    </p:spTree>
    <p:extLst>
      <p:ext uri="{BB962C8B-B14F-4D97-AF65-F5344CB8AC3E}">
        <p14:creationId xmlns:p14="http://schemas.microsoft.com/office/powerpoint/2010/main" val="1067501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You might be thinking…</a:t>
            </a:r>
            <a:endParaRPr lang="en-US" dirty="0"/>
          </a:p>
        </p:txBody>
      </p:sp>
      <p:pic>
        <p:nvPicPr>
          <p:cNvPr id="4" name="Picture 3" descr="smug_fac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621" y="3892437"/>
            <a:ext cx="2601181" cy="1783667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1989074" y="1647122"/>
            <a:ext cx="5278694" cy="1789894"/>
          </a:xfrm>
          <a:prstGeom prst="wedgeEllipseCallout">
            <a:avLst>
              <a:gd name="adj1" fmla="val -8637"/>
              <a:gd name="adj2" fmla="val 70295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70493" y="2143807"/>
            <a:ext cx="4207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These attacks </a:t>
            </a:r>
            <a:r>
              <a:rPr lang="en-US" sz="2400" dirty="0" smtClean="0"/>
              <a:t>affect only archive </a:t>
            </a:r>
            <a:r>
              <a:rPr lang="en-US" sz="2400" dirty="0" smtClean="0"/>
              <a:t>formats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2314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Does </a:t>
            </a:r>
            <a:r>
              <a:rPr lang="en-US" smtClean="0"/>
              <a:t>this affect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only archive formats?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No</a:t>
            </a:r>
            <a:r>
              <a:rPr lang="en-US" dirty="0" smtClean="0"/>
              <a:t>, we have attacks against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ELF, PE, MS CHM, MS Word, etc.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What is an archive format anyway?</a:t>
            </a:r>
          </a:p>
          <a:p>
            <a:pPr lvl="1"/>
            <a:r>
              <a:rPr lang="en-US" dirty="0" smtClean="0"/>
              <a:t>Many modern formats (e.g. PDF, MS Word) allow embedding different types of content</a:t>
            </a:r>
          </a:p>
        </p:txBody>
      </p:sp>
    </p:spTree>
    <p:extLst>
      <p:ext uri="{BB962C8B-B14F-4D97-AF65-F5344CB8AC3E}">
        <p14:creationId xmlns:p14="http://schemas.microsoft.com/office/powerpoint/2010/main" val="2678463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trike="sngStrike" dirty="0" smtClean="0"/>
              <a:t>All about sophisticated detection and evasion techniques</a:t>
            </a:r>
          </a:p>
          <a:p>
            <a:pPr lvl="1"/>
            <a:r>
              <a:rPr lang="en-US" strike="sngStrike" dirty="0" smtClean="0"/>
              <a:t>Polymorphism, metamorphism, obfuscation..   </a:t>
            </a:r>
          </a:p>
        </p:txBody>
      </p:sp>
      <p:pic>
        <p:nvPicPr>
          <p:cNvPr id="4" name="Picture 3" descr="250px-Terminator-2-judgement-da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37" y="3330565"/>
            <a:ext cx="1853486" cy="23205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47536" y="5651130"/>
            <a:ext cx="2800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6600"/>
                </a:solidFill>
              </a:rPr>
              <a:t>t</a:t>
            </a:r>
            <a:r>
              <a:rPr lang="en-US" sz="2400" dirty="0" smtClean="0">
                <a:solidFill>
                  <a:srgbClr val="FF6600"/>
                </a:solidFill>
              </a:rPr>
              <a:t>he world’s best malware detector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90711" y="5651130"/>
            <a:ext cx="21879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6600"/>
                </a:solidFill>
              </a:rPr>
              <a:t>t</a:t>
            </a:r>
            <a:r>
              <a:rPr lang="en-US" sz="2400" dirty="0" smtClean="0">
                <a:solidFill>
                  <a:srgbClr val="FF6600"/>
                </a:solidFill>
              </a:rPr>
              <a:t>he world’s simplest virus</a:t>
            </a:r>
            <a:endParaRPr lang="en-US" sz="2400" dirty="0">
              <a:solidFill>
                <a:srgbClr val="FF6600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328968" y="2766162"/>
            <a:ext cx="1560660" cy="1128806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n</a:t>
            </a:r>
            <a:r>
              <a:rPr lang="en-US" sz="1800" dirty="0" smtClean="0"/>
              <a:t>o changes to virus content</a:t>
            </a:r>
            <a:endParaRPr lang="en-US" sz="1800" dirty="0"/>
          </a:p>
        </p:txBody>
      </p:sp>
      <p:sp>
        <p:nvSpPr>
          <p:cNvPr id="10" name="TextBox 9"/>
          <p:cNvSpPr txBox="1"/>
          <p:nvPr/>
        </p:nvSpPr>
        <p:spPr>
          <a:xfrm>
            <a:off x="4222956" y="4421555"/>
            <a:ext cx="1342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against</a:t>
            </a:r>
            <a:endParaRPr lang="en-US" sz="2800" dirty="0"/>
          </a:p>
        </p:txBody>
      </p:sp>
      <p:pic>
        <p:nvPicPr>
          <p:cNvPr id="11" name="Picture 10" descr="transpdevi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23" y="3940865"/>
            <a:ext cx="1792105" cy="1725053"/>
          </a:xfrm>
          <a:prstGeom prst="rect">
            <a:avLst/>
          </a:prstGeom>
        </p:spPr>
      </p:pic>
      <p:pic>
        <p:nvPicPr>
          <p:cNvPr id="7" name="Picture 6" descr="CuteDevi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728" y="3960823"/>
            <a:ext cx="1689796" cy="16897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Topic of this talk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446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You might be thinking…</a:t>
            </a:r>
            <a:endParaRPr lang="en-US" dirty="0"/>
          </a:p>
        </p:txBody>
      </p:sp>
      <p:pic>
        <p:nvPicPr>
          <p:cNvPr id="4" name="Picture 3" descr="smug_fac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621" y="3892437"/>
            <a:ext cx="2601181" cy="1783667"/>
          </a:xfrm>
          <a:prstGeom prst="rect">
            <a:avLst/>
          </a:prstGeom>
        </p:spPr>
      </p:pic>
      <p:sp>
        <p:nvSpPr>
          <p:cNvPr id="5" name="Oval Callout 4"/>
          <p:cNvSpPr/>
          <p:nvPr/>
        </p:nvSpPr>
        <p:spPr>
          <a:xfrm>
            <a:off x="1989074" y="1647122"/>
            <a:ext cx="5278694" cy="1789894"/>
          </a:xfrm>
          <a:prstGeom prst="wedgeEllipseCallout">
            <a:avLst>
              <a:gd name="adj1" fmla="val -8637"/>
              <a:gd name="adj2" fmla="val 70295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570493" y="2113209"/>
            <a:ext cx="42076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Behavioral detection will </a:t>
            </a:r>
          </a:p>
          <a:p>
            <a:pPr algn="ctr"/>
            <a:r>
              <a:rPr lang="en-US" sz="2400" dirty="0" smtClean="0"/>
              <a:t>save us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400969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No, behavioral detection </a:t>
            </a:r>
            <a:br>
              <a:rPr lang="en-US" dirty="0"/>
            </a:br>
            <a:r>
              <a:rPr lang="en-US" dirty="0"/>
              <a:t>will not save you</a:t>
            </a:r>
            <a:endParaRPr lang="en-US" dirty="0">
              <a:solidFill>
                <a:srgbClr val="FF6600"/>
              </a:solidFill>
            </a:endParaRPr>
          </a:p>
        </p:txBody>
      </p:sp>
      <p:pic>
        <p:nvPicPr>
          <p:cNvPr id="23" name="Picture 22" descr="computer-user cartoon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567" y="4977817"/>
            <a:ext cx="1535237" cy="697834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055221" y="2021007"/>
            <a:ext cx="1560658" cy="36546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250px-Terminator-2-judgement-da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838" y="4509922"/>
            <a:ext cx="856832" cy="107275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238834" y="2714774"/>
            <a:ext cx="1162840" cy="67317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i</a:t>
            </a:r>
            <a:r>
              <a:rPr lang="en-US" sz="1800" dirty="0" smtClean="0">
                <a:solidFill>
                  <a:schemeClr val="tx1"/>
                </a:solidFill>
              </a:rPr>
              <a:t>nfer file type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238835" y="3600465"/>
            <a:ext cx="1162840" cy="67317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chemeClr val="tx1"/>
                </a:solidFill>
              </a:rPr>
              <a:t>parse</a:t>
            </a: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>
            <a:stCxn id="3" idx="2"/>
          </p:cNvCxnSpPr>
          <p:nvPr/>
        </p:nvCxnSpPr>
        <p:spPr>
          <a:xfrm>
            <a:off x="2820254" y="3387952"/>
            <a:ext cx="1" cy="2193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7" idx="2"/>
          </p:cNvCxnSpPr>
          <p:nvPr/>
        </p:nvCxnSpPr>
        <p:spPr>
          <a:xfrm>
            <a:off x="2820255" y="4273643"/>
            <a:ext cx="1" cy="2605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712396" y="1620897"/>
            <a:ext cx="2218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</a:t>
            </a:r>
            <a:r>
              <a:rPr lang="en-US" sz="2000" dirty="0" smtClean="0"/>
              <a:t>alware detector </a:t>
            </a:r>
            <a:endParaRPr lang="en-US" sz="2000" dirty="0"/>
          </a:p>
        </p:txBody>
      </p:sp>
      <p:sp>
        <p:nvSpPr>
          <p:cNvPr id="44" name="Rectangle 43"/>
          <p:cNvSpPr/>
          <p:nvPr/>
        </p:nvSpPr>
        <p:spPr>
          <a:xfrm>
            <a:off x="5664567" y="2021007"/>
            <a:ext cx="1550538" cy="28442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5167974" y="1620897"/>
            <a:ext cx="2509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u</a:t>
            </a:r>
            <a:r>
              <a:rPr lang="en-US" sz="2000" dirty="0" smtClean="0"/>
              <a:t>ser application/OS </a:t>
            </a:r>
            <a:endParaRPr lang="en-US" sz="2000" dirty="0"/>
          </a:p>
        </p:txBody>
      </p:sp>
      <p:sp>
        <p:nvSpPr>
          <p:cNvPr id="47" name="Rounded Rectangle 46"/>
          <p:cNvSpPr/>
          <p:nvPr/>
        </p:nvSpPr>
        <p:spPr>
          <a:xfrm>
            <a:off x="5883353" y="3630472"/>
            <a:ext cx="1162840" cy="67317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chemeClr val="tx1"/>
                </a:solidFill>
              </a:rPr>
              <a:t>parse</a:t>
            </a: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6486927" y="3430107"/>
            <a:ext cx="1" cy="2193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6486926" y="4314866"/>
            <a:ext cx="1" cy="21932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Left-Right Arrow 3"/>
          <p:cNvSpPr/>
          <p:nvPr/>
        </p:nvSpPr>
        <p:spPr>
          <a:xfrm>
            <a:off x="3401675" y="2875018"/>
            <a:ext cx="2470951" cy="358651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Left-Right Arrow 27"/>
          <p:cNvSpPr/>
          <p:nvPr/>
        </p:nvSpPr>
        <p:spPr>
          <a:xfrm>
            <a:off x="3401675" y="3775192"/>
            <a:ext cx="2481677" cy="358651"/>
          </a:xfrm>
          <a:prstGeom prst="left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681717" y="3194482"/>
            <a:ext cx="1934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 they must be exactly the </a:t>
            </a:r>
            <a:r>
              <a:rPr lang="en-US" sz="1800" u="sng" dirty="0" smtClean="0">
                <a:solidFill>
                  <a:srgbClr val="FF0000"/>
                </a:solidFill>
              </a:rPr>
              <a:t>same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255913" y="5161250"/>
            <a:ext cx="739386" cy="272103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530290" y="5433353"/>
            <a:ext cx="2043833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For behavioral detection to work here ….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883353" y="2712366"/>
            <a:ext cx="1162840" cy="67317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i</a:t>
            </a:r>
            <a:r>
              <a:rPr lang="en-US" sz="1800" dirty="0" smtClean="0">
                <a:solidFill>
                  <a:schemeClr val="tx1"/>
                </a:solidFill>
              </a:rPr>
              <a:t>nfer file type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243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8" grpId="0" animBg="1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Possible solutions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Write better parsers </a:t>
            </a:r>
          </a:p>
          <a:p>
            <a:r>
              <a:rPr lang="en-US" dirty="0" smtClean="0"/>
              <a:t>On-access scanning </a:t>
            </a:r>
          </a:p>
          <a:p>
            <a:pPr lvl="1"/>
            <a:r>
              <a:rPr lang="en-US" dirty="0" smtClean="0"/>
              <a:t>Does not work in network/cloud detectors</a:t>
            </a:r>
          </a:p>
          <a:p>
            <a:r>
              <a:rPr lang="en-US" dirty="0" smtClean="0"/>
              <a:t>Better integration of malware detectors with applications</a:t>
            </a:r>
          </a:p>
          <a:p>
            <a:pPr lvl="1"/>
            <a:r>
              <a:rPr lang="en-US" dirty="0" smtClean="0"/>
              <a:t>Applications can </a:t>
            </a:r>
            <a:r>
              <a:rPr lang="en-US" dirty="0"/>
              <a:t>s</a:t>
            </a:r>
            <a:r>
              <a:rPr lang="en-US" dirty="0" smtClean="0"/>
              <a:t>hare intermediate state after parsing with cloud/network detectors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58482" y="1712200"/>
            <a:ext cx="180545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n</a:t>
            </a:r>
            <a:r>
              <a:rPr lang="en-US" sz="2400" dirty="0" smtClean="0">
                <a:solidFill>
                  <a:srgbClr val="FF0000"/>
                </a:solidFill>
              </a:rPr>
              <a:t>onstarter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498364" y="1988929"/>
            <a:ext cx="306022" cy="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804384" y="2235600"/>
            <a:ext cx="385181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o</a:t>
            </a:r>
            <a:r>
              <a:rPr lang="en-US" sz="2400" dirty="0" smtClean="0">
                <a:solidFill>
                  <a:srgbClr val="FF0000"/>
                </a:solidFill>
              </a:rPr>
              <a:t>nly works for archive files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498364" y="2523810"/>
            <a:ext cx="306022" cy="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536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Question mar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819" y="1422854"/>
            <a:ext cx="23241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08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Malware researcher’s view of malware detection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004375" y="2764469"/>
            <a:ext cx="1790166" cy="21266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906018" y="3468246"/>
            <a:ext cx="1499456" cy="14228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250px-Terminator-2-judgement-day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271" y="3577665"/>
            <a:ext cx="956937" cy="11980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06012" y="4911135"/>
            <a:ext cx="16830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</a:t>
            </a:r>
            <a:r>
              <a:rPr lang="en-US" sz="2000" dirty="0" smtClean="0"/>
              <a:t>alware detector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065579" y="5094729"/>
            <a:ext cx="16830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honeypot</a:t>
            </a:r>
            <a:endParaRPr lang="en-US" sz="2000" dirty="0"/>
          </a:p>
        </p:txBody>
      </p:sp>
      <p:sp>
        <p:nvSpPr>
          <p:cNvPr id="9" name="Right Arrow 8"/>
          <p:cNvSpPr/>
          <p:nvPr/>
        </p:nvSpPr>
        <p:spPr>
          <a:xfrm>
            <a:off x="4590173" y="3888377"/>
            <a:ext cx="498975" cy="438428"/>
          </a:xfrm>
          <a:prstGeom prst="rightArrow">
            <a:avLst/>
          </a:prstGeom>
          <a:noFill/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253562" y="3377610"/>
            <a:ext cx="11934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malware</a:t>
            </a:r>
            <a:endParaRPr lang="en-US" sz="2000" dirty="0"/>
          </a:p>
        </p:txBody>
      </p:sp>
      <p:pic>
        <p:nvPicPr>
          <p:cNvPr id="11" name="Picture 10" descr="honeypot3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579" y="2966780"/>
            <a:ext cx="1688895" cy="168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12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p Arrow 2"/>
          <p:cNvSpPr/>
          <p:nvPr/>
        </p:nvSpPr>
        <p:spPr>
          <a:xfrm rot="5400000">
            <a:off x="4523370" y="1228038"/>
            <a:ext cx="1044509" cy="4603875"/>
          </a:xfrm>
          <a:prstGeom prst="upArrow">
            <a:avLst/>
          </a:prstGeom>
          <a:noFill/>
          <a:ln>
            <a:solidFill>
              <a:schemeClr val="accent1">
                <a:shade val="95000"/>
                <a:satMod val="105000"/>
                <a:alpha val="64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4201565" y="5463571"/>
            <a:ext cx="498975" cy="438428"/>
          </a:xfrm>
          <a:prstGeom prst="rightArrow">
            <a:avLst/>
          </a:prstGeom>
          <a:noFill/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loud 10"/>
          <p:cNvSpPr/>
          <p:nvPr/>
        </p:nvSpPr>
        <p:spPr>
          <a:xfrm>
            <a:off x="5836084" y="1880777"/>
            <a:ext cx="2974312" cy="3006026"/>
          </a:xfrm>
          <a:prstGeom prst="cloud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6370928" y="5463571"/>
            <a:ext cx="498975" cy="438428"/>
          </a:xfrm>
          <a:prstGeom prst="rightArrow">
            <a:avLst/>
          </a:prstGeom>
          <a:noFill/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423062" y="3957140"/>
            <a:ext cx="1055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users</a:t>
            </a:r>
            <a:endParaRPr lang="en-US" sz="2000" dirty="0"/>
          </a:p>
        </p:txBody>
      </p:sp>
      <p:pic>
        <p:nvPicPr>
          <p:cNvPr id="15" name="Picture 14" descr="computer-user cartoon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428" y="2597332"/>
            <a:ext cx="1079682" cy="490764"/>
          </a:xfrm>
          <a:prstGeom prst="rect">
            <a:avLst/>
          </a:prstGeom>
        </p:spPr>
      </p:pic>
      <p:pic>
        <p:nvPicPr>
          <p:cNvPr id="28" name="Picture 27" descr="folder-with-file-icon-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552" y="3995408"/>
            <a:ext cx="477660" cy="367798"/>
          </a:xfrm>
          <a:prstGeom prst="rect">
            <a:avLst/>
          </a:prstGeom>
        </p:spPr>
      </p:pic>
      <p:pic>
        <p:nvPicPr>
          <p:cNvPr id="29" name="Picture 28" descr="folder-with-file-icon-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486" y="3691083"/>
            <a:ext cx="477660" cy="367798"/>
          </a:xfrm>
          <a:prstGeom prst="rect">
            <a:avLst/>
          </a:prstGeom>
        </p:spPr>
      </p:pic>
      <p:pic>
        <p:nvPicPr>
          <p:cNvPr id="30" name="Picture 29" descr="folder-with-file-icon-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021" y="3453844"/>
            <a:ext cx="477660" cy="367798"/>
          </a:xfrm>
          <a:prstGeom prst="rect">
            <a:avLst/>
          </a:prstGeom>
        </p:spPr>
      </p:pic>
      <p:pic>
        <p:nvPicPr>
          <p:cNvPr id="31" name="Picture 30" descr="folder-with-file-icon-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187" y="3836065"/>
            <a:ext cx="477660" cy="367798"/>
          </a:xfrm>
          <a:prstGeom prst="rect">
            <a:avLst/>
          </a:prstGeom>
        </p:spPr>
      </p:pic>
      <p:pic>
        <p:nvPicPr>
          <p:cNvPr id="32" name="Picture 31" descr="folder-with-file-icon-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190" y="3108355"/>
            <a:ext cx="477660" cy="367798"/>
          </a:xfrm>
          <a:prstGeom prst="rect">
            <a:avLst/>
          </a:prstGeom>
        </p:spPr>
      </p:pic>
      <p:pic>
        <p:nvPicPr>
          <p:cNvPr id="34" name="Picture 33" descr="folder-with-file-icon-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187" y="2908381"/>
            <a:ext cx="477660" cy="367798"/>
          </a:xfrm>
          <a:prstGeom prst="rect">
            <a:avLst/>
          </a:prstGeom>
        </p:spPr>
      </p:pic>
      <p:pic>
        <p:nvPicPr>
          <p:cNvPr id="37" name="Picture 36" descr="computer-user cartoon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428" y="3432073"/>
            <a:ext cx="1079682" cy="49076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371624" y="2229534"/>
            <a:ext cx="2184715" cy="24368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270681" y="1693793"/>
            <a:ext cx="2281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internet gateway</a:t>
            </a:r>
            <a:endParaRPr lang="en-US" sz="2000" dirty="0"/>
          </a:p>
        </p:txBody>
      </p:sp>
      <p:sp>
        <p:nvSpPr>
          <p:cNvPr id="16" name="Rectangle 15"/>
          <p:cNvSpPr/>
          <p:nvPr/>
        </p:nvSpPr>
        <p:spPr>
          <a:xfrm>
            <a:off x="5485138" y="3432073"/>
            <a:ext cx="979237" cy="8750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 descr="250px-Terminator-2-judgement-da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244" y="3520282"/>
            <a:ext cx="569740" cy="713315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5426266" y="2677202"/>
            <a:ext cx="11435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</a:t>
            </a:r>
            <a:r>
              <a:rPr lang="en-US" sz="2000" dirty="0" smtClean="0"/>
              <a:t>alware detector</a:t>
            </a:r>
            <a:endParaRPr lang="en-US" sz="2000" dirty="0"/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1193445" y="4307107"/>
            <a:ext cx="4291693" cy="711128"/>
          </a:xfrm>
          <a:prstGeom prst="line">
            <a:avLst/>
          </a:prstGeom>
          <a:ln w="19050" cmpd="sng">
            <a:solidFill>
              <a:srgbClr val="000000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464375" y="4299630"/>
            <a:ext cx="1813231" cy="718605"/>
          </a:xfrm>
          <a:prstGeom prst="line">
            <a:avLst/>
          </a:prstGeom>
          <a:ln w="19050" cmpd="sng">
            <a:solidFill>
              <a:schemeClr val="tx1"/>
            </a:solidFill>
            <a:headEnd type="non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4872746" y="5283641"/>
            <a:ext cx="1332118" cy="87207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p</a:t>
            </a:r>
            <a:r>
              <a:rPr lang="en-US" sz="2000" dirty="0" smtClean="0">
                <a:solidFill>
                  <a:schemeClr val="tx1"/>
                </a:solidFill>
              </a:rPr>
              <a:t>arse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2743688" y="5283641"/>
            <a:ext cx="1332118" cy="87207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</a:rPr>
              <a:t>i</a:t>
            </a:r>
            <a:r>
              <a:rPr lang="en-US" sz="2000" dirty="0" smtClean="0">
                <a:solidFill>
                  <a:schemeClr val="tx1"/>
                </a:solidFill>
              </a:rPr>
              <a:t>nfer file type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1" name="Picture 50" descr="250px-Terminator-2-judgement-da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556" y="5050182"/>
            <a:ext cx="883011" cy="1105531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1193445" y="5018235"/>
            <a:ext cx="7084161" cy="1254559"/>
          </a:xfrm>
          <a:prstGeom prst="rect">
            <a:avLst/>
          </a:prstGeom>
          <a:noFill/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ight Arrow 53"/>
          <p:cNvSpPr/>
          <p:nvPr/>
        </p:nvSpPr>
        <p:spPr>
          <a:xfrm>
            <a:off x="2120407" y="5463571"/>
            <a:ext cx="498975" cy="438428"/>
          </a:xfrm>
          <a:prstGeom prst="rightArrow">
            <a:avLst/>
          </a:prstGeom>
          <a:noFill/>
          <a:ln w="1905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 descr="server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239" y="2885692"/>
            <a:ext cx="693292" cy="1068826"/>
          </a:xfrm>
          <a:prstGeom prst="rect">
            <a:avLst/>
          </a:prstGeom>
        </p:spPr>
      </p:pic>
      <p:pic>
        <p:nvPicPr>
          <p:cNvPr id="42" name="Picture 41" descr="folder-with-file-icon-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979" y="3841902"/>
            <a:ext cx="477660" cy="367798"/>
          </a:xfrm>
          <a:prstGeom prst="rect">
            <a:avLst/>
          </a:prstGeom>
        </p:spPr>
      </p:pic>
      <p:pic>
        <p:nvPicPr>
          <p:cNvPr id="48" name="Picture 47" descr="folder-with-file-icon-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917" y="5463571"/>
            <a:ext cx="477660" cy="367798"/>
          </a:xfrm>
          <a:prstGeom prst="rect">
            <a:avLst/>
          </a:prstGeom>
        </p:spPr>
      </p:pic>
      <p:pic>
        <p:nvPicPr>
          <p:cNvPr id="41" name="Picture 40" descr="folder-with-file-icon-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057" y="2413433"/>
            <a:ext cx="477660" cy="3677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How malware detectors work </a:t>
            </a:r>
            <a:br>
              <a:rPr lang="en-US" dirty="0" smtClean="0"/>
            </a:br>
            <a:r>
              <a:rPr lang="en-US" dirty="0" smtClean="0"/>
              <a:t>in practice</a:t>
            </a:r>
            <a:endParaRPr lang="en-US" dirty="0"/>
          </a:p>
        </p:txBody>
      </p:sp>
      <p:pic>
        <p:nvPicPr>
          <p:cNvPr id="8" name="Picture 7" descr="cloud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75018"/>
            <a:ext cx="2063750" cy="1079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81061" y="3270688"/>
            <a:ext cx="1239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internet</a:t>
            </a:r>
            <a:endParaRPr lang="en-US" sz="2000" dirty="0"/>
          </a:p>
        </p:txBody>
      </p:sp>
      <p:pic>
        <p:nvPicPr>
          <p:cNvPr id="33" name="Picture 32" descr="folder-with-file-icon-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486" y="2538888"/>
            <a:ext cx="477660" cy="367798"/>
          </a:xfrm>
          <a:prstGeom prst="rect">
            <a:avLst/>
          </a:prstGeom>
        </p:spPr>
      </p:pic>
      <p:pic>
        <p:nvPicPr>
          <p:cNvPr id="35" name="Picture 34" descr="folder-with-file-icon-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021" y="2499473"/>
            <a:ext cx="477660" cy="367798"/>
          </a:xfrm>
          <a:prstGeom prst="rect">
            <a:avLst/>
          </a:prstGeom>
        </p:spPr>
      </p:pic>
      <p:pic>
        <p:nvPicPr>
          <p:cNvPr id="36" name="Picture 35" descr="folder-with-file-icon-m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552" y="2229534"/>
            <a:ext cx="477660" cy="367798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6591440" y="1394407"/>
            <a:ext cx="2281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i</a:t>
            </a:r>
            <a:r>
              <a:rPr lang="en-US" sz="2000" dirty="0" smtClean="0"/>
              <a:t>ntranet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85704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49" grpId="0" animBg="1"/>
      <p:bldP spid="50" grpId="0" animBg="1"/>
      <p:bldP spid="53" grpId="0" animBg="1"/>
      <p:bldP spid="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11840"/>
            <a:ext cx="8229600" cy="4967574"/>
          </a:xfrm>
        </p:spPr>
        <p:txBody>
          <a:bodyPr/>
          <a:lstStyle/>
          <a:p>
            <a:r>
              <a:rPr lang="en-US" dirty="0"/>
              <a:t>Detection algorithms are type-</a:t>
            </a:r>
            <a:r>
              <a:rPr lang="en-US" dirty="0" smtClean="0"/>
              <a:t>specific</a:t>
            </a:r>
          </a:p>
          <a:p>
            <a:r>
              <a:rPr lang="en-US" dirty="0" smtClean="0"/>
              <a:t>Parsing depends on file</a:t>
            </a:r>
            <a:r>
              <a:rPr lang="en-US" dirty="0"/>
              <a:t> </a:t>
            </a:r>
            <a:r>
              <a:rPr lang="en-US" dirty="0" smtClean="0"/>
              <a:t>type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Detectors may skip less</a:t>
            </a:r>
            <a:r>
              <a:rPr lang="en-US" dirty="0"/>
              <a:t> </a:t>
            </a:r>
            <a:r>
              <a:rPr lang="en-US" dirty="0" smtClean="0"/>
              <a:t>vulnerable types </a:t>
            </a:r>
            <a:r>
              <a:rPr lang="en-US" dirty="0"/>
              <a:t>like MPEG </a:t>
            </a:r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29" name="Rectangle 28"/>
          <p:cNvSpPr/>
          <p:nvPr/>
        </p:nvSpPr>
        <p:spPr>
          <a:xfrm>
            <a:off x="5921435" y="4577728"/>
            <a:ext cx="1935399" cy="771029"/>
          </a:xfrm>
          <a:prstGeom prst="rect">
            <a:avLst/>
          </a:prstGeom>
          <a:solidFill>
            <a:srgbClr val="FF0000"/>
          </a:solidFill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952037" y="4742248"/>
            <a:ext cx="1843480" cy="461665"/>
          </a:xfrm>
          <a:prstGeom prst="rect">
            <a:avLst/>
          </a:prstGeom>
          <a:noFill/>
          <a:ln w="19050" cmpd="sng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e</a:t>
            </a:r>
            <a:r>
              <a:rPr lang="en-US" sz="2400" dirty="0" smtClean="0">
                <a:solidFill>
                  <a:schemeClr val="bg1"/>
                </a:solidFill>
              </a:rPr>
              <a:t>fficiency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Why must malware detectors </a:t>
            </a:r>
            <a:br>
              <a:rPr lang="en-US" dirty="0" smtClean="0"/>
            </a:br>
            <a:r>
              <a:rPr lang="en-US" dirty="0" smtClean="0"/>
              <a:t>infer file types?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5913779" y="2489132"/>
            <a:ext cx="1935399" cy="771029"/>
          </a:xfrm>
          <a:prstGeom prst="rect">
            <a:avLst/>
          </a:prstGeom>
          <a:solidFill>
            <a:srgbClr val="FF0000"/>
          </a:solidFill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correctness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60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ell-script-icone-9299-12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403" y="2705005"/>
            <a:ext cx="1321220" cy="13212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Parsing in malware detectors </a:t>
            </a:r>
            <a:endParaRPr lang="en-US" dirty="0"/>
          </a:p>
        </p:txBody>
      </p:sp>
      <p:pic>
        <p:nvPicPr>
          <p:cNvPr id="8" name="Picture 7" descr="word-ic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58" y="4044953"/>
            <a:ext cx="2006390" cy="2006390"/>
          </a:xfrm>
          <a:prstGeom prst="rect">
            <a:avLst/>
          </a:prstGeom>
        </p:spPr>
      </p:pic>
      <p:sp>
        <p:nvSpPr>
          <p:cNvPr id="10" name="Folded Corner 9"/>
          <p:cNvSpPr/>
          <p:nvPr/>
        </p:nvSpPr>
        <p:spPr>
          <a:xfrm>
            <a:off x="1427556" y="2705005"/>
            <a:ext cx="1021931" cy="1172136"/>
          </a:xfrm>
          <a:prstGeom prst="foldedCorner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macros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1" name="Picture 10" descr="HTML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682" y="4186951"/>
            <a:ext cx="1737768" cy="17416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966916" y="3337809"/>
            <a:ext cx="2516637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/>
              <a:t>&lt;a&gt;   foo  &lt;\a&gt;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173901" y="2390112"/>
            <a:ext cx="21026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/>
              <a:t>&lt;a&gt;foo&lt;\a&gt;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3501189" y="6051343"/>
            <a:ext cx="2032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Archive files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154128" y="6051343"/>
            <a:ext cx="2032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HTML files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457200" y="6051343"/>
            <a:ext cx="2687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Word documents</a:t>
            </a:r>
            <a:endParaRPr lang="en-US" sz="2400" dirty="0"/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7174928" y="2897220"/>
            <a:ext cx="0" cy="440589"/>
          </a:xfrm>
          <a:prstGeom prst="straightConnector1">
            <a:avLst/>
          </a:prstGeom>
          <a:ln w="57150" cmpd="sng">
            <a:solidFill>
              <a:schemeClr val="tx1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5966916" y="2390112"/>
            <a:ext cx="2516637" cy="523220"/>
          </a:xfrm>
          <a:prstGeom prst="roundRect">
            <a:avLst>
              <a:gd name="adj" fmla="val 0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67699" y="1693240"/>
            <a:ext cx="1868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f</a:t>
            </a:r>
            <a:r>
              <a:rPr lang="en-US" sz="2400" dirty="0" smtClean="0">
                <a:solidFill>
                  <a:schemeClr val="tx1"/>
                </a:solidFill>
              </a:rPr>
              <a:t>ind macros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592995" y="1693240"/>
            <a:ext cx="1868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e</a:t>
            </a:r>
            <a:r>
              <a:rPr lang="en-US" sz="2400" dirty="0" smtClean="0">
                <a:solidFill>
                  <a:schemeClr val="tx1"/>
                </a:solidFill>
              </a:rPr>
              <a:t>xtract files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23889" y="1480605"/>
            <a:ext cx="3002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r</a:t>
            </a:r>
            <a:r>
              <a:rPr lang="en-US" sz="2400" dirty="0" smtClean="0">
                <a:solidFill>
                  <a:schemeClr val="tx1"/>
                </a:solidFill>
              </a:rPr>
              <a:t>emove whitespace characters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" name="Picture 2" descr="application-x-compressed-ta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132" y="4428391"/>
            <a:ext cx="880542" cy="880542"/>
          </a:xfrm>
          <a:prstGeom prst="rect">
            <a:avLst/>
          </a:prstGeom>
        </p:spPr>
      </p:pic>
      <p:pic>
        <p:nvPicPr>
          <p:cNvPr id="18" name="Picture 17" descr="winzip-logo-sg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136" y="5308933"/>
            <a:ext cx="1269945" cy="627133"/>
          </a:xfrm>
          <a:prstGeom prst="rect">
            <a:avLst/>
          </a:prstGeom>
        </p:spPr>
      </p:pic>
      <p:pic>
        <p:nvPicPr>
          <p:cNvPr id="19" name="Picture 18" descr="winrar.es-logo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19" y="4672353"/>
            <a:ext cx="1370070" cy="49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10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/>
      <p:bldP spid="23" grpId="0" animBg="1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Parsing</a:t>
            </a:r>
            <a:r>
              <a:rPr lang="en-US" dirty="0"/>
              <a:t> </a:t>
            </a:r>
            <a:r>
              <a:rPr lang="en-US" dirty="0" smtClean="0"/>
              <a:t>in malware detectors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501190" y="2096031"/>
            <a:ext cx="1425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MS CAB</a:t>
            </a:r>
            <a:endParaRPr lang="en-U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26782" y="2710095"/>
            <a:ext cx="1693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MS CHM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20980" y="2710095"/>
            <a:ext cx="178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JavaScript</a:t>
            </a:r>
            <a:endParaRPr lang="en-US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13524" y="4884856"/>
            <a:ext cx="178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PDF</a:t>
            </a:r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01190" y="4654024"/>
            <a:ext cx="209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MS EXE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77291" y="3332198"/>
            <a:ext cx="178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6600"/>
                </a:solidFill>
              </a:rPr>
              <a:t>ELF</a:t>
            </a:r>
            <a:endParaRPr lang="en-US" sz="2400" b="1" dirty="0">
              <a:solidFill>
                <a:srgbClr val="FF66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25093" y="4522879"/>
            <a:ext cx="2109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Adobe Flash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956816" y="3864257"/>
            <a:ext cx="1693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RTF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66070" y="3633425"/>
            <a:ext cx="1918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</a:rPr>
              <a:t>MS PPT(X)</a:t>
            </a:r>
            <a:endParaRPr lang="en-U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644134" y="2169998"/>
            <a:ext cx="178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</a:rPr>
              <a:t>COFF</a:t>
            </a:r>
            <a:endParaRPr lang="en-US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607266" y="3171760"/>
            <a:ext cx="178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</a:rPr>
              <a:t>b</a:t>
            </a:r>
            <a:r>
              <a:rPr lang="en-US" sz="2400" b="1" dirty="0" err="1" smtClean="0">
                <a:solidFill>
                  <a:schemeClr val="accent3">
                    <a:lumMod val="75000"/>
                  </a:schemeClr>
                </a:solidFill>
              </a:rPr>
              <a:t>zip</a:t>
            </a:r>
            <a:endParaRPr lang="en-US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7200" y="2096031"/>
            <a:ext cx="2098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COM</a:t>
            </a:r>
            <a:endParaRPr lang="en-US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89819" y="5577354"/>
            <a:ext cx="178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6600"/>
                </a:solidFill>
              </a:rPr>
              <a:t>MS DLL</a:t>
            </a:r>
            <a:endParaRPr lang="en-US" sz="2400" b="1" dirty="0">
              <a:solidFill>
                <a:srgbClr val="FF66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785808" y="5626380"/>
            <a:ext cx="178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7-zip</a:t>
            </a:r>
            <a:endParaRPr lang="en-US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93734" y="5626380"/>
            <a:ext cx="178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JAR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57200" y="4212425"/>
            <a:ext cx="178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GIF</a:t>
            </a:r>
            <a:endParaRPr lang="en-US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57200" y="5115689"/>
            <a:ext cx="178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2">
                    <a:lumMod val="50000"/>
                  </a:schemeClr>
                </a:solidFill>
              </a:rPr>
              <a:t>MP3</a:t>
            </a:r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57200" y="3332198"/>
            <a:ext cx="17802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JPEG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262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Why must malware detectors</a:t>
            </a:r>
            <a:br>
              <a:rPr lang="en-US" dirty="0" smtClean="0"/>
            </a:br>
            <a:r>
              <a:rPr lang="en-US" dirty="0" smtClean="0"/>
              <a:t> parse </a:t>
            </a:r>
            <a:r>
              <a:rPr lang="en-US" dirty="0" smtClean="0">
                <a:solidFill>
                  <a:srgbClr val="FF0000"/>
                </a:solidFill>
              </a:rPr>
              <a:t>before</a:t>
            </a:r>
            <a:r>
              <a:rPr lang="en-US" dirty="0" smtClean="0"/>
              <a:t> detection?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11840"/>
            <a:ext cx="8481814" cy="4967574"/>
          </a:xfrm>
        </p:spPr>
        <p:txBody>
          <a:bodyPr/>
          <a:lstStyle/>
          <a:p>
            <a:r>
              <a:rPr lang="en-US" dirty="0" smtClean="0"/>
              <a:t>Identify executable content</a:t>
            </a:r>
          </a:p>
          <a:p>
            <a:pPr lvl="1"/>
            <a:r>
              <a:rPr lang="en-US" dirty="0" smtClean="0"/>
              <a:t>Macros in Word files</a:t>
            </a:r>
          </a:p>
          <a:p>
            <a:pPr lvl="1"/>
            <a:r>
              <a:rPr lang="en-US" dirty="0" smtClean="0"/>
              <a:t>Code segments in PE, ELF</a:t>
            </a:r>
          </a:p>
          <a:p>
            <a:pPr lvl="1"/>
            <a:r>
              <a:rPr lang="en-US" dirty="0" smtClean="0"/>
              <a:t>JavaScript in CHM </a:t>
            </a:r>
          </a:p>
          <a:p>
            <a:r>
              <a:rPr lang="en-US" dirty="0" smtClean="0"/>
              <a:t>Normalize input to a form suitable for detection</a:t>
            </a:r>
          </a:p>
          <a:p>
            <a:pPr lvl="1"/>
            <a:r>
              <a:rPr lang="en-US" dirty="0" smtClean="0"/>
              <a:t>Decompress</a:t>
            </a:r>
          </a:p>
          <a:p>
            <a:pPr lvl="1"/>
            <a:r>
              <a:rPr lang="en-US" dirty="0" smtClean="0"/>
              <a:t>Preprocess HTML</a:t>
            </a:r>
          </a:p>
          <a:p>
            <a:r>
              <a:rPr lang="en-US" dirty="0" smtClean="0"/>
              <a:t>Separate metadata from content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95931" y="2054083"/>
            <a:ext cx="2557085" cy="1224569"/>
          </a:xfrm>
          <a:prstGeom prst="roundRect">
            <a:avLst/>
          </a:prstGeom>
          <a:solidFill>
            <a:srgbClr val="FF0000">
              <a:alpha val="8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 detectors must parse lots of file formats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59486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4417</TotalTime>
  <Words>804</Words>
  <Application>Microsoft Macintosh PowerPoint</Application>
  <PresentationFormat>On-screen Show (4:3)</PresentationFormat>
  <Paragraphs>193</Paragraphs>
  <Slides>33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/>
      <vt:lpstr>Abusing File Processing in Malware Detectors for Fun and Proﬁt</vt:lpstr>
      <vt:lpstr>Modern malware research</vt:lpstr>
      <vt:lpstr>Topic of this talk</vt:lpstr>
      <vt:lpstr>Malware researcher’s view of malware detection</vt:lpstr>
      <vt:lpstr>How malware detectors work  in practice</vt:lpstr>
      <vt:lpstr>Why must malware detectors  infer file types?</vt:lpstr>
      <vt:lpstr>Parsing in malware detectors </vt:lpstr>
      <vt:lpstr>Parsing in malware detectors </vt:lpstr>
      <vt:lpstr>Why must malware detectors  parse before detection?</vt:lpstr>
      <vt:lpstr>File-type inference and parsing take place in two different places</vt:lpstr>
      <vt:lpstr> Exhibit A (CVE-2012-1419)</vt:lpstr>
      <vt:lpstr> Exhibit A (CVE-2012-1419)</vt:lpstr>
      <vt:lpstr> Vulnerable detectors</vt:lpstr>
      <vt:lpstr>Exhibit B (CVE-2012-1463)</vt:lpstr>
      <vt:lpstr>Exhibit B (CVE-2012-1463)</vt:lpstr>
      <vt:lpstr> Vulnerable detectors</vt:lpstr>
      <vt:lpstr> Exhibit C (CVE-2012-1461)</vt:lpstr>
      <vt:lpstr> Vulnerable detectors</vt:lpstr>
      <vt:lpstr> Exhibit D (CVE-2012-1459)</vt:lpstr>
      <vt:lpstr> Exhibit D (CVE-2012-1459)</vt:lpstr>
      <vt:lpstr> Vulnerable detectors</vt:lpstr>
      <vt:lpstr>Many more attacks</vt:lpstr>
      <vt:lpstr>36 tested detectors – ALL vulnerable</vt:lpstr>
      <vt:lpstr>You might be thinking…</vt:lpstr>
      <vt:lpstr>Response from AV vendors</vt:lpstr>
      <vt:lpstr>You might be thinking…</vt:lpstr>
      <vt:lpstr>Content-sniffing bugs in browsers</vt:lpstr>
      <vt:lpstr>You might be thinking…</vt:lpstr>
      <vt:lpstr>Does this affect  only archive formats?</vt:lpstr>
      <vt:lpstr>You might be thinking…</vt:lpstr>
      <vt:lpstr>No, behavioral detection  will not save you</vt:lpstr>
      <vt:lpstr>Possible solutions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Memento:  Learning Secrets from Process Footprints</dc:title>
  <cp:lastModifiedBy>utcs</cp:lastModifiedBy>
  <cp:revision>313</cp:revision>
  <dcterms:modified xsi:type="dcterms:W3CDTF">2012-05-21T06:44:10Z</dcterms:modified>
</cp:coreProperties>
</file>