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4" r:id="rId1"/>
  </p:sldMasterIdLst>
  <p:notesMasterIdLst>
    <p:notesMasterId r:id="rId36"/>
  </p:notesMasterIdLst>
  <p:sldIdLst>
    <p:sldId id="256" r:id="rId2"/>
    <p:sldId id="307" r:id="rId3"/>
    <p:sldId id="308" r:id="rId4"/>
    <p:sldId id="257" r:id="rId5"/>
    <p:sldId id="260" r:id="rId6"/>
    <p:sldId id="263" r:id="rId7"/>
    <p:sldId id="264" r:id="rId8"/>
    <p:sldId id="265" r:id="rId9"/>
    <p:sldId id="266" r:id="rId10"/>
    <p:sldId id="302" r:id="rId11"/>
    <p:sldId id="305" r:id="rId12"/>
    <p:sldId id="328" r:id="rId13"/>
    <p:sldId id="306" r:id="rId14"/>
    <p:sldId id="272" r:id="rId15"/>
    <p:sldId id="332" r:id="rId16"/>
    <p:sldId id="311" r:id="rId17"/>
    <p:sldId id="275" r:id="rId18"/>
    <p:sldId id="309" r:id="rId19"/>
    <p:sldId id="276" r:id="rId20"/>
    <p:sldId id="337" r:id="rId21"/>
    <p:sldId id="338" r:id="rId22"/>
    <p:sldId id="339" r:id="rId23"/>
    <p:sldId id="288" r:id="rId24"/>
    <p:sldId id="315" r:id="rId25"/>
    <p:sldId id="314" r:id="rId26"/>
    <p:sldId id="331" r:id="rId27"/>
    <p:sldId id="293" r:id="rId28"/>
    <p:sldId id="294" r:id="rId29"/>
    <p:sldId id="295" r:id="rId30"/>
    <p:sldId id="297" r:id="rId31"/>
    <p:sldId id="298" r:id="rId32"/>
    <p:sldId id="299" r:id="rId33"/>
    <p:sldId id="300" r:id="rId34"/>
    <p:sldId id="301" r:id="rId35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F742E20-1A89-47E5-B719-62C2F98BA80D}">
  <a:tblStyle styleId="{CF742E20-1A89-47E5-B719-62C2F98BA80D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764487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997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0207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r>
              <a:rPr lang="en-US" dirty="0" smtClean="0"/>
              <a:t> </a:t>
            </a: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Shape 4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Shape 4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8606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Shape 4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2111123"/>
            <a:ext cx="7772400" cy="15464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304800" algn="ctr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48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04631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3000" b="0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" type="tx">
  <p:cSld name="tx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marL="742950" indent="-285750" rtl="0">
              <a:defRPr/>
            </a:lvl2pPr>
            <a:lvl3pPr marL="1143000" indent="-228600" rtl="0">
              <a:defRPr/>
            </a:lvl3pPr>
            <a:lvl4pPr marL="1600200" indent="-228600"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ColTx" type="twoColTx">
  <p:cSld name="twoColTx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92273" y="1600200"/>
            <a:ext cx="3994525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sz="1800"/>
            </a:lvl5pPr>
            <a:lvl6pPr rtl="0">
              <a:defRPr sz="1800"/>
            </a:lvl6pPr>
            <a:lvl7pPr rtl="0">
              <a:defRPr sz="1800"/>
            </a:lvl7pPr>
            <a:lvl8pPr rtl="0">
              <a:defRPr sz="1800"/>
            </a:lvl8pPr>
            <a:lvl9pPr rtl="0"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Only" type="titleOnly">
  <p:cSld name="title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algn="l" rtl="0">
              <a:spcBef>
                <a:spcPts val="0"/>
              </a:spcBef>
              <a:buSzPct val="100000"/>
              <a:buFont typeface="Arial"/>
              <a:buNone/>
              <a:defRPr sz="36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_ONLY">
  <p:cSld name="CAPTION_ONL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457200" y="5875078"/>
            <a:ext cx="8229600" cy="69269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2pPr>
            <a:lvl3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3pPr>
            <a:lvl4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5pPr>
            <a:lvl6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6pPr>
            <a:lvl7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  <a:defRPr sz="1800">
                <a:solidFill>
                  <a:schemeClr val="dk1"/>
                </a:solidFill>
              </a:defRPr>
            </a:lvl7pPr>
            <a:lvl8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  <a:defRPr sz="1800">
                <a:solidFill>
                  <a:schemeClr val="dk1"/>
                </a:solidFill>
              </a:defRPr>
            </a:lvl8pPr>
            <a:lvl9pPr marL="285750" indent="-28575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Wingdings"/>
              <a:buChar char="§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indent="2286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  <a:defRPr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342900" algn="l" rtl="0">
              <a:spcBef>
                <a:spcPts val="600"/>
              </a:spcBef>
              <a:buClr>
                <a:schemeClr val="dk1"/>
              </a:buClr>
              <a:buSzPct val="166666"/>
              <a:buFont typeface="Arial"/>
              <a:buChar char="•"/>
              <a:defRPr sz="3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indent="-285750" algn="l" rtl="0">
              <a:spcBef>
                <a:spcPts val="480"/>
              </a:spcBef>
              <a:buClr>
                <a:schemeClr val="dk1"/>
              </a:buClr>
              <a:buSzPct val="100000"/>
              <a:buFont typeface="Courier New"/>
              <a:buChar char="o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indent="-228600" algn="l" rtl="0">
              <a:spcBef>
                <a:spcPts val="480"/>
              </a:spcBef>
              <a:buClr>
                <a:schemeClr val="dk1"/>
              </a:buClr>
              <a:buSzPct val="100000"/>
              <a:buFont typeface="Wingdings"/>
              <a:buChar char="§"/>
              <a:defRPr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indent="-228600" algn="l" rtl="0">
              <a:spcBef>
                <a:spcPts val="360"/>
              </a:spcBef>
              <a:buClr>
                <a:schemeClr val="dk1"/>
              </a:buClr>
              <a:buSzPct val="166666"/>
              <a:buFont typeface="Arial"/>
              <a:buChar char="•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Courier New"/>
              <a:buChar char="o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indent="-228600" algn="l" rtl="0">
              <a:spcBef>
                <a:spcPts val="360"/>
              </a:spcBef>
              <a:buClr>
                <a:schemeClr val="dk1"/>
              </a:buClr>
              <a:buSzPct val="100000"/>
              <a:buFont typeface="Wingdings"/>
              <a:buChar char="§"/>
              <a:defRPr sz="18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1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3.tif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2.gif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tif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tif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ctrTitle"/>
          </p:nvPr>
        </p:nvSpPr>
        <p:spPr>
          <a:xfrm>
            <a:off x="685800" y="1231120"/>
            <a:ext cx="7772400" cy="2426399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lvl="0" rtl="0">
              <a:buNone/>
            </a:pPr>
            <a:r>
              <a:rPr lang="en"/>
              <a:t>Memento: </a:t>
            </a:r>
          </a:p>
          <a:p>
            <a:pPr>
              <a:buNone/>
            </a:pPr>
            <a:r>
              <a:rPr lang="en"/>
              <a:t>Learning Secrets from Process Footprints</a:t>
            </a:r>
          </a:p>
        </p:txBody>
      </p:sp>
      <p:sp>
        <p:nvSpPr>
          <p:cNvPr id="24" name="Shape 24"/>
          <p:cNvSpPr txBox="1">
            <a:spLocks noGrp="1"/>
          </p:cNvSpPr>
          <p:nvPr>
            <p:ph type="subTitle" idx="1"/>
          </p:nvPr>
        </p:nvSpPr>
        <p:spPr>
          <a:xfrm>
            <a:off x="685800" y="3786737"/>
            <a:ext cx="7772400" cy="1569599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Suman Jana and Vitaly Shmatikov</a:t>
            </a:r>
          </a:p>
          <a:p>
            <a:endParaRPr lang="en"/>
          </a:p>
          <a:p>
            <a:pPr>
              <a:buNone/>
            </a:pPr>
            <a:r>
              <a:rPr lang="en" sz="2400"/>
              <a:t>The University of Texas at Austin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0555"/>
              <a:buFont typeface="Arial"/>
              <a:buNone/>
            </a:pPr>
            <a:r>
              <a:rPr lang="en-US" dirty="0" smtClean="0">
                <a:solidFill>
                  <a:schemeClr val="tx1"/>
                </a:solidFill>
              </a:rPr>
              <a:t>Android sandboxing =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UNIX multi-user isolation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31" name="Shape 31"/>
          <p:cNvSpPr txBox="1"/>
          <p:nvPr/>
        </p:nvSpPr>
        <p:spPr>
          <a:xfrm>
            <a:off x="1242975" y="5563774"/>
            <a:ext cx="6340248" cy="646300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-US" sz="3000" dirty="0" smtClean="0"/>
              <a:t>UNIX multi-users </a:t>
            </a:r>
            <a:r>
              <a:rPr lang="en" sz="3000" dirty="0" smtClean="0"/>
              <a:t>in </a:t>
            </a:r>
            <a:r>
              <a:rPr lang="en" sz="3000" dirty="0"/>
              <a:t>the 1980s</a:t>
            </a:r>
          </a:p>
        </p:txBody>
      </p:sp>
      <p:pic>
        <p:nvPicPr>
          <p:cNvPr id="2" name="Picture 1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48" y="1958975"/>
            <a:ext cx="1582775" cy="1660525"/>
          </a:xfrm>
          <a:prstGeom prst="rect">
            <a:avLst/>
          </a:prstGeom>
        </p:spPr>
      </p:pic>
      <p:pic>
        <p:nvPicPr>
          <p:cNvPr id="9" name="Picture 8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75" y="1958975"/>
            <a:ext cx="1582775" cy="166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960" y="2133599"/>
            <a:ext cx="10226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cat /</a:t>
            </a:r>
            <a:r>
              <a:rPr lang="en-US" sz="1600" dirty="0" err="1" smtClean="0"/>
              <a:t>proc</a:t>
            </a:r>
            <a:r>
              <a:rPr lang="en-US" sz="1600" dirty="0" smtClean="0"/>
              <a:t>/1/status</a:t>
            </a:r>
            <a:endParaRPr lang="en-US" sz="1600" dirty="0"/>
          </a:p>
        </p:txBody>
      </p:sp>
      <p:sp>
        <p:nvSpPr>
          <p:cNvPr id="13" name="Text Placeholder 12"/>
          <p:cNvSpPr txBox="1">
            <a:spLocks noGrp="1"/>
          </p:cNvSpPr>
          <p:nvPr>
            <p:ph type="body" idx="1"/>
          </p:nvPr>
        </p:nvSpPr>
        <p:spPr>
          <a:xfrm>
            <a:off x="1460500" y="1997075"/>
            <a:ext cx="1143000" cy="754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600" dirty="0" err="1" smtClean="0"/>
              <a:t>ps</a:t>
            </a:r>
            <a:endParaRPr lang="en-US" sz="1600" dirty="0" smtClean="0"/>
          </a:p>
          <a:p>
            <a:pPr marL="0" indent="0" algn="ctr">
              <a:buNone/>
            </a:pPr>
            <a:r>
              <a:rPr lang="en-US" sz="1600" dirty="0"/>
              <a:t>t</a:t>
            </a:r>
            <a:r>
              <a:rPr lang="en-US" sz="1600" dirty="0" smtClean="0"/>
              <a:t>op –p 1</a:t>
            </a:r>
            <a:endParaRPr lang="en-US" sz="1600" dirty="0"/>
          </a:p>
        </p:txBody>
      </p:sp>
      <p:pic>
        <p:nvPicPr>
          <p:cNvPr id="4" name="Picture 3" descr="Ken-Thompson-Land-Dennis-RitchieR-creators-of-UNIX.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1" y="3803322"/>
            <a:ext cx="2254250" cy="1666779"/>
          </a:xfrm>
          <a:prstGeom prst="rect">
            <a:avLst/>
          </a:prstGeom>
        </p:spPr>
      </p:pic>
      <p:pic>
        <p:nvPicPr>
          <p:cNvPr id="5" name="Picture 4" descr="killian-procf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198" y="3803322"/>
            <a:ext cx="1016302" cy="1340178"/>
          </a:xfrm>
          <a:prstGeom prst="rect">
            <a:avLst/>
          </a:prstGeom>
        </p:spPr>
      </p:pic>
      <p:pic>
        <p:nvPicPr>
          <p:cNvPr id="6" name="Picture 5" descr="serve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89" y="1981775"/>
            <a:ext cx="1233472" cy="1536700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3381375" y="2751097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825751" y="3343850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6" idx="1"/>
          </p:cNvCxnSpPr>
          <p:nvPr/>
        </p:nvCxnSpPr>
        <p:spPr>
          <a:xfrm flipH="1">
            <a:off x="3381376" y="2750125"/>
            <a:ext cx="405613" cy="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444825" y="3347601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44825" y="2754848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6" idx="3"/>
          </p:cNvCxnSpPr>
          <p:nvPr/>
        </p:nvCxnSpPr>
        <p:spPr>
          <a:xfrm flipH="1" flipV="1">
            <a:off x="5020461" y="2750125"/>
            <a:ext cx="424364" cy="47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63999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0555"/>
              <a:buFont typeface="Arial"/>
              <a:buNone/>
            </a:pPr>
            <a:r>
              <a:rPr lang="en-US" dirty="0" smtClean="0">
                <a:solidFill>
                  <a:schemeClr val="tx1"/>
                </a:solidFill>
              </a:rPr>
              <a:t>Android sandboxing =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UNIX multi-user isolation</a:t>
            </a:r>
            <a:endParaRPr lang="en" dirty="0">
              <a:solidFill>
                <a:schemeClr val="tx1"/>
              </a:solidFill>
            </a:endParaRPr>
          </a:p>
        </p:txBody>
      </p:sp>
      <p:sp>
        <p:nvSpPr>
          <p:cNvPr id="31" name="Shape 31"/>
          <p:cNvSpPr txBox="1"/>
          <p:nvPr/>
        </p:nvSpPr>
        <p:spPr>
          <a:xfrm>
            <a:off x="1242975" y="5563774"/>
            <a:ext cx="6340248" cy="646300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-US" sz="3000" dirty="0" smtClean="0"/>
              <a:t>Android “multi-</a:t>
            </a:r>
            <a:r>
              <a:rPr lang="en-US" sz="3000" dirty="0" smtClean="0">
                <a:solidFill>
                  <a:srgbClr val="FF0000"/>
                </a:solidFill>
              </a:rPr>
              <a:t>users</a:t>
            </a:r>
            <a:r>
              <a:rPr lang="en-US" sz="3000" dirty="0" smtClean="0"/>
              <a:t>” </a:t>
            </a:r>
            <a:r>
              <a:rPr lang="en" sz="3000" dirty="0" smtClean="0"/>
              <a:t>in </a:t>
            </a:r>
            <a:r>
              <a:rPr lang="en-US" sz="3000" dirty="0" smtClean="0"/>
              <a:t>2012</a:t>
            </a:r>
            <a:endParaRPr lang="en" sz="3000" dirty="0"/>
          </a:p>
        </p:txBody>
      </p:sp>
      <p:pic>
        <p:nvPicPr>
          <p:cNvPr id="2" name="Picture 1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48" y="1958975"/>
            <a:ext cx="1582775" cy="1660525"/>
          </a:xfrm>
          <a:prstGeom prst="rect">
            <a:avLst/>
          </a:prstGeom>
        </p:spPr>
      </p:pic>
      <p:pic>
        <p:nvPicPr>
          <p:cNvPr id="9" name="Picture 8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75" y="1958975"/>
            <a:ext cx="1582775" cy="166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960" y="2133599"/>
            <a:ext cx="10226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cat /</a:t>
            </a:r>
            <a:r>
              <a:rPr lang="en-US" sz="1600" dirty="0" err="1" smtClean="0"/>
              <a:t>proc</a:t>
            </a:r>
            <a:r>
              <a:rPr lang="en-US" sz="1600" dirty="0" smtClean="0"/>
              <a:t>/1/status</a:t>
            </a:r>
            <a:endParaRPr lang="en-US" sz="1600" dirty="0"/>
          </a:p>
        </p:txBody>
      </p:sp>
      <p:sp>
        <p:nvSpPr>
          <p:cNvPr id="13" name="Text Placeholder 12"/>
          <p:cNvSpPr txBox="1">
            <a:spLocks noGrp="1"/>
          </p:cNvSpPr>
          <p:nvPr>
            <p:ph type="body" idx="1"/>
          </p:nvPr>
        </p:nvSpPr>
        <p:spPr>
          <a:xfrm>
            <a:off x="1460500" y="1997075"/>
            <a:ext cx="1143000" cy="754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600" dirty="0" err="1" smtClean="0"/>
              <a:t>ps</a:t>
            </a:r>
            <a:endParaRPr lang="en-US" sz="1600" dirty="0" smtClean="0"/>
          </a:p>
          <a:p>
            <a:pPr marL="0" indent="0" algn="ctr">
              <a:buNone/>
            </a:pPr>
            <a:r>
              <a:rPr lang="en-US" sz="1600" dirty="0"/>
              <a:t>t</a:t>
            </a:r>
            <a:r>
              <a:rPr lang="en-US" sz="1600" dirty="0" smtClean="0"/>
              <a:t>op –p 1</a:t>
            </a:r>
            <a:endParaRPr lang="en-US" sz="16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381375" y="2751097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serv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89" y="1981775"/>
            <a:ext cx="1233472" cy="15367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 flipH="1">
            <a:off x="2825751" y="3343850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6" idx="1"/>
          </p:cNvCxnSpPr>
          <p:nvPr/>
        </p:nvCxnSpPr>
        <p:spPr>
          <a:xfrm flipH="1">
            <a:off x="3381376" y="2750125"/>
            <a:ext cx="405613" cy="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444825" y="3347601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44825" y="2754848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6" idx="3"/>
          </p:cNvCxnSpPr>
          <p:nvPr/>
        </p:nvCxnSpPr>
        <p:spPr>
          <a:xfrm flipH="1" flipV="1">
            <a:off x="5020461" y="2750125"/>
            <a:ext cx="424364" cy="47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ngry_Birds_promo_a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467" y="3803323"/>
            <a:ext cx="1350033" cy="1350033"/>
          </a:xfrm>
          <a:prstGeom prst="rect">
            <a:avLst/>
          </a:prstGeom>
        </p:spPr>
      </p:pic>
      <p:pic>
        <p:nvPicPr>
          <p:cNvPr id="8" name="Picture 7" descr="pigdanc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591" y="3803323"/>
            <a:ext cx="1057909" cy="176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80723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stit_no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93" y="4289714"/>
            <a:ext cx="2690148" cy="252047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dirty="0"/>
              <a:t>Different apps run as different </a:t>
            </a:r>
            <a:r>
              <a:rPr lang="en" dirty="0">
                <a:solidFill>
                  <a:srgbClr val="FF0000"/>
                </a:solidFill>
              </a:rPr>
              <a:t>users </a:t>
            </a:r>
          </a:p>
          <a:p>
            <a:endParaRPr lang="en-US" dirty="0"/>
          </a:p>
        </p:txBody>
      </p:sp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0555"/>
              <a:buFont typeface="Arial"/>
              <a:buNone/>
            </a:pPr>
            <a:r>
              <a:rPr lang="en-US" dirty="0" smtClean="0">
                <a:solidFill>
                  <a:schemeClr val="tx1"/>
                </a:solidFill>
              </a:rPr>
              <a:t>Android sandboxing =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UNIX multi-user isolation</a:t>
            </a:r>
            <a:endParaRPr lang="en" dirty="0">
              <a:solidFill>
                <a:schemeClr val="tx1"/>
              </a:solidFill>
            </a:endParaRPr>
          </a:p>
        </p:txBody>
      </p:sp>
      <p:pic>
        <p:nvPicPr>
          <p:cNvPr id="18" name="Picture 17" descr="psex_mo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29" y="2628792"/>
            <a:ext cx="7972425" cy="1660922"/>
          </a:xfrm>
          <a:prstGeom prst="rect">
            <a:avLst/>
          </a:prstGeom>
        </p:spPr>
      </p:pic>
      <p:sp>
        <p:nvSpPr>
          <p:cNvPr id="19" name="Shape 139"/>
          <p:cNvSpPr/>
          <p:nvPr/>
        </p:nvSpPr>
        <p:spPr>
          <a:xfrm>
            <a:off x="591729" y="2374792"/>
            <a:ext cx="682799" cy="2109000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cxnSp>
        <p:nvCxnSpPr>
          <p:cNvPr id="20" name="Shape 140"/>
          <p:cNvCxnSpPr/>
          <p:nvPr/>
        </p:nvCxnSpPr>
        <p:spPr>
          <a:xfrm flipV="1">
            <a:off x="933129" y="2148408"/>
            <a:ext cx="5210496" cy="226384"/>
          </a:xfrm>
          <a:prstGeom prst="straightConnector1">
            <a:avLst/>
          </a:prstGeom>
          <a:noFill/>
          <a:ln w="28575" cap="flat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3" name="TextBox 22"/>
          <p:cNvSpPr txBox="1"/>
          <p:nvPr/>
        </p:nvSpPr>
        <p:spPr>
          <a:xfrm>
            <a:off x="3141292" y="4841875"/>
            <a:ext cx="2690149" cy="1015663"/>
          </a:xfrm>
          <a:prstGeom prst="rect">
            <a:avLst/>
          </a:prstGeom>
          <a:noFill/>
          <a:ln w="158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</a:t>
            </a:r>
            <a:r>
              <a:rPr lang="en-US" sz="2000" dirty="0" smtClean="0"/>
              <a:t>ndroid uses OS “user” abstraction to isolate applications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8689350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/>
        </p:nvSpPr>
        <p:spPr>
          <a:xfrm>
            <a:off x="1242975" y="5563774"/>
            <a:ext cx="6340248" cy="646300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-US" sz="3000" dirty="0" smtClean="0"/>
              <a:t>Android “multi-</a:t>
            </a:r>
            <a:r>
              <a:rPr lang="en-US" sz="3000" dirty="0" smtClean="0">
                <a:solidFill>
                  <a:srgbClr val="FF0000"/>
                </a:solidFill>
              </a:rPr>
              <a:t>users</a:t>
            </a:r>
            <a:r>
              <a:rPr lang="en-US" sz="3000" dirty="0" smtClean="0"/>
              <a:t>” </a:t>
            </a:r>
            <a:r>
              <a:rPr lang="en" sz="3000" dirty="0" smtClean="0"/>
              <a:t>in </a:t>
            </a:r>
            <a:r>
              <a:rPr lang="en-US" sz="3000" dirty="0" smtClean="0"/>
              <a:t>2012</a:t>
            </a:r>
            <a:endParaRPr lang="en" sz="3000" dirty="0"/>
          </a:p>
        </p:txBody>
      </p:sp>
      <p:pic>
        <p:nvPicPr>
          <p:cNvPr id="2" name="Picture 1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48" y="1958975"/>
            <a:ext cx="1582775" cy="1660525"/>
          </a:xfrm>
          <a:prstGeom prst="rect">
            <a:avLst/>
          </a:prstGeom>
        </p:spPr>
      </p:pic>
      <p:pic>
        <p:nvPicPr>
          <p:cNvPr id="9" name="Picture 8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75" y="1958975"/>
            <a:ext cx="1582775" cy="166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960" y="2133599"/>
            <a:ext cx="10226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cat /</a:t>
            </a:r>
            <a:r>
              <a:rPr lang="en-US" sz="1600" dirty="0" err="1" smtClean="0"/>
              <a:t>proc</a:t>
            </a:r>
            <a:r>
              <a:rPr lang="en-US" sz="1600" dirty="0" smtClean="0"/>
              <a:t>/1/status</a:t>
            </a:r>
            <a:endParaRPr lang="en-US" sz="1600" dirty="0"/>
          </a:p>
        </p:txBody>
      </p:sp>
      <p:sp>
        <p:nvSpPr>
          <p:cNvPr id="13" name="Text Placeholder 12"/>
          <p:cNvSpPr txBox="1">
            <a:spLocks noGrp="1"/>
          </p:cNvSpPr>
          <p:nvPr>
            <p:ph type="body" idx="1"/>
          </p:nvPr>
        </p:nvSpPr>
        <p:spPr>
          <a:xfrm>
            <a:off x="1460500" y="1997075"/>
            <a:ext cx="1143000" cy="754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600" dirty="0" err="1" smtClean="0"/>
              <a:t>ps</a:t>
            </a:r>
            <a:endParaRPr lang="en-US" sz="1600" dirty="0" smtClean="0"/>
          </a:p>
          <a:p>
            <a:pPr marL="0" indent="0" algn="ctr">
              <a:buNone/>
            </a:pPr>
            <a:r>
              <a:rPr lang="en-US" sz="1600" dirty="0"/>
              <a:t>t</a:t>
            </a:r>
            <a:r>
              <a:rPr lang="en-US" sz="1600" dirty="0" smtClean="0"/>
              <a:t>op –p 1</a:t>
            </a:r>
            <a:endParaRPr lang="en-US" sz="16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3381375" y="2751097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serv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89" y="1981775"/>
            <a:ext cx="1233472" cy="1536700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 flipH="1">
            <a:off x="2825751" y="3343850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6" idx="1"/>
          </p:cNvCxnSpPr>
          <p:nvPr/>
        </p:nvCxnSpPr>
        <p:spPr>
          <a:xfrm flipH="1">
            <a:off x="3381376" y="2750125"/>
            <a:ext cx="405613" cy="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444825" y="3347601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44825" y="2754848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6" idx="3"/>
          </p:cNvCxnSpPr>
          <p:nvPr/>
        </p:nvCxnSpPr>
        <p:spPr>
          <a:xfrm flipH="1" flipV="1">
            <a:off x="5020461" y="2750125"/>
            <a:ext cx="424364" cy="47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ngry_Birds_promo_a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5467" y="3803323"/>
            <a:ext cx="1350033" cy="1350033"/>
          </a:xfrm>
          <a:prstGeom prst="rect">
            <a:avLst/>
          </a:prstGeom>
        </p:spPr>
      </p:pic>
      <p:pic>
        <p:nvPicPr>
          <p:cNvPr id="8" name="Picture 7" descr="pigdance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591" y="3803323"/>
            <a:ext cx="1057909" cy="1763182"/>
          </a:xfrm>
          <a:prstGeom prst="rect">
            <a:avLst/>
          </a:prstGeom>
        </p:spPr>
      </p:pic>
      <p:sp>
        <p:nvSpPr>
          <p:cNvPr id="17" name="Shape 150"/>
          <p:cNvSpPr txBox="1"/>
          <p:nvPr/>
        </p:nvSpPr>
        <p:spPr>
          <a:xfrm>
            <a:off x="2275799" y="1317977"/>
            <a:ext cx="4756826" cy="553968"/>
          </a:xfrm>
          <a:prstGeom prst="rect">
            <a:avLst/>
          </a:prstGeom>
          <a:noFill/>
        </p:spPr>
        <p:txBody>
          <a:bodyPr wrap="square" lIns="91425" tIns="91425" rIns="91425" bIns="91425" anchor="ctr" anchorCtr="0">
            <a:spAutoFit/>
          </a:bodyPr>
          <a:lstStyle/>
          <a:p>
            <a:pPr lvl="0" algn="l" rtl="0"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 b="1" dirty="0">
                <a:solidFill>
                  <a:srgbClr val="FF0000"/>
                </a:solidFill>
              </a:rPr>
              <a:t>ProcFS API is still unchanged!!</a:t>
            </a:r>
          </a:p>
        </p:txBody>
      </p:sp>
      <p:sp>
        <p:nvSpPr>
          <p:cNvPr id="18" name="Shape 148"/>
          <p:cNvSpPr/>
          <p:nvPr/>
        </p:nvSpPr>
        <p:spPr>
          <a:xfrm>
            <a:off x="1323651" y="1958975"/>
            <a:ext cx="1502099" cy="1137899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19" name="Shape 149"/>
          <p:cNvSpPr/>
          <p:nvPr/>
        </p:nvSpPr>
        <p:spPr>
          <a:xfrm>
            <a:off x="6081124" y="1958975"/>
            <a:ext cx="1502099" cy="1137899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sp>
        <p:nvSpPr>
          <p:cNvPr id="24" name="Shape 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0555"/>
              <a:buFont typeface="Arial"/>
              <a:buNone/>
            </a:pPr>
            <a:r>
              <a:rPr lang="en-US" dirty="0" smtClean="0">
                <a:solidFill>
                  <a:schemeClr val="tx1"/>
                </a:solidFill>
              </a:rPr>
              <a:t>Android sandboxing =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UNIX multi-user isolation</a:t>
            </a:r>
            <a:endParaRPr lang="e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14062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300901" y="476821"/>
            <a:ext cx="86463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None/>
            </a:pPr>
            <a:r>
              <a:rPr lang="en-US" dirty="0" smtClean="0"/>
              <a:t>What can a </a:t>
            </a:r>
            <a:r>
              <a:rPr lang="en-US" dirty="0" smtClean="0">
                <a:solidFill>
                  <a:srgbClr val="FF0000"/>
                </a:solidFill>
              </a:rPr>
              <a:t>zero-permission </a:t>
            </a:r>
            <a:r>
              <a:rPr lang="en-US" dirty="0" smtClean="0"/>
              <a:t>app do?</a:t>
            </a:r>
            <a:endParaRPr lang="en" dirty="0"/>
          </a:p>
        </p:txBody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457199" y="1600200"/>
            <a:ext cx="8490001" cy="2894608"/>
          </a:xfrm>
          <a:prstGeom prst="rect">
            <a:avLst/>
          </a:prstGeom>
        </p:spPr>
        <p:txBody>
          <a:bodyPr wrap="square" lIns="91425" tIns="91425" rIns="91425" bIns="91425" anchor="t" anchorCtr="0">
            <a:spAutoFit/>
          </a:bodyPr>
          <a:lstStyle/>
          <a:p>
            <a:pPr marL="457200" indent="-419100">
              <a:lnSpc>
                <a:spcPct val="115000"/>
              </a:lnSpc>
            </a:pPr>
            <a:r>
              <a:rPr lang="en" dirty="0"/>
              <a:t>Can read all world-readable files in /</a:t>
            </a:r>
            <a:r>
              <a:rPr lang="en" dirty="0" smtClean="0"/>
              <a:t>proc</a:t>
            </a:r>
            <a:endParaRPr lang="en-US" dirty="0" smtClean="0"/>
          </a:p>
          <a:p>
            <a:pPr marL="457200" lvl="0" indent="-419100" rtl="0">
              <a:lnSpc>
                <a:spcPct val="115000"/>
              </a:lnSpc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US" dirty="0" smtClean="0"/>
              <a:t>… but “</a:t>
            </a:r>
            <a:r>
              <a:rPr lang="en" dirty="0" smtClean="0"/>
              <a:t>Peeping Tom</a:t>
            </a:r>
            <a:r>
              <a:rPr lang="en-US" dirty="0" smtClean="0"/>
              <a:t>”</a:t>
            </a:r>
            <a:r>
              <a:rPr lang="en" dirty="0" smtClean="0"/>
              <a:t> </a:t>
            </a:r>
            <a:r>
              <a:rPr lang="en" dirty="0"/>
              <a:t>attack does not </a:t>
            </a:r>
            <a:r>
              <a:rPr lang="en" dirty="0" smtClean="0"/>
              <a:t>work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</a:t>
            </a:r>
            <a:endParaRPr lang="en" dirty="0"/>
          </a:p>
          <a:p>
            <a:pPr marL="914400" lvl="1" indent="-381000" rtl="0">
              <a:lnSpc>
                <a:spcPct val="115000"/>
              </a:lnSpc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 smtClean="0"/>
              <a:t>ESP/EIP </a:t>
            </a:r>
            <a:r>
              <a:rPr lang="en" dirty="0"/>
              <a:t>too unpredictable - JVM, GUI etc</a:t>
            </a:r>
            <a:r>
              <a:rPr lang="en" dirty="0" smtClean="0"/>
              <a:t>.</a:t>
            </a:r>
            <a:endParaRPr lang="en" dirty="0"/>
          </a:p>
          <a:p>
            <a:pPr marL="457200" lvl="0" indent="-419100" rtl="0">
              <a:lnSpc>
                <a:spcPct val="115000"/>
              </a:lnSpc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Introducing  </a:t>
            </a:r>
            <a:r>
              <a:rPr lang="en-US" dirty="0" smtClean="0">
                <a:solidFill>
                  <a:srgbClr val="FF0000"/>
                </a:solidFill>
              </a:rPr>
              <a:t>“</a:t>
            </a:r>
            <a:r>
              <a:rPr lang="en" dirty="0" smtClean="0">
                <a:solidFill>
                  <a:srgbClr val="FF0000"/>
                </a:solidFill>
              </a:rPr>
              <a:t>Memento</a:t>
            </a:r>
            <a:r>
              <a:rPr lang="en-US" dirty="0" smtClean="0">
                <a:solidFill>
                  <a:srgbClr val="FF0000"/>
                </a:solidFill>
              </a:rPr>
              <a:t>”</a:t>
            </a:r>
            <a:r>
              <a:rPr lang="en" dirty="0" smtClean="0">
                <a:solidFill>
                  <a:srgbClr val="FF0000"/>
                </a:solidFill>
              </a:rPr>
              <a:t> attacks</a:t>
            </a:r>
            <a:endParaRPr lang="en-US" dirty="0" smtClean="0">
              <a:solidFill>
                <a:srgbClr val="FF0000"/>
              </a:solidFill>
            </a:endParaRPr>
          </a:p>
          <a:p>
            <a:pPr marL="857250" lvl="1" indent="-419100">
              <a:lnSpc>
                <a:spcPct val="115000"/>
              </a:lnSpc>
            </a:pPr>
            <a:r>
              <a:rPr lang="en" dirty="0" smtClean="0"/>
              <a:t>Works </a:t>
            </a:r>
            <a:r>
              <a:rPr lang="en" dirty="0"/>
              <a:t>on all major OSs </a:t>
            </a:r>
            <a:r>
              <a:rPr lang="en-US" dirty="0"/>
              <a:t>(</a:t>
            </a:r>
            <a:r>
              <a:rPr lang="en" dirty="0"/>
              <a:t>except iOS</a:t>
            </a:r>
            <a:r>
              <a:rPr lang="en-US" dirty="0" smtClean="0"/>
              <a:t>)</a:t>
            </a: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This is </a:t>
            </a:r>
            <a:r>
              <a:rPr lang="en-US" dirty="0"/>
              <a:t>n</a:t>
            </a:r>
            <a:r>
              <a:rPr lang="en-US" dirty="0" smtClean="0"/>
              <a:t>ot </a:t>
            </a:r>
            <a:r>
              <a:rPr lang="en-US" dirty="0"/>
              <a:t>j</a:t>
            </a:r>
            <a:r>
              <a:rPr lang="en-US" dirty="0" smtClean="0"/>
              <a:t>ust </a:t>
            </a:r>
            <a:r>
              <a:rPr lang="en-US" dirty="0"/>
              <a:t>a</a:t>
            </a:r>
            <a:r>
              <a:rPr lang="en-US" dirty="0" smtClean="0"/>
              <a:t>bout Android!</a:t>
            </a:r>
            <a:endParaRPr lang="en-US" dirty="0"/>
          </a:p>
        </p:txBody>
      </p:sp>
      <p:pic>
        <p:nvPicPr>
          <p:cNvPr id="4" name="Picture 3" descr="vuln_o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332" y="1938539"/>
            <a:ext cx="6631361" cy="4053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7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Process resource usage =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big-time side channel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Memory usage</a:t>
            </a:r>
            <a:r>
              <a:rPr lang="en-US" dirty="0" smtClean="0"/>
              <a:t> leaks inputs and user actions</a:t>
            </a:r>
          </a:p>
          <a:p>
            <a:pPr lvl="1"/>
            <a:r>
              <a:rPr lang="en-US" dirty="0" smtClean="0"/>
              <a:t>Reveals webpages visited in Chrome, Firefox, Android browser, any </a:t>
            </a:r>
            <a:r>
              <a:rPr lang="en-US" dirty="0" err="1" smtClean="0"/>
              <a:t>WebKit</a:t>
            </a:r>
            <a:r>
              <a:rPr lang="en-US" dirty="0" smtClean="0"/>
              <a:t>-based browser</a:t>
            </a:r>
          </a:p>
          <a:p>
            <a:pPr lvl="1"/>
            <a:r>
              <a:rPr lang="en-US" dirty="0" smtClean="0"/>
              <a:t>Reveals state of Web applications</a:t>
            </a:r>
          </a:p>
          <a:p>
            <a:pPr lvl="2"/>
            <a:r>
              <a:rPr lang="en-US" dirty="0" smtClean="0"/>
              <a:t>Membership in dating sites, specific interests on medical sites, etc. 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CPU usage </a:t>
            </a:r>
            <a:r>
              <a:rPr lang="en-US" dirty="0" smtClean="0"/>
              <a:t>leaks keystroke timing</a:t>
            </a:r>
          </a:p>
          <a:p>
            <a:pPr lvl="1"/>
            <a:r>
              <a:rPr lang="en-US" dirty="0" smtClean="0"/>
              <a:t>For bash, </a:t>
            </a:r>
            <a:r>
              <a:rPr lang="en-US" dirty="0" err="1" smtClean="0"/>
              <a:t>ssh</a:t>
            </a:r>
            <a:r>
              <a:rPr lang="en-US" dirty="0" smtClean="0"/>
              <a:t>, Android on-screen keyboard handler</a:t>
            </a:r>
          </a:p>
          <a:p>
            <a:pPr lvl="1"/>
            <a:r>
              <a:rPr lang="en-US" dirty="0" smtClean="0"/>
              <a:t>Yields a better, much more robust “Peeing Tom” </a:t>
            </a:r>
          </a:p>
          <a:p>
            <a:pPr lvl="1"/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50381" y="534769"/>
            <a:ext cx="1570646" cy="882868"/>
          </a:xfrm>
          <a:prstGeom prst="round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Completely</a:t>
            </a:r>
          </a:p>
          <a:p>
            <a:pPr algn="ctr"/>
            <a:r>
              <a:rPr lang="en-US" sz="2000" dirty="0"/>
              <a:t>n</a:t>
            </a:r>
            <a:r>
              <a:rPr lang="en-US" sz="2000" dirty="0" smtClean="0"/>
              <a:t>ew attack!</a:t>
            </a:r>
            <a:endParaRPr lang="en-US" sz="2000" dirty="0"/>
          </a:p>
        </p:txBody>
      </p:sp>
      <p:sp>
        <p:nvSpPr>
          <p:cNvPr id="5" name="Right Arrow 4"/>
          <p:cNvSpPr/>
          <p:nvPr/>
        </p:nvSpPr>
        <p:spPr>
          <a:xfrm rot="3562570">
            <a:off x="1277811" y="1440027"/>
            <a:ext cx="414976" cy="418722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89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None/>
            </a:pPr>
            <a:r>
              <a:rPr lang="en-US" dirty="0" smtClean="0"/>
              <a:t>“</a:t>
            </a:r>
            <a:r>
              <a:rPr lang="en" dirty="0" smtClean="0"/>
              <a:t>Memento</a:t>
            </a:r>
            <a:r>
              <a:rPr lang="en-US" dirty="0" smtClean="0"/>
              <a:t>”</a:t>
            </a:r>
            <a:r>
              <a:rPr lang="en" dirty="0" smtClean="0"/>
              <a:t> </a:t>
            </a:r>
            <a:r>
              <a:rPr lang="en" dirty="0"/>
              <a:t>(2000): </a:t>
            </a:r>
          </a:p>
          <a:p>
            <a:pPr algn="ctr">
              <a:buNone/>
            </a:pPr>
            <a:r>
              <a:rPr lang="en" dirty="0"/>
              <a:t>putting together </a:t>
            </a:r>
            <a:r>
              <a:rPr lang="en-US" dirty="0" smtClean="0"/>
              <a:t>“</a:t>
            </a:r>
            <a:r>
              <a:rPr lang="en" dirty="0" smtClean="0"/>
              <a:t>memory</a:t>
            </a:r>
            <a:r>
              <a:rPr lang="en-US" dirty="0" smtClean="0"/>
              <a:t> streams”</a:t>
            </a:r>
            <a:endParaRPr lang="en" dirty="0"/>
          </a:p>
        </p:txBody>
      </p:sp>
      <p:sp>
        <p:nvSpPr>
          <p:cNvPr id="2" name="TextBox 1"/>
          <p:cNvSpPr txBox="1"/>
          <p:nvPr/>
        </p:nvSpPr>
        <p:spPr>
          <a:xfrm>
            <a:off x="6032500" y="333375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 descr="memento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4" y="1546229"/>
            <a:ext cx="3178691" cy="3178691"/>
          </a:xfrm>
          <a:prstGeom prst="rect">
            <a:avLst/>
          </a:prstGeom>
        </p:spPr>
      </p:pic>
      <p:pic>
        <p:nvPicPr>
          <p:cNvPr id="6" name="Picture 5" descr="memento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166" y="1540078"/>
            <a:ext cx="4482289" cy="2988192"/>
          </a:xfrm>
          <a:prstGeom prst="rect">
            <a:avLst/>
          </a:prstGeom>
        </p:spPr>
      </p:pic>
      <p:pic>
        <p:nvPicPr>
          <p:cNvPr id="7" name="Picture 6" descr="memento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348" y="3051895"/>
            <a:ext cx="6091467" cy="2952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None/>
            </a:pPr>
            <a:r>
              <a:rPr lang="en-US" dirty="0" smtClean="0"/>
              <a:t>“</a:t>
            </a:r>
            <a:r>
              <a:rPr lang="en" dirty="0" smtClean="0"/>
              <a:t>Memento</a:t>
            </a:r>
            <a:r>
              <a:rPr lang="en-US" dirty="0" smtClean="0"/>
              <a:t>”</a:t>
            </a:r>
            <a:r>
              <a:rPr lang="en" dirty="0" smtClean="0"/>
              <a:t> </a:t>
            </a:r>
            <a:r>
              <a:rPr lang="en" dirty="0"/>
              <a:t>(2000): </a:t>
            </a:r>
          </a:p>
          <a:p>
            <a:pPr algn="ctr">
              <a:buNone/>
            </a:pPr>
            <a:r>
              <a:rPr lang="en" dirty="0"/>
              <a:t>putting together </a:t>
            </a:r>
            <a:r>
              <a:rPr lang="en-US" dirty="0" smtClean="0"/>
              <a:t>“</a:t>
            </a:r>
            <a:r>
              <a:rPr lang="en" dirty="0" smtClean="0"/>
              <a:t>memory</a:t>
            </a:r>
            <a:r>
              <a:rPr lang="en-US" dirty="0" smtClean="0"/>
              <a:t> streams”</a:t>
            </a:r>
            <a:endParaRPr lang="en" dirty="0"/>
          </a:p>
        </p:txBody>
      </p:sp>
      <p:sp>
        <p:nvSpPr>
          <p:cNvPr id="2" name="TextBox 1"/>
          <p:cNvSpPr txBox="1"/>
          <p:nvPr/>
        </p:nvSpPr>
        <p:spPr>
          <a:xfrm>
            <a:off x="6032500" y="333375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memen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" y="1574800"/>
            <a:ext cx="7346295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05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>
                <a:solidFill>
                  <a:srgbClr val="FF9900"/>
                </a:solidFill>
              </a:rPr>
              <a:t>Memprint:</a:t>
            </a:r>
            <a:r>
              <a:rPr lang="en"/>
              <a:t> stream of memory usage 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>
              <a:buNone/>
            </a:pPr>
            <a:r>
              <a:rPr lang="en" sz="2400">
                <a:solidFill>
                  <a:srgbClr val="0000FF"/>
                </a:solidFill>
              </a:rPr>
              <a:t>
</a:t>
            </a:r>
          </a:p>
        </p:txBody>
      </p:sp>
      <p:sp>
        <p:nvSpPr>
          <p:cNvPr id="197" name="Shape 197"/>
          <p:cNvSpPr txBox="1"/>
          <p:nvPr/>
        </p:nvSpPr>
        <p:spPr>
          <a:xfrm>
            <a:off x="1137586" y="2453925"/>
            <a:ext cx="20147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>
                <a:solidFill>
                  <a:srgbClr val="0000FF"/>
                </a:solidFill>
              </a:rPr>
              <a:t>10568 KB</a:t>
            </a:r>
          </a:p>
        </p:txBody>
      </p:sp>
      <p:sp>
        <p:nvSpPr>
          <p:cNvPr id="198" name="Shape 198"/>
          <p:cNvSpPr txBox="1"/>
          <p:nvPr/>
        </p:nvSpPr>
        <p:spPr>
          <a:xfrm>
            <a:off x="3516400" y="2720075"/>
            <a:ext cx="19403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980000"/>
                </a:solidFill>
              </a:rPr>
              <a:t>15976 KB</a:t>
            </a:r>
          </a:p>
        </p:txBody>
      </p:sp>
      <p:sp>
        <p:nvSpPr>
          <p:cNvPr id="199" name="Shape 199"/>
          <p:cNvSpPr txBox="1"/>
          <p:nvPr/>
        </p:nvSpPr>
        <p:spPr>
          <a:xfrm>
            <a:off x="3555048" y="3685025"/>
            <a:ext cx="19499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E06666"/>
                </a:solidFill>
              </a:rPr>
              <a:t>11632 KB</a:t>
            </a:r>
          </a:p>
        </p:txBody>
      </p:sp>
      <p:sp>
        <p:nvSpPr>
          <p:cNvPr id="200" name="Shape 200"/>
          <p:cNvSpPr txBox="1"/>
          <p:nvPr/>
        </p:nvSpPr>
        <p:spPr>
          <a:xfrm>
            <a:off x="1241248" y="3767100"/>
            <a:ext cx="1868700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FF0000"/>
                </a:solidFill>
              </a:rPr>
              <a:t>65948 KB</a:t>
            </a:r>
          </a:p>
        </p:txBody>
      </p:sp>
      <p:sp>
        <p:nvSpPr>
          <p:cNvPr id="201" name="Shape 201"/>
          <p:cNvSpPr txBox="1"/>
          <p:nvPr/>
        </p:nvSpPr>
        <p:spPr>
          <a:xfrm>
            <a:off x="5878942" y="2570675"/>
            <a:ext cx="21449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45818E"/>
                </a:solidFill>
              </a:rPr>
              <a:t>49380 KB</a:t>
            </a:r>
          </a:p>
        </p:txBody>
      </p:sp>
      <p:sp>
        <p:nvSpPr>
          <p:cNvPr id="202" name="Shape 202"/>
          <p:cNvSpPr txBox="1"/>
          <p:nvPr/>
        </p:nvSpPr>
        <p:spPr>
          <a:xfrm>
            <a:off x="5966332" y="3767100"/>
            <a:ext cx="21614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0000FF"/>
                </a:solidFill>
              </a:rPr>
              <a:t>48996 KB</a:t>
            </a:r>
          </a:p>
        </p:txBody>
      </p:sp>
      <p:sp>
        <p:nvSpPr>
          <p:cNvPr id="203" name="Shape 203"/>
          <p:cNvSpPr txBox="1"/>
          <p:nvPr/>
        </p:nvSpPr>
        <p:spPr>
          <a:xfrm>
            <a:off x="1105086" y="4813300"/>
            <a:ext cx="20546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A61C00"/>
                </a:solidFill>
              </a:rPr>
              <a:t>60280 KB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3532662" y="4965700"/>
            <a:ext cx="2259000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274E13"/>
                </a:solidFill>
              </a:rPr>
              <a:t>60820 KB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5911449" y="5053075"/>
            <a:ext cx="1917599" cy="6339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sz="3000" dirty="0">
                <a:solidFill>
                  <a:srgbClr val="7F6000"/>
                </a:solidFill>
              </a:rPr>
              <a:t>59548 KB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198" grpId="0"/>
      <p:bldP spid="199" grpId="0"/>
      <p:bldP spid="200" grpId="0"/>
      <p:bldP spid="201" grpId="0"/>
      <p:bldP spid="202" grpId="0"/>
      <p:bldP spid="203" grpId="0"/>
      <p:bldP spid="204" grpId="0"/>
      <p:bldP spid="20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Trends in software </a:t>
            </a:r>
            <a:r>
              <a:rPr lang="en-US" dirty="0"/>
              <a:t>d</a:t>
            </a:r>
            <a:r>
              <a:rPr lang="en-US" dirty="0" smtClean="0"/>
              <a:t>esign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Applications rely on </a:t>
            </a:r>
            <a:r>
              <a:rPr lang="en-US" dirty="0" smtClean="0">
                <a:solidFill>
                  <a:srgbClr val="FF6600"/>
                </a:solidFill>
              </a:rPr>
              <a:t>OS abstractions </a:t>
            </a:r>
            <a:r>
              <a:rPr lang="en-US" dirty="0" smtClean="0"/>
              <a:t>to improve their safety and reliability</a:t>
            </a:r>
          </a:p>
          <a:p>
            <a:pPr lvl="1"/>
            <a:r>
              <a:rPr lang="en-US" dirty="0" smtClean="0"/>
              <a:t>“Process”</a:t>
            </a:r>
          </a:p>
          <a:p>
            <a:pPr lvl="1"/>
            <a:r>
              <a:rPr lang="en-US" dirty="0"/>
              <a:t>“</a:t>
            </a:r>
            <a:r>
              <a:rPr lang="en-US" dirty="0" smtClean="0"/>
              <a:t>User”</a:t>
            </a:r>
          </a:p>
          <a:p>
            <a:r>
              <a:rPr lang="en-US" dirty="0" smtClean="0"/>
              <a:t>Case study: Web browsers</a:t>
            </a:r>
            <a:endParaRPr lang="en-US" dirty="0"/>
          </a:p>
        </p:txBody>
      </p:sp>
      <p:pic>
        <p:nvPicPr>
          <p:cNvPr id="4" name="Picture 3" descr="Google Chrome icon 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526" y="4089402"/>
            <a:ext cx="752474" cy="7524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Google Chrome icon 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225" y="5534442"/>
            <a:ext cx="752474" cy="7524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 descr="Google Chrome icon new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090" y="5530849"/>
            <a:ext cx="752474" cy="7524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762125" y="5085179"/>
            <a:ext cx="167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800000"/>
                </a:solidFill>
              </a:rPr>
              <a:t>www.xbank.com</a:t>
            </a:r>
            <a:endParaRPr lang="en-US" sz="1600" dirty="0">
              <a:solidFill>
                <a:srgbClr val="8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07000" y="5085179"/>
            <a:ext cx="20091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solidFill>
                  <a:srgbClr val="800000"/>
                </a:solidFill>
              </a:rPr>
              <a:t>www.quickdate.com</a:t>
            </a:r>
            <a:endParaRPr lang="en-US" sz="1600" dirty="0">
              <a:solidFill>
                <a:srgbClr val="80000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2340000">
            <a:off x="3177143" y="4634574"/>
            <a:ext cx="466725" cy="50001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gray_wall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742790" y="5485862"/>
            <a:ext cx="1205140" cy="421529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>
          <a:xfrm rot="19260000">
            <a:off x="4963078" y="4555199"/>
            <a:ext cx="466725" cy="500014"/>
          </a:xfrm>
          <a:prstGeom prst="downArrow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840622" y="4464054"/>
            <a:ext cx="119956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tx1"/>
                </a:solidFill>
              </a:rPr>
              <a:t>Fork a new </a:t>
            </a:r>
          </a:p>
          <a:p>
            <a:r>
              <a:rPr lang="en-US" sz="1600" dirty="0" smtClean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37719" y="6299197"/>
            <a:ext cx="1215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OS isolation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13844" y="4446005"/>
            <a:ext cx="119956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Fork a new </a:t>
            </a:r>
          </a:p>
          <a:p>
            <a:r>
              <a:rPr lang="en-US" sz="1600" dirty="0" smtClean="0"/>
              <a:t>process</a:t>
            </a:r>
          </a:p>
        </p:txBody>
      </p:sp>
    </p:spTree>
    <p:extLst>
      <p:ext uri="{BB962C8B-B14F-4D97-AF65-F5344CB8AC3E}">
        <p14:creationId xmlns:p14="http://schemas.microsoft.com/office/powerpoint/2010/main" val="184045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1" grpId="0" animBg="1"/>
      <p:bldP spid="12" grpId="0"/>
      <p:bldP spid="14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4933235" y="4455428"/>
            <a:ext cx="6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2050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457200" y="476821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-US" dirty="0" smtClean="0"/>
              <a:t>Sniffing memory footprints</a:t>
            </a:r>
            <a:endParaRPr lang="en" dirty="0"/>
          </a:p>
        </p:txBody>
      </p:sp>
      <p:pic>
        <p:nvPicPr>
          <p:cNvPr id="3" name="Picture 2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26" y="3870326"/>
            <a:ext cx="1676400" cy="586364"/>
          </a:xfrm>
          <a:prstGeom prst="rect">
            <a:avLst/>
          </a:prstGeom>
        </p:spPr>
      </p:pic>
      <p:pic>
        <p:nvPicPr>
          <p:cNvPr id="12" name="Picture 11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1" y="3863976"/>
            <a:ext cx="1676400" cy="586364"/>
          </a:xfrm>
          <a:prstGeom prst="rect">
            <a:avLst/>
          </a:prstGeom>
        </p:spPr>
      </p:pic>
      <p:pic>
        <p:nvPicPr>
          <p:cNvPr id="13" name="Picture 12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76" y="3857626"/>
            <a:ext cx="1676400" cy="586364"/>
          </a:xfrm>
          <a:prstGeom prst="rect">
            <a:avLst/>
          </a:prstGeom>
        </p:spPr>
      </p:pic>
      <p:pic>
        <p:nvPicPr>
          <p:cNvPr id="15" name="Picture 14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26" y="3857626"/>
            <a:ext cx="2555875" cy="5863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903" y="5201901"/>
            <a:ext cx="20660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z</a:t>
            </a:r>
            <a:r>
              <a:rPr lang="en-US" sz="1600" dirty="0" smtClean="0">
                <a:solidFill>
                  <a:schemeClr val="tx1"/>
                </a:solidFill>
              </a:rPr>
              <a:t>ero-permission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malicious process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3788" y="3942179"/>
            <a:ext cx="1567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OS isolation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clou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81" y="1600200"/>
            <a:ext cx="933450" cy="66209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47010" y="1861966"/>
            <a:ext cx="9159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browser </a:t>
            </a:r>
          </a:p>
          <a:p>
            <a:pPr algn="ctr"/>
            <a:r>
              <a:rPr lang="en-US" sz="1600" dirty="0" smtClean="0"/>
              <a:t>process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1953416" y="1499928"/>
            <a:ext cx="2507887" cy="1396534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Diagonal Corner Rectangle 13"/>
          <p:cNvSpPr/>
          <p:nvPr/>
        </p:nvSpPr>
        <p:spPr>
          <a:xfrm>
            <a:off x="2186474" y="2385413"/>
            <a:ext cx="972952" cy="489390"/>
          </a:xfrm>
          <a:prstGeom prst="round2Diag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311413" y="2422568"/>
            <a:ext cx="777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/>
              <a:t>a</a:t>
            </a:r>
            <a:r>
              <a:rPr lang="en-US" sz="1600" dirty="0" err="1" smtClean="0"/>
              <a:t>lloc</a:t>
            </a:r>
            <a:r>
              <a:rPr lang="en-US" sz="1600" dirty="0" smtClean="0"/>
              <a:t> 1 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380128" y="2446742"/>
            <a:ext cx="777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/>
              <a:t>a</a:t>
            </a:r>
            <a:r>
              <a:rPr lang="en-US" sz="1600" dirty="0" err="1" smtClean="0"/>
              <a:t>lloc</a:t>
            </a:r>
            <a:r>
              <a:rPr lang="en-US" sz="1600" dirty="0" smtClean="0"/>
              <a:t> 2 </a:t>
            </a:r>
            <a:endParaRPr lang="en-US" sz="16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426844" y="1943826"/>
            <a:ext cx="0" cy="4874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2922081" y="1898011"/>
            <a:ext cx="0" cy="4874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067677" y="3324303"/>
            <a:ext cx="2203448" cy="438072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61286" y="3365987"/>
            <a:ext cx="185008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 smtClean="0"/>
              <a:t>OS free page pool</a:t>
            </a:r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5082134" y="4857633"/>
            <a:ext cx="2081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u</a:t>
            </a:r>
            <a:r>
              <a:rPr lang="en-US" sz="2000" dirty="0" smtClean="0">
                <a:solidFill>
                  <a:srgbClr val="FF0000"/>
                </a:solidFill>
              </a:rPr>
              <a:t>sed page count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36" name="Picture 35" descr="webpag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176" y="1690098"/>
            <a:ext cx="408409" cy="44925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687662" y="4858238"/>
            <a:ext cx="103976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memprint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45" y="3398087"/>
            <a:ext cx="328088" cy="14176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18202" y="5291167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54909" y="5293159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91616" y="5295151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ound Diagonal Corner Rectangle 37"/>
          <p:cNvSpPr/>
          <p:nvPr/>
        </p:nvSpPr>
        <p:spPr>
          <a:xfrm>
            <a:off x="3257869" y="2385413"/>
            <a:ext cx="972952" cy="491382"/>
          </a:xfrm>
          <a:prstGeom prst="round2Diag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2367101" y="5280509"/>
            <a:ext cx="641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2050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053109" y="4793981"/>
            <a:ext cx="2408194" cy="128902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 descr="webpag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895" y="1600200"/>
            <a:ext cx="408409" cy="4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896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6952E-6 -4.91196E-7 L -0.13045 0.070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31" y="352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0405E-6 4.60612E-6 L -0.20358 -0.0046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79" y="-23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4933235" y="4455428"/>
            <a:ext cx="6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2056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457200" y="476821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-US" dirty="0" smtClean="0"/>
              <a:t>Sniffing memory footprints</a:t>
            </a:r>
            <a:endParaRPr lang="en" dirty="0"/>
          </a:p>
        </p:txBody>
      </p:sp>
      <p:pic>
        <p:nvPicPr>
          <p:cNvPr id="3" name="Picture 2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26" y="3870326"/>
            <a:ext cx="1676400" cy="586364"/>
          </a:xfrm>
          <a:prstGeom prst="rect">
            <a:avLst/>
          </a:prstGeom>
        </p:spPr>
      </p:pic>
      <p:pic>
        <p:nvPicPr>
          <p:cNvPr id="12" name="Picture 11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1" y="3863976"/>
            <a:ext cx="1676400" cy="586364"/>
          </a:xfrm>
          <a:prstGeom prst="rect">
            <a:avLst/>
          </a:prstGeom>
        </p:spPr>
      </p:pic>
      <p:pic>
        <p:nvPicPr>
          <p:cNvPr id="13" name="Picture 12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76" y="3857626"/>
            <a:ext cx="1676400" cy="586364"/>
          </a:xfrm>
          <a:prstGeom prst="rect">
            <a:avLst/>
          </a:prstGeom>
        </p:spPr>
      </p:pic>
      <p:pic>
        <p:nvPicPr>
          <p:cNvPr id="15" name="Picture 14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26" y="3857626"/>
            <a:ext cx="2555875" cy="5863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903" y="5201901"/>
            <a:ext cx="20660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z</a:t>
            </a:r>
            <a:r>
              <a:rPr lang="en-US" sz="1600" dirty="0" smtClean="0">
                <a:solidFill>
                  <a:schemeClr val="tx1"/>
                </a:solidFill>
              </a:rPr>
              <a:t>ero-permission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malicious process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3788" y="3942179"/>
            <a:ext cx="1567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OS isolation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clou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81" y="1600200"/>
            <a:ext cx="933450" cy="66209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47010" y="1861966"/>
            <a:ext cx="9159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browser </a:t>
            </a:r>
          </a:p>
          <a:p>
            <a:pPr algn="ctr"/>
            <a:r>
              <a:rPr lang="en-US" sz="1600" dirty="0" smtClean="0"/>
              <a:t>process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1953416" y="1499928"/>
            <a:ext cx="2507887" cy="1396534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Diagonal Corner Rectangle 13"/>
          <p:cNvSpPr/>
          <p:nvPr/>
        </p:nvSpPr>
        <p:spPr>
          <a:xfrm>
            <a:off x="2186474" y="2385413"/>
            <a:ext cx="972952" cy="489390"/>
          </a:xfrm>
          <a:prstGeom prst="round2Diag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311413" y="2422568"/>
            <a:ext cx="777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/>
              <a:t>a</a:t>
            </a:r>
            <a:r>
              <a:rPr lang="en-US" sz="1600" dirty="0" err="1" smtClean="0"/>
              <a:t>lloc</a:t>
            </a:r>
            <a:r>
              <a:rPr lang="en-US" sz="1600" dirty="0" smtClean="0"/>
              <a:t> 1 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380128" y="2446742"/>
            <a:ext cx="777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/>
              <a:t>a</a:t>
            </a:r>
            <a:r>
              <a:rPr lang="en-US" sz="1600" dirty="0" err="1" smtClean="0"/>
              <a:t>lloc</a:t>
            </a:r>
            <a:r>
              <a:rPr lang="en-US" sz="1600" dirty="0" smtClean="0"/>
              <a:t> 2 </a:t>
            </a:r>
            <a:endParaRPr lang="en-US" sz="16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3496220" y="1943826"/>
            <a:ext cx="0" cy="4874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3790949" y="1898011"/>
            <a:ext cx="0" cy="4874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067677" y="3324303"/>
            <a:ext cx="2203448" cy="438072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61286" y="3365987"/>
            <a:ext cx="185008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 smtClean="0"/>
              <a:t>OS free page pool</a:t>
            </a:r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5082134" y="4857633"/>
            <a:ext cx="2081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u</a:t>
            </a:r>
            <a:r>
              <a:rPr lang="en-US" sz="2000" dirty="0" smtClean="0">
                <a:solidFill>
                  <a:srgbClr val="FF0000"/>
                </a:solidFill>
              </a:rPr>
              <a:t>sed page count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687662" y="4858238"/>
            <a:ext cx="103976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memprint</a:t>
            </a:r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45" y="3398087"/>
            <a:ext cx="328088" cy="14176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18202" y="5291167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54909" y="5293159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91616" y="5295151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493467" y="2874803"/>
            <a:ext cx="213936" cy="4495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3790949" y="2874803"/>
            <a:ext cx="203952" cy="4495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3950875" y="2913174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b</a:t>
            </a:r>
            <a:r>
              <a:rPr lang="en-US" sz="1600" dirty="0" err="1" smtClean="0"/>
              <a:t>rk</a:t>
            </a:r>
            <a:r>
              <a:rPr lang="en-US" sz="1600" dirty="0" smtClean="0"/>
              <a:t>/</a:t>
            </a:r>
            <a:r>
              <a:rPr lang="en-US" sz="1600" dirty="0" err="1" smtClean="0"/>
              <a:t>mmap</a:t>
            </a:r>
            <a:endParaRPr lang="en-US" sz="1600" dirty="0"/>
          </a:p>
        </p:txBody>
      </p:sp>
      <p:sp>
        <p:nvSpPr>
          <p:cNvPr id="38" name="Round Diagonal Corner Rectangle 37"/>
          <p:cNvSpPr/>
          <p:nvPr/>
        </p:nvSpPr>
        <p:spPr>
          <a:xfrm>
            <a:off x="3257869" y="2385413"/>
            <a:ext cx="972952" cy="491382"/>
          </a:xfrm>
          <a:prstGeom prst="round2Diag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502" y="3398091"/>
            <a:ext cx="328088" cy="14176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67101" y="5280509"/>
            <a:ext cx="641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2050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905226" y="5282501"/>
            <a:ext cx="641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2056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053109" y="4793981"/>
            <a:ext cx="2408194" cy="128902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 descr="webpage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895" y="1600200"/>
            <a:ext cx="408409" cy="4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61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6952E-6 -4.87488E-6 L -0.12871 0.07067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4" y="3522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37" grpId="0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/>
          <p:cNvSpPr txBox="1"/>
          <p:nvPr/>
        </p:nvSpPr>
        <p:spPr>
          <a:xfrm>
            <a:off x="4933235" y="4455428"/>
            <a:ext cx="641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2080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32" name="Shape 332"/>
          <p:cNvSpPr txBox="1">
            <a:spLocks noGrp="1"/>
          </p:cNvSpPr>
          <p:nvPr>
            <p:ph type="title"/>
          </p:nvPr>
        </p:nvSpPr>
        <p:spPr>
          <a:xfrm>
            <a:off x="457200" y="476821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-US" dirty="0" smtClean="0"/>
              <a:t>Sniffing memory footprints</a:t>
            </a:r>
            <a:endParaRPr lang="en" dirty="0"/>
          </a:p>
        </p:txBody>
      </p:sp>
      <p:pic>
        <p:nvPicPr>
          <p:cNvPr id="3" name="Picture 2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26" y="3870326"/>
            <a:ext cx="1676400" cy="586364"/>
          </a:xfrm>
          <a:prstGeom prst="rect">
            <a:avLst/>
          </a:prstGeom>
        </p:spPr>
      </p:pic>
      <p:pic>
        <p:nvPicPr>
          <p:cNvPr id="12" name="Picture 11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1" y="3863976"/>
            <a:ext cx="1676400" cy="586364"/>
          </a:xfrm>
          <a:prstGeom prst="rect">
            <a:avLst/>
          </a:prstGeom>
        </p:spPr>
      </p:pic>
      <p:pic>
        <p:nvPicPr>
          <p:cNvPr id="13" name="Picture 12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76" y="3857626"/>
            <a:ext cx="1676400" cy="586364"/>
          </a:xfrm>
          <a:prstGeom prst="rect">
            <a:avLst/>
          </a:prstGeom>
        </p:spPr>
      </p:pic>
      <p:pic>
        <p:nvPicPr>
          <p:cNvPr id="15" name="Picture 14" descr="gray_wal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926" y="3857626"/>
            <a:ext cx="2555875" cy="5863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903" y="5201901"/>
            <a:ext cx="206605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z</a:t>
            </a:r>
            <a:r>
              <a:rPr lang="en-US" sz="1600" dirty="0" smtClean="0">
                <a:solidFill>
                  <a:schemeClr val="tx1"/>
                </a:solidFill>
              </a:rPr>
              <a:t>ero-permission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malicious process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3788" y="3942179"/>
            <a:ext cx="1567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OS isolation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7" name="Picture 6" descr="cloud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481" y="1600200"/>
            <a:ext cx="933450" cy="662098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47010" y="1861966"/>
            <a:ext cx="9159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browser </a:t>
            </a:r>
          </a:p>
          <a:p>
            <a:pPr algn="ctr"/>
            <a:r>
              <a:rPr lang="en-US" sz="1600" dirty="0" smtClean="0"/>
              <a:t>process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1953416" y="1499928"/>
            <a:ext cx="2507887" cy="1396534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 Diagonal Corner Rectangle 13"/>
          <p:cNvSpPr/>
          <p:nvPr/>
        </p:nvSpPr>
        <p:spPr>
          <a:xfrm>
            <a:off x="2186474" y="2385413"/>
            <a:ext cx="972952" cy="489390"/>
          </a:xfrm>
          <a:prstGeom prst="round2Diag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311413" y="2422568"/>
            <a:ext cx="777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/>
              <a:t>a</a:t>
            </a:r>
            <a:r>
              <a:rPr lang="en-US" sz="1600" dirty="0" err="1" smtClean="0"/>
              <a:t>lloc</a:t>
            </a:r>
            <a:r>
              <a:rPr lang="en-US" sz="1600" dirty="0" smtClean="0"/>
              <a:t> 1 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380128" y="2446742"/>
            <a:ext cx="7777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/>
              <a:t>a</a:t>
            </a:r>
            <a:r>
              <a:rPr lang="en-US" sz="1600" dirty="0" err="1" smtClean="0"/>
              <a:t>lloc</a:t>
            </a:r>
            <a:r>
              <a:rPr lang="en-US" sz="1600" dirty="0" smtClean="0"/>
              <a:t> 2 </a:t>
            </a:r>
            <a:endParaRPr lang="en-US" sz="1600" dirty="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2393426" y="1943826"/>
            <a:ext cx="0" cy="4874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10800000">
            <a:off x="2888663" y="1898011"/>
            <a:ext cx="0" cy="48740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2067677" y="3324303"/>
            <a:ext cx="2203448" cy="438072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261286" y="3365987"/>
            <a:ext cx="185008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 smtClean="0"/>
              <a:t>OS free page pool</a:t>
            </a:r>
            <a:endParaRPr 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5082134" y="4857633"/>
            <a:ext cx="20813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u</a:t>
            </a:r>
            <a:r>
              <a:rPr lang="en-US" sz="2000" dirty="0" smtClean="0">
                <a:solidFill>
                  <a:srgbClr val="FF0000"/>
                </a:solidFill>
              </a:rPr>
              <a:t>sed page count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053109" y="4793981"/>
            <a:ext cx="2408194" cy="1289021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2687662" y="4858238"/>
            <a:ext cx="103976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tx1"/>
                </a:solidFill>
              </a:rPr>
              <a:t>memprint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18202" y="5291167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954909" y="5293159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491616" y="5295151"/>
            <a:ext cx="541311" cy="3573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407382" y="2874803"/>
            <a:ext cx="213936" cy="4495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2922081" y="2874803"/>
            <a:ext cx="203952" cy="44950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10345" y="2913174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b</a:t>
            </a:r>
            <a:r>
              <a:rPr lang="en-US" sz="1600" dirty="0" err="1" smtClean="0"/>
              <a:t>rk</a:t>
            </a:r>
            <a:r>
              <a:rPr lang="en-US" sz="1600" dirty="0" smtClean="0"/>
              <a:t>/</a:t>
            </a:r>
            <a:r>
              <a:rPr lang="en-US" sz="1600" dirty="0" err="1" smtClean="0"/>
              <a:t>mmap</a:t>
            </a:r>
            <a:endParaRPr lang="en-US" sz="1600" dirty="0"/>
          </a:p>
        </p:txBody>
      </p:sp>
      <p:sp>
        <p:nvSpPr>
          <p:cNvPr id="38" name="Round Diagonal Corner Rectangle 37"/>
          <p:cNvSpPr/>
          <p:nvPr/>
        </p:nvSpPr>
        <p:spPr>
          <a:xfrm>
            <a:off x="3257869" y="2385413"/>
            <a:ext cx="972952" cy="491382"/>
          </a:xfrm>
          <a:prstGeom prst="round2Diag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502" y="3398091"/>
            <a:ext cx="328088" cy="1417633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521" y="3400083"/>
            <a:ext cx="328087" cy="1417633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2905226" y="5282501"/>
            <a:ext cx="641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2056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367101" y="5280509"/>
            <a:ext cx="641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2050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458642" y="5282899"/>
            <a:ext cx="64112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2080</a:t>
            </a:r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41" name="Picture 40" descr="webpage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895" y="1600200"/>
            <a:ext cx="408409" cy="44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766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6952E-6 -4.91196E-7 L -0.12715 0.0732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57" y="366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0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1" grpId="1"/>
      <p:bldP spid="37" grpId="0"/>
      <p:bldP spid="4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841501"/>
            <a:ext cx="4381084" cy="3302000"/>
          </a:xfrm>
          <a:prstGeom prst="rect">
            <a:avLst/>
          </a:prstGeom>
        </p:spPr>
      </p:pic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>
              <a:buClr>
                <a:srgbClr val="000000"/>
              </a:buClr>
              <a:buSzPct val="30555"/>
              <a:buFont typeface="Arial"/>
              <a:buNone/>
            </a:pPr>
            <a:r>
              <a:rPr lang="en" dirty="0"/>
              <a:t>Memprint for Chrome loading </a:t>
            </a:r>
            <a:r>
              <a:rPr lang="en" b="0" dirty="0">
                <a:solidFill>
                  <a:srgbClr val="0000FF"/>
                </a:solidFill>
              </a:rPr>
              <a:t>benaughty.com </a:t>
            </a:r>
          </a:p>
        </p:txBody>
      </p:sp>
      <p:pic>
        <p:nvPicPr>
          <p:cNvPr id="4" name="Picture 3" descr="benaughty1.gif"/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23" y="1841501"/>
            <a:ext cx="3302000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841501"/>
            <a:ext cx="4381084" cy="3301999"/>
          </a:xfrm>
          <a:prstGeom prst="rect">
            <a:avLst/>
          </a:prstGeom>
        </p:spPr>
      </p:pic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>
              <a:buClr>
                <a:srgbClr val="000000"/>
              </a:buClr>
              <a:buSzPct val="30555"/>
              <a:buFont typeface="Arial"/>
              <a:buNone/>
            </a:pPr>
            <a:r>
              <a:rPr lang="en" dirty="0"/>
              <a:t>Memprint for Chrome loading </a:t>
            </a:r>
            <a:r>
              <a:rPr lang="en" b="0" dirty="0">
                <a:solidFill>
                  <a:srgbClr val="0000FF"/>
                </a:solidFill>
              </a:rPr>
              <a:t>benaughty.com </a:t>
            </a:r>
          </a:p>
        </p:txBody>
      </p:sp>
      <p:pic>
        <p:nvPicPr>
          <p:cNvPr id="4" name="Picture 3"/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23" y="1841501"/>
            <a:ext cx="3302000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260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841501"/>
            <a:ext cx="4381084" cy="3301999"/>
          </a:xfrm>
          <a:prstGeom prst="rect">
            <a:avLst/>
          </a:prstGeom>
        </p:spPr>
      </p:pic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>
              <a:buClr>
                <a:srgbClr val="000000"/>
              </a:buClr>
              <a:buSzPct val="30555"/>
              <a:buFont typeface="Arial"/>
              <a:buNone/>
            </a:pPr>
            <a:r>
              <a:rPr lang="en" dirty="0"/>
              <a:t>Memprint for Chrome loading </a:t>
            </a:r>
            <a:r>
              <a:rPr lang="en" b="0" dirty="0">
                <a:solidFill>
                  <a:srgbClr val="0000FF"/>
                </a:solidFill>
              </a:rPr>
              <a:t>benaughty.com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923" y="1841501"/>
            <a:ext cx="3302000" cy="330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741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Full attack</a:t>
            </a:r>
            <a:endParaRPr lang="en-US" dirty="0"/>
          </a:p>
        </p:txBody>
      </p:sp>
      <p:pic>
        <p:nvPicPr>
          <p:cNvPr id="8" name="Picture 7" descr="asus-p320-android-200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81217" y="-51996"/>
            <a:ext cx="4421435" cy="7832730"/>
          </a:xfrm>
          <a:prstGeom prst="rect">
            <a:avLst/>
          </a:prstGeom>
        </p:spPr>
      </p:pic>
      <p:pic>
        <p:nvPicPr>
          <p:cNvPr id="7" name="Picture 6" descr="gray_wall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6996" y="2370585"/>
            <a:ext cx="1376254" cy="481381"/>
          </a:xfrm>
          <a:prstGeom prst="rect">
            <a:avLst/>
          </a:prstGeom>
        </p:spPr>
      </p:pic>
      <p:pic>
        <p:nvPicPr>
          <p:cNvPr id="10" name="Picture 9" descr="gray_wall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49812" y="3729485"/>
            <a:ext cx="1376254" cy="481381"/>
          </a:xfrm>
          <a:prstGeom prst="rect">
            <a:avLst/>
          </a:prstGeom>
        </p:spPr>
      </p:pic>
      <p:pic>
        <p:nvPicPr>
          <p:cNvPr id="11" name="Picture 10" descr="gray_wall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9337" y="5072510"/>
            <a:ext cx="1376254" cy="4813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698875" y="6140225"/>
            <a:ext cx="144462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 smtClean="0"/>
              <a:t>OS isolation</a:t>
            </a:r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2291867" y="2921000"/>
            <a:ext cx="1206500" cy="1397000"/>
          </a:xfrm>
          <a:prstGeom prst="rect">
            <a:avLst/>
          </a:prstGeom>
          <a:noFill/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386283" y="2476500"/>
            <a:ext cx="1005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/>
              <a:t>browser</a:t>
            </a:r>
            <a:endParaRPr lang="en-US" sz="1800" dirty="0"/>
          </a:p>
        </p:txBody>
      </p:sp>
      <p:sp>
        <p:nvSpPr>
          <p:cNvPr id="15" name="Can 14"/>
          <p:cNvSpPr/>
          <p:nvPr/>
        </p:nvSpPr>
        <p:spPr>
          <a:xfrm rot="5400000">
            <a:off x="3773355" y="4658303"/>
            <a:ext cx="481382" cy="659822"/>
          </a:xfrm>
          <a:prstGeom prst="can">
            <a:avLst/>
          </a:prstGeom>
          <a:solidFill>
            <a:srgbClr val="8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webpag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60" y="2696375"/>
            <a:ext cx="408409" cy="44925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4575394" y="2921000"/>
            <a:ext cx="1423137" cy="1397000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295932" y="2265918"/>
            <a:ext cx="1826642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FF0000"/>
                </a:solidFill>
              </a:rPr>
              <a:t>z</a:t>
            </a:r>
            <a:r>
              <a:rPr lang="en-US" sz="1800" dirty="0" smtClean="0">
                <a:solidFill>
                  <a:srgbClr val="FF0000"/>
                </a:solidFill>
              </a:rPr>
              <a:t>ero-permission </a:t>
            </a:r>
          </a:p>
          <a:p>
            <a:pPr algn="ctr"/>
            <a:r>
              <a:rPr lang="en-US" sz="1800" dirty="0" smtClean="0">
                <a:solidFill>
                  <a:srgbClr val="FF0000"/>
                </a:solidFill>
              </a:rPr>
              <a:t>app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69332" y="5150314"/>
            <a:ext cx="13620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err="1" smtClean="0">
                <a:solidFill>
                  <a:srgbClr val="FF0000"/>
                </a:solidFill>
              </a:rPr>
              <a:t>proc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err="1" smtClean="0">
                <a:solidFill>
                  <a:srgbClr val="FF0000"/>
                </a:solidFill>
              </a:rPr>
              <a:t>pid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r>
              <a:rPr lang="en-US" dirty="0" err="1" smtClean="0">
                <a:solidFill>
                  <a:srgbClr val="FF0000"/>
                </a:solidFill>
              </a:rPr>
              <a:t>statm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14662" y="3004446"/>
            <a:ext cx="9328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memprint</a:t>
            </a:r>
            <a:endParaRPr lang="en-US" dirty="0"/>
          </a:p>
        </p:txBody>
      </p:sp>
      <p:pic>
        <p:nvPicPr>
          <p:cNvPr id="22" name="Picture 21" descr="benaughty_mem3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533" y="3362359"/>
            <a:ext cx="1196701" cy="901946"/>
          </a:xfrm>
          <a:prstGeom prst="rect">
            <a:avLst/>
          </a:prstGeom>
        </p:spPr>
      </p:pic>
      <p:sp>
        <p:nvSpPr>
          <p:cNvPr id="24" name="Bent-Up Arrow 23"/>
          <p:cNvSpPr/>
          <p:nvPr/>
        </p:nvSpPr>
        <p:spPr>
          <a:xfrm>
            <a:off x="4396188" y="4318000"/>
            <a:ext cx="633222" cy="747619"/>
          </a:xfrm>
          <a:prstGeom prst="bentUpArrow">
            <a:avLst/>
          </a:prstGeom>
          <a:gradFill>
            <a:gsLst>
              <a:gs pos="0">
                <a:srgbClr val="FF0000"/>
              </a:gs>
              <a:gs pos="100000">
                <a:schemeClr val="bg1"/>
              </a:gs>
            </a:gsLst>
          </a:gra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nthropologie3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577" y="3706127"/>
            <a:ext cx="1175915" cy="595998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>
            <a:off x="5597779" y="4584237"/>
            <a:ext cx="381000" cy="481382"/>
          </a:xfrm>
          <a:prstGeom prst="cube">
            <a:avLst/>
          </a:prstGeom>
          <a:gradFill>
            <a:gsLst>
              <a:gs pos="0">
                <a:srgbClr val="800000">
                  <a:alpha val="99000"/>
                </a:srgb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454753" y="5017083"/>
            <a:ext cx="9362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dirty="0" err="1">
                <a:solidFill>
                  <a:srgbClr val="FF0000"/>
                </a:solidFill>
              </a:rPr>
              <a:t>m</a:t>
            </a:r>
            <a:r>
              <a:rPr lang="en-US" dirty="0" err="1" smtClean="0">
                <a:solidFill>
                  <a:srgbClr val="FF0000"/>
                </a:solidFill>
              </a:rPr>
              <a:t>emprint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database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>
            <a:off x="5771570" y="4318000"/>
            <a:ext cx="0" cy="307073"/>
          </a:xfrm>
          <a:prstGeom prst="straightConnector1">
            <a:avLst/>
          </a:prstGeom>
          <a:ln w="31750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085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68 0.00232 L 0.22685 0.060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68" y="28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 animBg="1"/>
      <p:bldP spid="27" grpId="0" animBg="1"/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title"/>
          </p:nvPr>
        </p:nvSpPr>
        <p:spPr>
          <a:xfrm>
            <a:off x="457200" y="476820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-US" dirty="0" smtClean="0"/>
              <a:t>Why the attack works</a:t>
            </a:r>
            <a:endParaRPr lang="en" dirty="0"/>
          </a:p>
        </p:txBody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2046684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Memprints</a:t>
            </a:r>
            <a:r>
              <a:rPr lang="en-US" dirty="0" smtClean="0">
                <a:solidFill>
                  <a:schemeClr val="tx1"/>
                </a:solidFill>
              </a:rPr>
              <a:t> are </a:t>
            </a:r>
            <a:r>
              <a:rPr lang="en-US" dirty="0" smtClean="0">
                <a:solidFill>
                  <a:srgbClr val="FF6600"/>
                </a:solidFill>
              </a:rPr>
              <a:t>unique   </a:t>
            </a:r>
            <a:r>
              <a:rPr lang="en-US" sz="1800" dirty="0" smtClean="0">
                <a:solidFill>
                  <a:schemeClr val="tx1"/>
                </a:solidFill>
              </a:rPr>
              <a:t>(for up to 43% of webpages)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Can tune recognition to achieve zero false positives</a:t>
            </a:r>
          </a:p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-US" dirty="0" err="1" smtClean="0">
                <a:solidFill>
                  <a:schemeClr val="tx1"/>
                </a:solidFill>
              </a:rPr>
              <a:t>Memprints</a:t>
            </a:r>
            <a:r>
              <a:rPr lang="en-US" dirty="0" smtClean="0">
                <a:solidFill>
                  <a:schemeClr val="tx1"/>
                </a:solidFill>
              </a:rPr>
              <a:t> are </a:t>
            </a:r>
            <a:r>
              <a:rPr lang="en-US" dirty="0" smtClean="0">
                <a:solidFill>
                  <a:srgbClr val="FF6600"/>
                </a:solidFill>
              </a:rPr>
              <a:t>stable</a:t>
            </a:r>
          </a:p>
          <a:p>
            <a:pPr marL="857250" lvl="1" indent="-419100">
              <a:buSzPct val="166666"/>
              <a:buFont typeface="Arial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… across repeated visits to the same 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6500" y="536575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 descr="figure_11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170" y="3630171"/>
            <a:ext cx="3959577" cy="3033421"/>
          </a:xfrm>
          <a:prstGeom prst="rect">
            <a:avLst/>
          </a:prstGeom>
        </p:spPr>
      </p:pic>
      <p:pic>
        <p:nvPicPr>
          <p:cNvPr id="9" name="Picture 8" descr="postit_not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04" y="3902440"/>
            <a:ext cx="2656730" cy="29266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5070" y="4562050"/>
            <a:ext cx="247652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dirty="0" smtClean="0"/>
              <a:t>m</a:t>
            </a:r>
            <a:r>
              <a:rPr lang="en" sz="2000" dirty="0" smtClean="0"/>
              <a:t>emprints </a:t>
            </a:r>
            <a:r>
              <a:rPr lang="en" sz="2000" dirty="0"/>
              <a:t>are </a:t>
            </a:r>
            <a:endParaRPr lang="en-US" sz="2000" dirty="0" smtClean="0"/>
          </a:p>
          <a:p>
            <a:pPr lvl="0" algn="ctr"/>
            <a:r>
              <a:rPr lang="en" sz="2000" dirty="0" smtClean="0"/>
              <a:t>OS/browser-dependent but </a:t>
            </a:r>
            <a:endParaRPr lang="en-US" sz="2000" dirty="0" smtClean="0"/>
          </a:p>
          <a:p>
            <a:pPr lvl="0" algn="ctr"/>
            <a:r>
              <a:rPr lang="en" sz="2000" dirty="0" smtClean="0"/>
              <a:t>machine-independent</a:t>
            </a:r>
            <a:endParaRPr lang="en" sz="2000" dirty="0"/>
          </a:p>
          <a:p>
            <a:pPr algn="ctr"/>
            <a:endParaRPr lang="en-US" sz="1800" dirty="0"/>
          </a:p>
        </p:txBody>
      </p:sp>
      <p:sp>
        <p:nvSpPr>
          <p:cNvPr id="11" name="Oval 10"/>
          <p:cNvSpPr/>
          <p:nvPr/>
        </p:nvSpPr>
        <p:spPr>
          <a:xfrm>
            <a:off x="735196" y="5518148"/>
            <a:ext cx="2355969" cy="818421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-US" dirty="0" smtClean="0"/>
              <a:t>Cross-page similarity for </a:t>
            </a:r>
            <a:r>
              <a:rPr lang="en" dirty="0" smtClean="0"/>
              <a:t>100 </a:t>
            </a:r>
            <a:r>
              <a:rPr lang="en" dirty="0"/>
              <a:t>random </a:t>
            </a:r>
            <a:r>
              <a:rPr lang="en-US" dirty="0" smtClean="0"/>
              <a:t>pages</a:t>
            </a:r>
            <a:r>
              <a:rPr lang="en" dirty="0" smtClean="0"/>
              <a:t> </a:t>
            </a:r>
            <a:r>
              <a:rPr lang="en-US" dirty="0" smtClean="0"/>
              <a:t>out of </a:t>
            </a:r>
            <a:r>
              <a:rPr lang="en" dirty="0" smtClean="0"/>
              <a:t>Alexa </a:t>
            </a:r>
            <a:r>
              <a:rPr lang="en" dirty="0"/>
              <a:t>top </a:t>
            </a:r>
            <a:r>
              <a:rPr lang="en" dirty="0" smtClean="0"/>
              <a:t>1000</a:t>
            </a:r>
            <a:endParaRPr lang="en" dirty="0"/>
          </a:p>
        </p:txBody>
      </p:sp>
      <p:pic>
        <p:nvPicPr>
          <p:cNvPr id="3" name="Picture 2" descr="heatmap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976" y="1676400"/>
            <a:ext cx="4755014" cy="4544400"/>
          </a:xfrm>
          <a:prstGeom prst="rect">
            <a:avLst/>
          </a:prstGeom>
        </p:spPr>
      </p:pic>
      <p:sp>
        <p:nvSpPr>
          <p:cNvPr id="368" name="Shape 368"/>
          <p:cNvSpPr txBox="1"/>
          <p:nvPr/>
        </p:nvSpPr>
        <p:spPr>
          <a:xfrm>
            <a:off x="5848926" y="6220800"/>
            <a:ext cx="3251699" cy="5106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>
                <a:solidFill>
                  <a:srgbClr val="0000FF"/>
                </a:solidFill>
              </a:rPr>
              <a:t>Different from others</a:t>
            </a:r>
          </a:p>
        </p:txBody>
      </p:sp>
      <p:cxnSp>
        <p:nvCxnSpPr>
          <p:cNvPr id="369" name="Shape 369"/>
          <p:cNvCxnSpPr/>
          <p:nvPr/>
        </p:nvCxnSpPr>
        <p:spPr>
          <a:xfrm rot="10800000">
            <a:off x="6210674" y="5743500"/>
            <a:ext cx="462600" cy="553499"/>
          </a:xfrm>
          <a:prstGeom prst="straightConnector1">
            <a:avLst/>
          </a:prstGeom>
          <a:noFill/>
          <a:ln w="38100" cap="flat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70" name="Shape 370"/>
          <p:cNvSpPr txBox="1"/>
          <p:nvPr/>
        </p:nvSpPr>
        <p:spPr>
          <a:xfrm>
            <a:off x="514926" y="5230200"/>
            <a:ext cx="3251699" cy="5106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 dirty="0">
                <a:solidFill>
                  <a:srgbClr val="0000FF"/>
                </a:solidFill>
              </a:rPr>
              <a:t>Similar to</a:t>
            </a:r>
          </a:p>
          <a:p>
            <a:pPr lvl="0" rtl="0"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 dirty="0">
                <a:solidFill>
                  <a:srgbClr val="0000FF"/>
                </a:solidFill>
              </a:rPr>
              <a:t>themselves</a:t>
            </a:r>
          </a:p>
        </p:txBody>
      </p:sp>
      <p:cxnSp>
        <p:nvCxnSpPr>
          <p:cNvPr id="371" name="Shape 371"/>
          <p:cNvCxnSpPr/>
          <p:nvPr/>
        </p:nvCxnSpPr>
        <p:spPr>
          <a:xfrm>
            <a:off x="2024976" y="5611200"/>
            <a:ext cx="604499" cy="62100"/>
          </a:xfrm>
          <a:prstGeom prst="straightConnector1">
            <a:avLst/>
          </a:prstGeom>
          <a:noFill/>
          <a:ln w="38100" cap="flat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2" name="TextBox 1"/>
          <p:cNvSpPr txBox="1"/>
          <p:nvPr/>
        </p:nvSpPr>
        <p:spPr>
          <a:xfrm>
            <a:off x="1417419" y="2603499"/>
            <a:ext cx="430887" cy="283307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600" dirty="0"/>
              <a:t>w</a:t>
            </a:r>
            <a:r>
              <a:rPr lang="en-US" sz="1600" dirty="0" smtClean="0"/>
              <a:t>eb page</a:t>
            </a:r>
            <a:r>
              <a:rPr lang="en-US" dirty="0" smtClean="0"/>
              <a:t> ID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66625" y="6229346"/>
            <a:ext cx="1605181" cy="33855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en-US" sz="1600" dirty="0"/>
              <a:t>w</a:t>
            </a:r>
            <a:r>
              <a:rPr lang="en-US" sz="1600" dirty="0" smtClean="0"/>
              <a:t>eb page</a:t>
            </a:r>
            <a:r>
              <a:rPr lang="en-US" dirty="0" smtClean="0"/>
              <a:t> ID</a:t>
            </a:r>
            <a:endParaRPr lang="en-US" dirty="0"/>
          </a:p>
        </p:txBody>
      </p:sp>
      <p:pic>
        <p:nvPicPr>
          <p:cNvPr id="4" name="Picture 3" descr="postit_not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982" y="1600200"/>
            <a:ext cx="2032412" cy="2238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3982" y="1984375"/>
            <a:ext cx="20324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</a:t>
            </a:r>
            <a:r>
              <a:rPr lang="en-US" sz="2000" dirty="0" smtClean="0"/>
              <a:t>imilarity = </a:t>
            </a:r>
            <a:r>
              <a:rPr lang="en-US" sz="2000" dirty="0" err="1"/>
              <a:t>J</a:t>
            </a:r>
            <a:r>
              <a:rPr lang="en-US" sz="2000" dirty="0" err="1" smtClean="0"/>
              <a:t>accard</a:t>
            </a:r>
            <a:r>
              <a:rPr lang="en-US" sz="2000" dirty="0" smtClean="0"/>
              <a:t> index of </a:t>
            </a:r>
            <a:r>
              <a:rPr lang="en-US" sz="2000" dirty="0" err="1" smtClean="0"/>
              <a:t>memprints</a:t>
            </a:r>
            <a:endParaRPr lang="en-US" sz="20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kcupid_login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10" y="1592280"/>
            <a:ext cx="2500293" cy="25002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6" name="Shape 37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 dirty="0"/>
              <a:t>Fine-grained info leak: OkCupid</a:t>
            </a:r>
          </a:p>
        </p:txBody>
      </p:sp>
      <p:sp>
        <p:nvSpPr>
          <p:cNvPr id="4" name="Decision 3"/>
          <p:cNvSpPr/>
          <p:nvPr/>
        </p:nvSpPr>
        <p:spPr>
          <a:xfrm>
            <a:off x="3190383" y="1771422"/>
            <a:ext cx="3015003" cy="1760134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</a:t>
            </a:r>
            <a:r>
              <a:rPr lang="en-US" sz="2000" dirty="0" smtClean="0"/>
              <a:t>s login successful? </a:t>
            </a:r>
            <a:endParaRPr lang="en-US" sz="2000" dirty="0"/>
          </a:p>
        </p:txBody>
      </p:sp>
      <p:sp>
        <p:nvSpPr>
          <p:cNvPr id="5" name="Right Arrow 4"/>
          <p:cNvSpPr/>
          <p:nvPr/>
        </p:nvSpPr>
        <p:spPr>
          <a:xfrm>
            <a:off x="2827973" y="2391866"/>
            <a:ext cx="563585" cy="515946"/>
          </a:xfrm>
          <a:prstGeom prst="rightArrow">
            <a:avLst>
              <a:gd name="adj1" fmla="val 4497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210016" y="1888435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o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760843" y="3770220"/>
            <a:ext cx="66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yes</a:t>
            </a:r>
            <a:endParaRPr lang="en-US" sz="2400" dirty="0"/>
          </a:p>
        </p:txBody>
      </p:sp>
      <p:sp>
        <p:nvSpPr>
          <p:cNvPr id="3" name="Rounded Rectangle 2"/>
          <p:cNvSpPr/>
          <p:nvPr/>
        </p:nvSpPr>
        <p:spPr>
          <a:xfrm>
            <a:off x="6887404" y="2024170"/>
            <a:ext cx="2001784" cy="1184447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m</a:t>
            </a:r>
            <a:r>
              <a:rPr lang="en-US" sz="2000" dirty="0" smtClean="0">
                <a:solidFill>
                  <a:srgbClr val="FF0000"/>
                </a:solidFill>
              </a:rPr>
              <a:t>emory usage </a:t>
            </a:r>
            <a:r>
              <a:rPr lang="en-US" sz="2000" dirty="0">
                <a:solidFill>
                  <a:srgbClr val="FF0000"/>
                </a:solidFill>
              </a:rPr>
              <a:t>increases by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1-2 MB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Decision 11"/>
          <p:cNvSpPr/>
          <p:nvPr/>
        </p:nvSpPr>
        <p:spPr>
          <a:xfrm>
            <a:off x="3190383" y="4748081"/>
            <a:ext cx="3015003" cy="1760134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is a paid</a:t>
            </a:r>
          </a:p>
          <a:p>
            <a:pPr algn="ctr"/>
            <a:r>
              <a:rPr lang="en-US" sz="2000" dirty="0"/>
              <a:t>customer 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4360" y="4874072"/>
            <a:ext cx="527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</a:t>
            </a:r>
            <a:r>
              <a:rPr lang="en-US" sz="2400" dirty="0" smtClean="0"/>
              <a:t>o</a:t>
            </a:r>
            <a:endParaRPr lang="en-US" sz="2400" dirty="0"/>
          </a:p>
        </p:txBody>
      </p:sp>
      <p:sp>
        <p:nvSpPr>
          <p:cNvPr id="16" name="Right Arrow 15"/>
          <p:cNvSpPr/>
          <p:nvPr/>
        </p:nvSpPr>
        <p:spPr>
          <a:xfrm>
            <a:off x="6110820" y="2391866"/>
            <a:ext cx="563585" cy="515946"/>
          </a:xfrm>
          <a:prstGeom prst="rightArrow">
            <a:avLst>
              <a:gd name="adj1" fmla="val 4497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5336626" y="3459291"/>
            <a:ext cx="2481305" cy="1008211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m</a:t>
            </a:r>
            <a:r>
              <a:rPr lang="en-US" sz="2000" dirty="0" smtClean="0">
                <a:solidFill>
                  <a:srgbClr val="FF0000"/>
                </a:solidFill>
              </a:rPr>
              <a:t>emory usage </a:t>
            </a:r>
            <a:r>
              <a:rPr lang="en-US" sz="2000" dirty="0">
                <a:solidFill>
                  <a:srgbClr val="FF0000"/>
                </a:solidFill>
              </a:rPr>
              <a:t>increases by </a:t>
            </a:r>
          </a:p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27-36 MB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Right Arrow 16"/>
          <p:cNvSpPr/>
          <p:nvPr/>
        </p:nvSpPr>
        <p:spPr>
          <a:xfrm rot="5400000">
            <a:off x="4335456" y="3589733"/>
            <a:ext cx="736214" cy="515946"/>
          </a:xfrm>
          <a:prstGeom prst="rightArrow">
            <a:avLst>
              <a:gd name="adj1" fmla="val 4497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6108283" y="5385232"/>
            <a:ext cx="563585" cy="515946"/>
          </a:xfrm>
          <a:prstGeom prst="rightArrow">
            <a:avLst>
              <a:gd name="adj1" fmla="val 4497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6887404" y="5084385"/>
            <a:ext cx="2001784" cy="1184447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no new flash </a:t>
            </a:r>
            <a:r>
              <a:rPr lang="en-US" sz="2000" dirty="0" smtClean="0">
                <a:solidFill>
                  <a:srgbClr val="FF0000"/>
                </a:solidFill>
              </a:rPr>
              <a:t>player </a:t>
            </a:r>
            <a:r>
              <a:rPr lang="en-US" sz="2000" dirty="0">
                <a:solidFill>
                  <a:srgbClr val="FF0000"/>
                </a:solidFill>
              </a:rPr>
              <a:t>plugin process 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57200" y="5084385"/>
            <a:ext cx="2218259" cy="1184447"/>
          </a:xfrm>
          <a:prstGeom prst="roundRect">
            <a:avLst/>
          </a:prstGeom>
          <a:solidFill>
            <a:srgbClr val="FF00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new flash </a:t>
            </a:r>
            <a:r>
              <a:rPr lang="en-US" sz="2000" dirty="0" smtClean="0">
                <a:solidFill>
                  <a:srgbClr val="FF0000"/>
                </a:solidFill>
              </a:rPr>
              <a:t>player </a:t>
            </a:r>
            <a:r>
              <a:rPr lang="en-US" sz="2000" dirty="0">
                <a:solidFill>
                  <a:srgbClr val="FF0000"/>
                </a:solidFill>
              </a:rPr>
              <a:t>plugin process to display ads  </a:t>
            </a:r>
          </a:p>
        </p:txBody>
      </p:sp>
      <p:sp>
        <p:nvSpPr>
          <p:cNvPr id="24" name="Right Arrow 23"/>
          <p:cNvSpPr/>
          <p:nvPr/>
        </p:nvSpPr>
        <p:spPr>
          <a:xfrm rot="10800000">
            <a:off x="2778558" y="5383962"/>
            <a:ext cx="563585" cy="515946"/>
          </a:xfrm>
          <a:prstGeom prst="rightArrow">
            <a:avLst>
              <a:gd name="adj1" fmla="val 44970"/>
              <a:gd name="adj2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815888" y="4857997"/>
            <a:ext cx="663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yes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1" animBg="1"/>
      <p:bldP spid="19" grpId="0"/>
      <p:bldP spid="9" grpId="0"/>
      <p:bldP spid="3" grpId="0" animBg="1"/>
      <p:bldP spid="12" grpId="0" animBg="1"/>
      <p:bldP spid="14" grpId="0"/>
      <p:bldP spid="16" grpId="0" animBg="1"/>
      <p:bldP spid="15" grpId="0" animBg="1"/>
      <p:bldP spid="17" grpId="0" animBg="1"/>
      <p:bldP spid="18" grpId="0" animBg="1"/>
      <p:bldP spid="22" grpId="0" animBg="1"/>
      <p:bldP spid="23" grpId="0" animBg="1"/>
      <p:bldP spid="24" grpId="0" animBg="1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873626" y="2442183"/>
            <a:ext cx="3635374" cy="1079500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 smtClean="0"/>
              <a:t>Unintended consequences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7182"/>
            <a:ext cx="3994525" cy="40753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</a:rPr>
              <a:t>Good</a:t>
            </a:r>
          </a:p>
          <a:p>
            <a:r>
              <a:rPr lang="en-US" sz="2800" dirty="0" smtClean="0"/>
              <a:t>Better isolation</a:t>
            </a:r>
          </a:p>
          <a:p>
            <a:r>
              <a:rPr lang="en-US" sz="2800" dirty="0" smtClean="0"/>
              <a:t>Better reliability</a:t>
            </a:r>
          </a:p>
          <a:p>
            <a:pPr lvl="1"/>
            <a:r>
              <a:rPr lang="en-US" dirty="0" smtClean="0"/>
              <a:t>Others </a:t>
            </a:r>
            <a:r>
              <a:rPr lang="en-US" dirty="0"/>
              <a:t>not </a:t>
            </a:r>
            <a:r>
              <a:rPr lang="en-US" dirty="0" smtClean="0"/>
              <a:t>affected if one process crashes</a:t>
            </a:r>
          </a:p>
          <a:p>
            <a:r>
              <a:rPr lang="en-US" sz="2800" dirty="0" smtClean="0"/>
              <a:t>Better safety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4692273" y="1807182"/>
            <a:ext cx="3994525" cy="4075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   </a:t>
            </a:r>
            <a:r>
              <a:rPr lang="en-US" u="sng" dirty="0" smtClean="0">
                <a:solidFill>
                  <a:schemeClr val="accent6">
                    <a:lumMod val="50000"/>
                  </a:schemeClr>
                </a:solidFill>
              </a:rPr>
              <a:t>Bad</a:t>
            </a:r>
          </a:p>
          <a:p>
            <a:pPr marL="0" indent="0" algn="ctr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Leaks more info to concurrent processes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6111875" y="3680433"/>
            <a:ext cx="777875" cy="793750"/>
          </a:xfrm>
          <a:prstGeom prst="up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064125" y="4585308"/>
            <a:ext cx="3038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Topic of this talk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18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title"/>
          </p:nvPr>
        </p:nvSpPr>
        <p:spPr>
          <a:xfrm>
            <a:off x="457200" y="125006"/>
            <a:ext cx="8229600" cy="1292631"/>
          </a:xfrm>
          <a:prstGeom prst="rect">
            <a:avLst/>
          </a:prstGeom>
        </p:spPr>
        <p:txBody>
          <a:bodyPr lIns="91425" tIns="91425" rIns="91425" bIns="91425" anchor="b" anchorCtr="0">
            <a:spAutoFit/>
          </a:bodyPr>
          <a:lstStyle/>
          <a:p>
            <a:pPr algn="ctr">
              <a:buNone/>
            </a:pPr>
            <a:r>
              <a:rPr lang="en" dirty="0"/>
              <a:t>Concurrent processes don't hurt, sometimes make it even </a:t>
            </a:r>
            <a:r>
              <a:rPr lang="en" dirty="0" smtClean="0"/>
              <a:t>better!!</a:t>
            </a:r>
            <a:endParaRPr lang="en" dirty="0"/>
          </a:p>
        </p:txBody>
      </p:sp>
      <p:pic>
        <p:nvPicPr>
          <p:cNvPr id="2" name="Picture 1" descr="ioload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051" y="1600200"/>
            <a:ext cx="6330950" cy="4803639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 dirty="0"/>
              <a:t>Memento attacks: CPU usage info</a:t>
            </a:r>
          </a:p>
        </p:txBody>
      </p:sp>
      <p:sp>
        <p:nvSpPr>
          <p:cNvPr id="398" name="Shape 39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3323957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lvl="0" indent="-419100" rtl="0"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Monitor /proc/&lt;pid&gt;/status for </a:t>
            </a:r>
            <a:r>
              <a:rPr lang="en-US" dirty="0" smtClean="0"/>
              <a:t>number</a:t>
            </a:r>
            <a:r>
              <a:rPr lang="en" dirty="0" smtClean="0"/>
              <a:t> </a:t>
            </a:r>
            <a:r>
              <a:rPr lang="en" dirty="0"/>
              <a:t>of context switches</a:t>
            </a:r>
          </a:p>
          <a:p>
            <a:pPr marL="495300" indent="-457200">
              <a:spcBef>
                <a:spcPts val="480"/>
              </a:spcBef>
            </a:pPr>
            <a:r>
              <a:rPr lang="en-US" dirty="0" smtClean="0">
                <a:solidFill>
                  <a:srgbClr val="FF0000"/>
                </a:solidFill>
              </a:rPr>
              <a:t>Infer</a:t>
            </a:r>
            <a:r>
              <a:rPr lang="en" dirty="0" smtClean="0">
                <a:solidFill>
                  <a:srgbClr val="FF0000"/>
                </a:solidFill>
              </a:rPr>
              <a:t> </a:t>
            </a:r>
            <a:r>
              <a:rPr lang="en" dirty="0">
                <a:solidFill>
                  <a:srgbClr val="FF0000"/>
                </a:solidFill>
              </a:rPr>
              <a:t>inter-keystroke timing </a:t>
            </a:r>
            <a:r>
              <a:rPr lang="en" dirty="0"/>
              <a:t>for bash, ssh, Android on-screen keyboard handler etc. </a:t>
            </a:r>
          </a:p>
          <a:p>
            <a: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US" dirty="0" smtClean="0"/>
              <a:t>Processing each </a:t>
            </a:r>
            <a:r>
              <a:rPr lang="en-US" dirty="0"/>
              <a:t>k</a:t>
            </a:r>
            <a:r>
              <a:rPr lang="en" dirty="0" smtClean="0"/>
              <a:t>eystroke </a:t>
            </a:r>
            <a:r>
              <a:rPr lang="en-US" dirty="0" smtClean="0"/>
              <a:t>requires a </a:t>
            </a:r>
            <a:r>
              <a:rPr lang="en" dirty="0" smtClean="0"/>
              <a:t>predictable </a:t>
            </a:r>
            <a:r>
              <a:rPr lang="en-US" dirty="0" smtClean="0"/>
              <a:t>number</a:t>
            </a:r>
            <a:r>
              <a:rPr lang="en" dirty="0" smtClean="0"/>
              <a:t> </a:t>
            </a:r>
            <a:r>
              <a:rPr lang="en" dirty="0"/>
              <a:t>of context switches</a:t>
            </a:r>
          </a:p>
          <a:p>
            <a: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-US" dirty="0"/>
              <a:t>K</a:t>
            </a:r>
            <a:r>
              <a:rPr lang="en" dirty="0" smtClean="0"/>
              <a:t>eystroke </a:t>
            </a:r>
            <a:r>
              <a:rPr lang="en-US" dirty="0" smtClean="0"/>
              <a:t>processing time </a:t>
            </a:r>
            <a:r>
              <a:rPr lang="en" dirty="0" smtClean="0"/>
              <a:t>&lt;&lt; </a:t>
            </a:r>
            <a:r>
              <a:rPr lang="en" dirty="0"/>
              <a:t>keystroke </a:t>
            </a:r>
            <a:r>
              <a:rPr lang="en" dirty="0" smtClean="0"/>
              <a:t>interval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8000" y="4697422"/>
            <a:ext cx="20430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" name="Picture 1" descr="postit_not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23" y="4735227"/>
            <a:ext cx="2903089" cy="19030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12944" y="5055612"/>
            <a:ext cx="30671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</a:t>
            </a:r>
            <a:r>
              <a:rPr lang="en-US" sz="2000" dirty="0" smtClean="0"/>
              <a:t>ufficient to </a:t>
            </a:r>
          </a:p>
          <a:p>
            <a:pPr algn="ctr"/>
            <a:r>
              <a:rPr lang="en-US" sz="2000" dirty="0" smtClean="0"/>
              <a:t>reconstruct typed </a:t>
            </a:r>
            <a:r>
              <a:rPr lang="en-US" sz="2000" dirty="0"/>
              <a:t>t</a:t>
            </a:r>
            <a:r>
              <a:rPr lang="en-US" sz="2000" dirty="0" smtClean="0"/>
              <a:t>ext</a:t>
            </a:r>
          </a:p>
          <a:p>
            <a:pPr algn="ctr"/>
            <a:r>
              <a:rPr lang="en-US" sz="2000" dirty="0" smtClean="0"/>
              <a:t>[Zhang and Wang]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title"/>
          </p:nvPr>
        </p:nvSpPr>
        <p:spPr>
          <a:xfrm>
            <a:off x="457200" y="199822"/>
            <a:ext cx="8229600" cy="1292631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 dirty="0"/>
              <a:t>Keystroke timing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" dirty="0" smtClean="0"/>
              <a:t>(</a:t>
            </a:r>
            <a:r>
              <a:rPr lang="en" dirty="0"/>
              <a:t>Android MMS app)</a:t>
            </a:r>
          </a:p>
        </p:txBody>
      </p:sp>
      <p:pic>
        <p:nvPicPr>
          <p:cNvPr id="2" name="Picture 1" descr="mm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150" y="1600200"/>
            <a:ext cx="6340475" cy="4755356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>
              <a:buClr>
                <a:srgbClr val="000000"/>
              </a:buClr>
              <a:buSzPct val="30555"/>
              <a:buFont typeface="Arial"/>
              <a:buNone/>
            </a:pPr>
            <a:r>
              <a:rPr lang="en" dirty="0"/>
              <a:t>Solutions?</a:t>
            </a:r>
          </a:p>
        </p:txBody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755117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95300" indent="-457200"/>
            <a:r>
              <a:rPr lang="en-US" dirty="0" smtClean="0"/>
              <a:t>Increasing </a:t>
            </a:r>
            <a:r>
              <a:rPr lang="en-US" dirty="0"/>
              <a:t>reliance on OS </a:t>
            </a:r>
            <a:r>
              <a:rPr lang="en-US" dirty="0" smtClean="0"/>
              <a:t>isolation makes these </a:t>
            </a:r>
            <a:r>
              <a:rPr lang="en-US" dirty="0"/>
              <a:t>attacks easier </a:t>
            </a:r>
          </a:p>
          <a:p>
            <a:pPr marL="895350" lvl="1" indent="-457200"/>
            <a:r>
              <a:rPr lang="en-US" dirty="0" smtClean="0">
                <a:solidFill>
                  <a:srgbClr val="FF6600"/>
                </a:solidFill>
              </a:rPr>
              <a:t>OS problem</a:t>
            </a:r>
            <a:r>
              <a:rPr lang="en-US" dirty="0" smtClean="0"/>
              <a:t>, not </a:t>
            </a:r>
            <a:r>
              <a:rPr lang="en-US" dirty="0"/>
              <a:t>an application </a:t>
            </a:r>
            <a:r>
              <a:rPr lang="en-US" dirty="0" smtClean="0"/>
              <a:t>problem</a:t>
            </a:r>
          </a:p>
          <a:p>
            <a: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 smtClean="0"/>
              <a:t>Disable </a:t>
            </a:r>
            <a:r>
              <a:rPr lang="en" dirty="0"/>
              <a:t>/</a:t>
            </a:r>
            <a:r>
              <a:rPr lang="en" dirty="0" smtClean="0"/>
              <a:t>proc</a:t>
            </a:r>
            <a:endParaRPr lang="en" dirty="0"/>
          </a:p>
          <a:p>
            <a: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dirty="0" smtClean="0"/>
              <a:t>FreeBSD: no /</a:t>
            </a:r>
            <a:r>
              <a:rPr lang="en-US" dirty="0" err="1" smtClean="0"/>
              <a:t>proc</a:t>
            </a:r>
            <a:r>
              <a:rPr lang="en-US" dirty="0" smtClean="0"/>
              <a:t>, but </a:t>
            </a:r>
            <a:r>
              <a:rPr lang="en-US" dirty="0"/>
              <a:t>a</a:t>
            </a:r>
            <a:r>
              <a:rPr lang="en" dirty="0" smtClean="0"/>
              <a:t>ttacker </a:t>
            </a:r>
            <a:r>
              <a:rPr lang="en" dirty="0"/>
              <a:t>can </a:t>
            </a:r>
            <a:r>
              <a:rPr lang="en-US" dirty="0" smtClean="0"/>
              <a:t>still </a:t>
            </a:r>
            <a:r>
              <a:rPr lang="en" dirty="0" smtClean="0"/>
              <a:t>measure </a:t>
            </a:r>
            <a:r>
              <a:rPr lang="en" dirty="0"/>
              <a:t>victim's memory footprint </a:t>
            </a:r>
            <a:r>
              <a:rPr lang="en-US" dirty="0" smtClean="0"/>
              <a:t>via</a:t>
            </a:r>
            <a:r>
              <a:rPr lang="en" dirty="0" smtClean="0"/>
              <a:t> kvm_getprocs</a:t>
            </a:r>
            <a:endParaRPr lang="en" dirty="0"/>
          </a:p>
          <a:p>
            <a:pPr marL="495300" indent="-457200"/>
            <a:r>
              <a:rPr lang="en-US" dirty="0" smtClean="0">
                <a:solidFill>
                  <a:srgbClr val="FF6600"/>
                </a:solidFill>
              </a:rPr>
              <a:t>Stop reporting fine-grained resource usage </a:t>
            </a:r>
            <a:r>
              <a:rPr lang="en-US" dirty="0" smtClean="0">
                <a:solidFill>
                  <a:schemeClr val="tx1"/>
                </a:solidFill>
              </a:rPr>
              <a:t>across “user” boundary</a:t>
            </a:r>
          </a:p>
          <a:p>
            <a:pPr marL="914400" lvl="1" indent="-381000"/>
            <a:r>
              <a:rPr lang="en-US" dirty="0" smtClean="0"/>
              <a:t>O</a:t>
            </a:r>
            <a:r>
              <a:rPr lang="en" dirty="0" smtClean="0"/>
              <a:t>nly </a:t>
            </a:r>
            <a:r>
              <a:rPr lang="en" dirty="0"/>
              <a:t>report info </a:t>
            </a:r>
            <a:r>
              <a:rPr lang="en" dirty="0" smtClean="0"/>
              <a:t>for </a:t>
            </a:r>
            <a:r>
              <a:rPr lang="en" dirty="0"/>
              <a:t>user's own </a:t>
            </a:r>
            <a:r>
              <a:rPr lang="en" dirty="0" smtClean="0"/>
              <a:t>processes</a:t>
            </a:r>
            <a:endParaRPr lang="en-US" dirty="0" smtClean="0"/>
          </a:p>
          <a:p>
            <a:pPr marL="914400" lvl="1" indent="-381000"/>
            <a:r>
              <a:rPr lang="en" dirty="0" smtClean="0"/>
              <a:t>Break</a:t>
            </a:r>
            <a:r>
              <a:rPr lang="en-US" dirty="0" smtClean="0"/>
              <a:t>s</a:t>
            </a:r>
            <a:r>
              <a:rPr lang="en" dirty="0" smtClean="0"/>
              <a:t> </a:t>
            </a:r>
            <a:r>
              <a:rPr lang="en" dirty="0"/>
              <a:t>tools like ps, top </a:t>
            </a:r>
            <a:r>
              <a:rPr lang="en" dirty="0" smtClean="0"/>
              <a:t>etc</a:t>
            </a:r>
            <a:r>
              <a:rPr lang="en-US" dirty="0" smtClean="0"/>
              <a:t>.</a:t>
            </a:r>
            <a:endParaRPr lang="en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54036" y="5951318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srgbClr val="0000FF"/>
                </a:solidFill>
              </a:rPr>
              <a:t>does NOT need the API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76261" y="5941793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rgbClr val="0000FF"/>
                </a:solidFill>
              </a:rPr>
              <a:t>n</a:t>
            </a:r>
            <a:r>
              <a:rPr lang="en-US" sz="1800" dirty="0" smtClean="0">
                <a:solidFill>
                  <a:srgbClr val="0000FF"/>
                </a:solidFill>
              </a:rPr>
              <a:t>eeded </a:t>
            </a:r>
          </a:p>
          <a:p>
            <a:pPr algn="ctr"/>
            <a:r>
              <a:rPr lang="en-US" sz="1800" dirty="0" smtClean="0">
                <a:solidFill>
                  <a:srgbClr val="0000FF"/>
                </a:solidFill>
              </a:rPr>
              <a:t>the API</a:t>
            </a:r>
            <a:endParaRPr lang="en-US" sz="1800" dirty="0">
              <a:solidFill>
                <a:srgbClr val="0000FF"/>
              </a:solidFill>
            </a:endParaRPr>
          </a:p>
        </p:txBody>
      </p:sp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371226" cy="4308841"/>
          </a:xfrm>
          <a:prstGeom prst="rect">
            <a:avLst/>
          </a:prstGeom>
        </p:spPr>
        <p:txBody>
          <a:bodyPr wrap="square" lIns="91425" tIns="91425" rIns="91425" bIns="91425" anchor="t" anchorCtr="0">
            <a:sp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/>
              <a:t>Process info API </a:t>
            </a:r>
          </a:p>
          <a:p>
            <a: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dirty="0"/>
              <a:t>A legacy of the 1980s</a:t>
            </a:r>
          </a:p>
          <a:p>
            <a: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dirty="0" smtClean="0"/>
              <a:t>Reveal</a:t>
            </a:r>
            <a:r>
              <a:rPr lang="en-US" dirty="0" smtClean="0"/>
              <a:t>s</a:t>
            </a:r>
            <a:r>
              <a:rPr lang="en" dirty="0" smtClean="0"/>
              <a:t> </a:t>
            </a:r>
            <a:r>
              <a:rPr lang="en" dirty="0"/>
              <a:t>process's resource usage - CPU, mem, netw</a:t>
            </a:r>
          </a:p>
          <a:p>
            <a: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dirty="0"/>
              <a:t>A single measurement is harmless (most of the time)</a:t>
            </a:r>
          </a:p>
          <a:p>
            <a: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" b="1" dirty="0">
                <a:solidFill>
                  <a:srgbClr val="FF6600"/>
                </a:solidFill>
              </a:rPr>
              <a:t>Dynamics of </a:t>
            </a:r>
            <a:r>
              <a:rPr lang="en" b="1" dirty="0" smtClean="0">
                <a:solidFill>
                  <a:srgbClr val="FF6600"/>
                </a:solidFill>
              </a:rPr>
              <a:t>process</a:t>
            </a:r>
            <a:r>
              <a:rPr lang="en-US" b="1" dirty="0" smtClean="0">
                <a:solidFill>
                  <a:srgbClr val="FF6600"/>
                </a:solidFill>
              </a:rPr>
              <a:t>e</a:t>
            </a:r>
            <a:r>
              <a:rPr lang="en" b="1" dirty="0" smtClean="0">
                <a:solidFill>
                  <a:srgbClr val="FF6600"/>
                </a:solidFill>
              </a:rPr>
              <a:t>s</a:t>
            </a:r>
            <a:r>
              <a:rPr lang="en-US" b="1" smtClean="0">
                <a:solidFill>
                  <a:srgbClr val="FF6600"/>
                </a:solidFill>
              </a:rPr>
              <a:t>’</a:t>
            </a:r>
            <a:r>
              <a:rPr lang="en" b="1" smtClean="0">
                <a:solidFill>
                  <a:srgbClr val="FF6600"/>
                </a:solidFill>
              </a:rPr>
              <a:t> </a:t>
            </a:r>
            <a:r>
              <a:rPr lang="en" b="1" dirty="0">
                <a:solidFill>
                  <a:srgbClr val="FF6600"/>
                </a:solidFill>
              </a:rPr>
              <a:t>resource usage = </a:t>
            </a:r>
            <a:endParaRPr lang="en-US" b="1" dirty="0" smtClean="0">
              <a:solidFill>
                <a:srgbClr val="FF6600"/>
              </a:solidFill>
            </a:endParaRPr>
          </a:p>
          <a:p>
            <a:pPr marL="495300" marR="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b="1" dirty="0">
                <a:solidFill>
                  <a:srgbClr val="FF6600"/>
                </a:solidFill>
              </a:rPr>
              <a:t> </a:t>
            </a:r>
            <a:r>
              <a:rPr lang="en-US" b="1" dirty="0" smtClean="0">
                <a:solidFill>
                  <a:srgbClr val="FF6600"/>
                </a:solidFill>
              </a:rPr>
              <a:t>    </a:t>
            </a:r>
            <a:r>
              <a:rPr lang="en" b="1" dirty="0" smtClean="0">
                <a:solidFill>
                  <a:srgbClr val="FF6600"/>
                </a:solidFill>
              </a:rPr>
              <a:t>high-bandwidth </a:t>
            </a:r>
            <a:r>
              <a:rPr lang="en" b="1" dirty="0">
                <a:solidFill>
                  <a:srgbClr val="FF6600"/>
                </a:solidFill>
              </a:rPr>
              <a:t>side </a:t>
            </a:r>
            <a:r>
              <a:rPr lang="en" b="1" dirty="0" smtClean="0">
                <a:solidFill>
                  <a:srgbClr val="FF6600"/>
                </a:solidFill>
              </a:rPr>
              <a:t>channel</a:t>
            </a:r>
            <a:r>
              <a:rPr lang="en-US" b="1" dirty="0" smtClean="0">
                <a:solidFill>
                  <a:srgbClr val="FF6600"/>
                </a:solidFill>
              </a:rPr>
              <a:t> </a:t>
            </a:r>
            <a:endParaRPr lang="en" b="1" dirty="0">
              <a:solidFill>
                <a:srgbClr val="FF6600"/>
              </a:solidFill>
            </a:endParaRPr>
          </a:p>
          <a:p>
            <a:pPr marL="495300" indent="-457200"/>
            <a:r>
              <a:rPr lang="en" dirty="0" smtClean="0"/>
              <a:t>Memento </a:t>
            </a:r>
            <a:r>
              <a:rPr lang="en" dirty="0"/>
              <a:t>attacks </a:t>
            </a:r>
          </a:p>
          <a:p>
            <a:pPr marL="914400" marR="0" lvl="1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ourier New"/>
              <a:buChar char="o"/>
            </a:pPr>
            <a:r>
              <a:rPr lang="en-US" dirty="0" smtClean="0"/>
              <a:t>OS designers must rethink</a:t>
            </a:r>
          </a:p>
          <a:p>
            <a:pPr marL="495300" marR="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" dirty="0" smtClean="0"/>
              <a:t>process </a:t>
            </a:r>
            <a:r>
              <a:rPr lang="en" dirty="0"/>
              <a:t>info </a:t>
            </a:r>
            <a:r>
              <a:rPr lang="en" dirty="0" smtClean="0"/>
              <a:t>API</a:t>
            </a:r>
            <a:endParaRPr lang="en" dirty="0"/>
          </a:p>
        </p:txBody>
      </p:sp>
      <p:pic>
        <p:nvPicPr>
          <p:cNvPr id="2" name="Picture 1" descr="killian-procf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75" y="4308097"/>
            <a:ext cx="1155700" cy="1524000"/>
          </a:xfrm>
          <a:prstGeom prst="rect">
            <a:avLst/>
          </a:prstGeom>
        </p:spPr>
      </p:pic>
      <p:pic>
        <p:nvPicPr>
          <p:cNvPr id="3" name="Picture 2" descr="Angry_Birds_promo_a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250" y="4308097"/>
            <a:ext cx="1524000" cy="1524000"/>
          </a:xfrm>
          <a:prstGeom prst="rect">
            <a:avLst/>
          </a:prstGeom>
        </p:spPr>
      </p:pic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>
              <a:buNone/>
            </a:pPr>
            <a:r>
              <a:rPr lang="en" dirty="0"/>
              <a:t>Summary</a:t>
            </a:r>
          </a:p>
        </p:txBody>
      </p:sp>
      <p:sp>
        <p:nvSpPr>
          <p:cNvPr id="5" name="Up Arrow 4"/>
          <p:cNvSpPr/>
          <p:nvPr/>
        </p:nvSpPr>
        <p:spPr>
          <a:xfrm rot="2700000">
            <a:off x="6056068" y="5648820"/>
            <a:ext cx="320675" cy="47027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4" grpId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0555"/>
              <a:buFont typeface="Arial"/>
              <a:buNone/>
            </a:pPr>
            <a:r>
              <a:rPr lang="en">
                <a:solidFill>
                  <a:srgbClr val="FF9900"/>
                </a:solidFill>
              </a:rPr>
              <a:t>ProcFS</a:t>
            </a:r>
            <a:r>
              <a:rPr lang="en"/>
              <a:t>: </a:t>
            </a:r>
          </a:p>
          <a:p>
            <a:pPr lvl="0" algn="ctr" rtl="0">
              <a:buClr>
                <a:srgbClr val="000000"/>
              </a:buClr>
              <a:buSzPct val="30555"/>
              <a:buFont typeface="Arial"/>
              <a:buNone/>
            </a:pPr>
            <a:r>
              <a:rPr lang="en"/>
              <a:t>Process info in multi-user OS</a:t>
            </a:r>
          </a:p>
        </p:txBody>
      </p:sp>
      <p:sp>
        <p:nvSpPr>
          <p:cNvPr id="31" name="Shape 31"/>
          <p:cNvSpPr txBox="1"/>
          <p:nvPr/>
        </p:nvSpPr>
        <p:spPr>
          <a:xfrm>
            <a:off x="2372048" y="5563774"/>
            <a:ext cx="3592924" cy="1107965"/>
          </a:xfrm>
          <a:prstGeom prst="rect">
            <a:avLst/>
          </a:prstGeom>
          <a:noFill/>
        </p:spPr>
        <p:txBody>
          <a:bodyPr wrap="square" lIns="91425" tIns="91425" rIns="91425" bIns="91425" anchor="t" anchorCtr="0">
            <a:spAutoFit/>
          </a:bodyPr>
          <a:lstStyle/>
          <a:p>
            <a:pPr lvl="0" algn="ctr" rtl="0">
              <a:buClr>
                <a:srgbClr val="000000"/>
              </a:buClr>
              <a:buSzPct val="36666"/>
              <a:buFont typeface="Arial"/>
              <a:buNone/>
            </a:pPr>
            <a:r>
              <a:rPr lang="en-US" sz="3000" dirty="0" smtClean="0"/>
              <a:t>introduced</a:t>
            </a:r>
            <a:r>
              <a:rPr lang="en" sz="3000" dirty="0" smtClean="0"/>
              <a:t> </a:t>
            </a:r>
            <a:r>
              <a:rPr lang="en" sz="3000" dirty="0"/>
              <a:t>in the 1980s</a:t>
            </a:r>
          </a:p>
        </p:txBody>
      </p:sp>
      <p:sp>
        <p:nvSpPr>
          <p:cNvPr id="32" name="Shape 32"/>
          <p:cNvSpPr txBox="1"/>
          <p:nvPr/>
        </p:nvSpPr>
        <p:spPr>
          <a:xfrm>
            <a:off x="5848926" y="5382600"/>
            <a:ext cx="3251699" cy="863099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 sz="2400" dirty="0">
                <a:solidFill>
                  <a:srgbClr val="0000FF"/>
                </a:solidFill>
              </a:rPr>
              <a:t>Tom Killian</a:t>
            </a:r>
          </a:p>
          <a:p>
            <a:pPr>
              <a:buNone/>
            </a:pPr>
            <a:r>
              <a:rPr lang="en" sz="2400" dirty="0">
                <a:solidFill>
                  <a:srgbClr val="0000FF"/>
                </a:solidFill>
              </a:rPr>
              <a:t>"Processes as Files" (1984)</a:t>
            </a:r>
          </a:p>
        </p:txBody>
      </p:sp>
      <p:cxnSp>
        <p:nvCxnSpPr>
          <p:cNvPr id="34" name="Shape 34"/>
          <p:cNvCxnSpPr/>
          <p:nvPr/>
        </p:nvCxnSpPr>
        <p:spPr>
          <a:xfrm flipV="1">
            <a:off x="6566204" y="5143500"/>
            <a:ext cx="0" cy="420274"/>
          </a:xfrm>
          <a:prstGeom prst="straightConnector1">
            <a:avLst/>
          </a:prstGeom>
          <a:noFill/>
          <a:ln w="38100" cap="flat">
            <a:solidFill>
              <a:srgbClr val="0000FF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2" name="Picture 1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448" y="1958975"/>
            <a:ext cx="1582775" cy="1660525"/>
          </a:xfrm>
          <a:prstGeom prst="rect">
            <a:avLst/>
          </a:prstGeom>
        </p:spPr>
      </p:pic>
      <p:pic>
        <p:nvPicPr>
          <p:cNvPr id="9" name="Picture 8" descr="old_monitor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975" y="1958975"/>
            <a:ext cx="1582775" cy="1660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63960" y="2133599"/>
            <a:ext cx="102266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cat /</a:t>
            </a:r>
            <a:r>
              <a:rPr lang="en-US" sz="1600" dirty="0" err="1" smtClean="0"/>
              <a:t>proc</a:t>
            </a:r>
            <a:r>
              <a:rPr lang="en-US" sz="1600" dirty="0" smtClean="0"/>
              <a:t>/1/status</a:t>
            </a:r>
            <a:endParaRPr lang="en-US" sz="1600" dirty="0"/>
          </a:p>
        </p:txBody>
      </p:sp>
      <p:sp>
        <p:nvSpPr>
          <p:cNvPr id="13" name="Text Placeholder 12"/>
          <p:cNvSpPr txBox="1">
            <a:spLocks noGrp="1"/>
          </p:cNvSpPr>
          <p:nvPr>
            <p:ph type="body" idx="1"/>
          </p:nvPr>
        </p:nvSpPr>
        <p:spPr>
          <a:xfrm>
            <a:off x="1460500" y="1997075"/>
            <a:ext cx="1143000" cy="754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1600" dirty="0" err="1" smtClean="0"/>
              <a:t>ps</a:t>
            </a:r>
            <a:endParaRPr lang="en-US" sz="1600" dirty="0" smtClean="0"/>
          </a:p>
          <a:p>
            <a:pPr marL="0" indent="0" algn="ctr">
              <a:buNone/>
            </a:pPr>
            <a:r>
              <a:rPr lang="en-US" sz="1600" dirty="0"/>
              <a:t>t</a:t>
            </a:r>
            <a:r>
              <a:rPr lang="en-US" sz="1600" dirty="0" smtClean="0"/>
              <a:t>op –p 1</a:t>
            </a:r>
            <a:endParaRPr lang="en-US" sz="1600" dirty="0"/>
          </a:p>
        </p:txBody>
      </p:sp>
      <p:pic>
        <p:nvPicPr>
          <p:cNvPr id="4" name="Picture 3" descr="Ken-Thompson-Land-Dennis-RitchieR-creators-of-UNIX.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1" y="3803322"/>
            <a:ext cx="2254250" cy="1666779"/>
          </a:xfrm>
          <a:prstGeom prst="rect">
            <a:avLst/>
          </a:prstGeom>
        </p:spPr>
      </p:pic>
      <p:pic>
        <p:nvPicPr>
          <p:cNvPr id="5" name="Picture 4" descr="killian-procf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198" y="3803322"/>
            <a:ext cx="1016302" cy="1340178"/>
          </a:xfrm>
          <a:prstGeom prst="rect">
            <a:avLst/>
          </a:prstGeom>
        </p:spPr>
      </p:pic>
      <p:pic>
        <p:nvPicPr>
          <p:cNvPr id="6" name="Picture 5" descr="server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989" y="1981775"/>
            <a:ext cx="1233472" cy="1536700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3381375" y="2751097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2825751" y="3343850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6" idx="1"/>
          </p:cNvCxnSpPr>
          <p:nvPr/>
        </p:nvCxnSpPr>
        <p:spPr>
          <a:xfrm flipH="1">
            <a:off x="3381376" y="2750125"/>
            <a:ext cx="405613" cy="9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H="1">
            <a:off x="5444825" y="3347601"/>
            <a:ext cx="555624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5444825" y="2754848"/>
            <a:ext cx="0" cy="5927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endCxn id="6" idx="3"/>
          </p:cNvCxnSpPr>
          <p:nvPr/>
        </p:nvCxnSpPr>
        <p:spPr>
          <a:xfrm flipH="1" flipV="1">
            <a:off x="5020461" y="2750125"/>
            <a:ext cx="424364" cy="472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476820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 dirty="0"/>
              <a:t> </a:t>
            </a:r>
            <a:r>
              <a:rPr lang="en-US" dirty="0" smtClean="0"/>
              <a:t>What can one learn from</a:t>
            </a:r>
            <a:r>
              <a:rPr lang="en" dirty="0" smtClean="0"/>
              <a:t> ProcFS</a:t>
            </a:r>
            <a:r>
              <a:rPr lang="en-US" dirty="0" smtClean="0"/>
              <a:t>?</a:t>
            </a:r>
            <a:endParaRPr lang="en" dirty="0"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/>
              <a:t>IP addrs of websites other users are visiting</a:t>
            </a:r>
          </a:p>
        </p:txBody>
      </p:sp>
      <p:sp>
        <p:nvSpPr>
          <p:cNvPr id="62" name="Shape 62"/>
          <p:cNvSpPr/>
          <p:nvPr/>
        </p:nvSpPr>
        <p:spPr>
          <a:xfrm>
            <a:off x="531040" y="2594384"/>
            <a:ext cx="8081918" cy="336859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63" name="Shape 63"/>
          <p:cNvSpPr/>
          <p:nvPr/>
        </p:nvSpPr>
        <p:spPr>
          <a:xfrm>
            <a:off x="1805529" y="4673144"/>
            <a:ext cx="591600" cy="1259400"/>
          </a:xfrm>
          <a:prstGeom prst="roundRect">
            <a:avLst>
              <a:gd name="adj" fmla="val 16667"/>
            </a:avLst>
          </a:prstGeom>
          <a:noFill/>
          <a:ln w="28575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spAutoFit/>
          </a:bodyPr>
          <a:lstStyle/>
          <a:p>
            <a:endParaRPr/>
          </a:p>
        </p:txBody>
      </p:sp>
      <p:cxnSp>
        <p:nvCxnSpPr>
          <p:cNvPr id="64" name="Shape 64"/>
          <p:cNvCxnSpPr>
            <a:stCxn id="63" idx="0"/>
          </p:cNvCxnSpPr>
          <p:nvPr/>
        </p:nvCxnSpPr>
        <p:spPr>
          <a:xfrm rot="10800000" flipH="1">
            <a:off x="2101329" y="2154644"/>
            <a:ext cx="22800" cy="2518500"/>
          </a:xfrm>
          <a:prstGeom prst="straightConnector1">
            <a:avLst/>
          </a:prstGeom>
          <a:noFill/>
          <a:ln w="28575" cap="flat">
            <a:solidFill>
              <a:srgbClr val="FF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/>
              <a:t>Side channels through /proc</a:t>
            </a:r>
          </a:p>
        </p:txBody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047681" cy="3019258"/>
          </a:xfrm>
          <a:prstGeom prst="rect">
            <a:avLst/>
          </a:prstGeom>
        </p:spPr>
        <p:txBody>
          <a:bodyPr wrap="square" lIns="91425" tIns="91425" rIns="91425" bIns="91425" anchor="t" anchorCtr="0">
            <a:sp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66666"/>
              <a:buFont typeface="Arial"/>
              <a:buChar char="•"/>
            </a:pPr>
            <a:r>
              <a:rPr lang="en" dirty="0">
                <a:solidFill>
                  <a:srgbClr val="FF6600"/>
                </a:solidFill>
              </a:rPr>
              <a:t>"Peeping Tom in the Neighborhood: Keystroke Eavesdropping on Multi-User Systems" </a:t>
            </a:r>
            <a:r>
              <a:rPr lang="en" dirty="0"/>
              <a:t>- Usenix Security 2009</a:t>
            </a:r>
          </a:p>
          <a:p>
            <a:pPr marL="914400" lvl="1" indent="-381000" rtl="0">
              <a:lnSpc>
                <a:spcPct val="115000"/>
              </a:lnSpc>
              <a:buClr>
                <a:schemeClr val="dk1"/>
              </a:buClr>
              <a:buSzPct val="80000"/>
              <a:buFont typeface="Courier New"/>
              <a:buChar char="o"/>
            </a:pPr>
            <a:r>
              <a:rPr lang="en" dirty="0"/>
              <a:t>Keystroke timing leak through ESP/EIP values from /proc/&lt;pid&gt;/stat</a:t>
            </a:r>
          </a:p>
          <a:p>
            <a:endParaRPr lang="en" dirty="0"/>
          </a:p>
        </p:txBody>
      </p:sp>
      <p:sp>
        <p:nvSpPr>
          <p:cNvPr id="87" name="Shape 87"/>
          <p:cNvSpPr/>
          <p:nvPr/>
        </p:nvSpPr>
        <p:spPr>
          <a:xfrm>
            <a:off x="2360436" y="4080125"/>
            <a:ext cx="1428750" cy="142875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88" name="Shape 88"/>
          <p:cNvSpPr/>
          <p:nvPr/>
        </p:nvSpPr>
        <p:spPr>
          <a:xfrm>
            <a:off x="5119148" y="4071116"/>
            <a:ext cx="1417773" cy="1446766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</p:sp>
      <p:sp>
        <p:nvSpPr>
          <p:cNvPr id="89" name="Shape 89"/>
          <p:cNvSpPr txBox="1"/>
          <p:nvPr/>
        </p:nvSpPr>
        <p:spPr>
          <a:xfrm>
            <a:off x="4690135" y="5791683"/>
            <a:ext cx="2639999" cy="4551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algn="ctr">
              <a:buNone/>
            </a:pPr>
            <a:r>
              <a:rPr lang="en" sz="2400"/>
              <a:t>XiaoFeng Wang </a:t>
            </a:r>
          </a:p>
        </p:txBody>
      </p:sp>
      <p:sp>
        <p:nvSpPr>
          <p:cNvPr id="90" name="Shape 90"/>
          <p:cNvSpPr txBox="1"/>
          <p:nvPr/>
        </p:nvSpPr>
        <p:spPr>
          <a:xfrm>
            <a:off x="1936911" y="5791683"/>
            <a:ext cx="2275799" cy="4551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lvl="0" algn="ctr" rtl="0">
              <a:buClr>
                <a:srgbClr val="000000"/>
              </a:buClr>
              <a:buSzPct val="45833"/>
              <a:buFont typeface="Arial"/>
              <a:buNone/>
            </a:pPr>
            <a:r>
              <a:rPr lang="en" sz="2400"/>
              <a:t>Kehuan Zhang 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457200" y="476820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 dirty="0"/>
              <a:t>The </a:t>
            </a:r>
            <a:r>
              <a:rPr lang="en-US" dirty="0" smtClean="0"/>
              <a:t>s</a:t>
            </a:r>
            <a:r>
              <a:rPr lang="en" dirty="0" smtClean="0"/>
              <a:t>tory </a:t>
            </a:r>
            <a:r>
              <a:rPr lang="en" dirty="0"/>
              <a:t>of "Peeping Tom"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None/>
            </a:pPr>
            <a:r>
              <a:rPr lang="en"/>
              <a:t>
</a:t>
            </a:r>
          </a:p>
          <a:p>
            <a:endParaRPr lang="en"/>
          </a:p>
          <a:p>
            <a:endParaRPr lang="en"/>
          </a:p>
          <a:p>
            <a:endParaRPr lang="en"/>
          </a:p>
          <a:p>
            <a:endParaRPr lang="en"/>
          </a:p>
          <a:p>
            <a:endParaRPr lang="en"/>
          </a:p>
        </p:txBody>
      </p:sp>
      <p:sp>
        <p:nvSpPr>
          <p:cNvPr id="97" name="Shape 97"/>
          <p:cNvSpPr/>
          <p:nvPr/>
        </p:nvSpPr>
        <p:spPr>
          <a:xfrm>
            <a:off x="2031314" y="4318904"/>
            <a:ext cx="3512235" cy="14556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98" name="Shape 98"/>
          <p:cNvSpPr txBox="1"/>
          <p:nvPr/>
        </p:nvSpPr>
        <p:spPr>
          <a:xfrm>
            <a:off x="356222" y="1752600"/>
            <a:ext cx="6834599" cy="23559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lvl="0" algn="ctr" rtl="0">
              <a:buNone/>
            </a:pPr>
            <a:r>
              <a:rPr lang="en" sz="3600"/>
              <a:t>NDSS '09 </a:t>
            </a:r>
          </a:p>
          <a:p>
            <a:pPr lvl="0" algn="ctr" rtl="0">
              <a:buNone/>
            </a:pPr>
            <a:r>
              <a:rPr lang="en" sz="3600"/>
              <a:t>program committee: </a:t>
            </a:r>
          </a:p>
          <a:p>
            <a:pPr algn="ctr">
              <a:buNone/>
            </a:pPr>
            <a:r>
              <a:rPr lang="en" sz="3600">
                <a:solidFill>
                  <a:srgbClr val="FF0000"/>
                </a:solidFill>
              </a:rPr>
              <a:t>"Nobody uses multi-user computers anymore"</a:t>
            </a:r>
          </a:p>
        </p:txBody>
      </p:sp>
      <p:sp>
        <p:nvSpPr>
          <p:cNvPr id="99" name="Shape 99"/>
          <p:cNvSpPr/>
          <p:nvPr/>
        </p:nvSpPr>
        <p:spPr>
          <a:xfrm>
            <a:off x="6296550" y="1205725"/>
            <a:ext cx="2696381" cy="2389553"/>
          </a:xfrm>
          <a:prstGeom prst="irregularSeal1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spAutoFit/>
          </a:bodyPr>
          <a:lstStyle/>
          <a:p>
            <a:pPr lvl="0" rtl="0">
              <a:buNone/>
            </a:pPr>
            <a:r>
              <a:rPr lang="en" sz="1800"/>
              <a:t>Shout-out to</a:t>
            </a:r>
          </a:p>
          <a:p>
            <a:pPr>
              <a:buNone/>
            </a:pPr>
            <a:r>
              <a:rPr lang="en" sz="1800"/>
              <a:t>XiaoFeng ;)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title"/>
          </p:nvPr>
        </p:nvSpPr>
        <p:spPr>
          <a:xfrm>
            <a:off x="457200" y="476820"/>
            <a:ext cx="8229600" cy="738633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lvl="0" algn="ctr">
              <a:buClr>
                <a:srgbClr val="000000"/>
              </a:buClr>
              <a:buSzPct val="30555"/>
              <a:buFont typeface="Arial"/>
              <a:buNone/>
            </a:pPr>
            <a:r>
              <a:rPr lang="en" dirty="0"/>
              <a:t>The </a:t>
            </a:r>
            <a:r>
              <a:rPr lang="en-US" dirty="0" smtClean="0"/>
              <a:t>s</a:t>
            </a:r>
            <a:r>
              <a:rPr lang="en" dirty="0" smtClean="0"/>
              <a:t>tory </a:t>
            </a:r>
            <a:r>
              <a:rPr lang="en" dirty="0"/>
              <a:t>of "Peeping Tom"</a:t>
            </a:r>
          </a:p>
        </p:txBody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>
            <a:spAutoFit/>
          </a:bodyPr>
          <a:lstStyle/>
          <a:p>
            <a:pPr lvl="0" rtl="0">
              <a:buClr>
                <a:srgbClr val="000000"/>
              </a:buClr>
              <a:buSzPct val="36666"/>
              <a:buFont typeface="Arial"/>
              <a:buNone/>
            </a:pPr>
            <a:r>
              <a:rPr lang="en" dirty="0"/>
              <a:t>
</a:t>
            </a:r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</p:txBody>
      </p:sp>
      <p:sp>
        <p:nvSpPr>
          <p:cNvPr id="106" name="Shape 106"/>
          <p:cNvSpPr/>
          <p:nvPr/>
        </p:nvSpPr>
        <p:spPr>
          <a:xfrm>
            <a:off x="2031314" y="4318904"/>
            <a:ext cx="3512235" cy="14556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07" name="Shape 107"/>
          <p:cNvSpPr txBox="1"/>
          <p:nvPr/>
        </p:nvSpPr>
        <p:spPr>
          <a:xfrm>
            <a:off x="356222" y="1752600"/>
            <a:ext cx="6834599" cy="2355900"/>
          </a:xfrm>
          <a:prstGeom prst="rect">
            <a:avLst/>
          </a:prstGeom>
          <a:noFill/>
        </p:spPr>
        <p:txBody>
          <a:bodyPr lIns="91425" tIns="91425" rIns="91425" bIns="91425" anchor="t" anchorCtr="0">
            <a:spAutoFit/>
          </a:bodyPr>
          <a:lstStyle/>
          <a:p>
            <a:pPr lvl="0" algn="ctr" rtl="0">
              <a:buClr>
                <a:srgbClr val="000000"/>
              </a:buClr>
              <a:buSzPct val="30555"/>
              <a:buFont typeface="Arial"/>
              <a:buNone/>
            </a:pPr>
            <a:r>
              <a:rPr lang="en" sz="3600"/>
              <a:t>Oakland '09 </a:t>
            </a:r>
          </a:p>
          <a:p>
            <a:pPr lvl="0" algn="ctr" rtl="0">
              <a:buClr>
                <a:srgbClr val="000000"/>
              </a:buClr>
              <a:buSzPct val="30555"/>
              <a:buFont typeface="Arial"/>
              <a:buNone/>
            </a:pPr>
            <a:r>
              <a:rPr lang="en" sz="3600"/>
              <a:t>program committee: </a:t>
            </a:r>
          </a:p>
          <a:p>
            <a:pPr lvl="0" algn="ctr" rtl="0">
              <a:buClr>
                <a:srgbClr val="000000"/>
              </a:buClr>
              <a:buSzPct val="30555"/>
              <a:buFont typeface="Arial"/>
              <a:buNone/>
            </a:pPr>
            <a:r>
              <a:rPr lang="en" sz="3600">
                <a:solidFill>
                  <a:srgbClr val="FF0000"/>
                </a:solidFill>
              </a:rPr>
              <a:t>"Nobody uses multi-user computers anymore"</a:t>
            </a:r>
          </a:p>
        </p:txBody>
      </p:sp>
      <p:sp>
        <p:nvSpPr>
          <p:cNvPr id="108" name="Shape 108"/>
          <p:cNvSpPr/>
          <p:nvPr/>
        </p:nvSpPr>
        <p:spPr>
          <a:xfrm>
            <a:off x="6296550" y="1205725"/>
            <a:ext cx="2696381" cy="2389553"/>
          </a:xfrm>
          <a:prstGeom prst="irregularSeal1">
            <a:avLst/>
          </a:prstGeom>
          <a:solidFill>
            <a:schemeClr val="lt2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spAutoFit/>
          </a:bodyPr>
          <a:lstStyle/>
          <a:p>
            <a:pPr lvl="0" rtl="0">
              <a:buClr>
                <a:srgbClr val="000000"/>
              </a:buClr>
              <a:buSzPct val="61111"/>
              <a:buFont typeface="Arial"/>
              <a:buNone/>
            </a:pPr>
            <a:r>
              <a:rPr lang="en" sz="1800"/>
              <a:t>Shout-out to</a:t>
            </a:r>
          </a:p>
          <a:p>
            <a:pPr lvl="0" rtl="0">
              <a:buClr>
                <a:srgbClr val="000000"/>
              </a:buClr>
              <a:buSzPct val="61111"/>
              <a:buFont typeface="Arial"/>
              <a:buNone/>
            </a:pPr>
            <a:r>
              <a:rPr lang="en" sz="1800"/>
              <a:t>XiaoFeng ;)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spAutoFit/>
          </a:bodyPr>
          <a:lstStyle/>
          <a:p>
            <a:pPr algn="ctr">
              <a:buNone/>
            </a:pPr>
            <a:r>
              <a:rPr lang="en"/>
              <a:t>Nobody uses multi-user computers anymore???</a:t>
            </a:r>
          </a:p>
        </p:txBody>
      </p:sp>
      <p:sp>
        <p:nvSpPr>
          <p:cNvPr id="114" name="Shape 114"/>
          <p:cNvSpPr/>
          <p:nvPr/>
        </p:nvSpPr>
        <p:spPr>
          <a:xfrm>
            <a:off x="2442122" y="2071452"/>
            <a:ext cx="4187186" cy="3437826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2059</TotalTime>
  <Words>893</Words>
  <Application>Microsoft Office PowerPoint</Application>
  <PresentationFormat>On-screen Show (4:3)</PresentationFormat>
  <Paragraphs>230</Paragraphs>
  <Slides>34</Slides>
  <Notes>32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/>
      <vt:lpstr>Memento:  Learning Secrets from Process Footprints</vt:lpstr>
      <vt:lpstr>Trends in software design</vt:lpstr>
      <vt:lpstr>Unintended consequences</vt:lpstr>
      <vt:lpstr>ProcFS:  Process info in multi-user OS</vt:lpstr>
      <vt:lpstr> What can one learn from ProcFS?</vt:lpstr>
      <vt:lpstr>Side channels through /proc</vt:lpstr>
      <vt:lpstr>The story of "Peeping Tom"</vt:lpstr>
      <vt:lpstr>The story of "Peeping Tom"</vt:lpstr>
      <vt:lpstr>Nobody uses multi-user computers anymore???</vt:lpstr>
      <vt:lpstr>Android sandboxing = UNIX multi-user isolation</vt:lpstr>
      <vt:lpstr>Android sandboxing = UNIX multi-user isolation</vt:lpstr>
      <vt:lpstr>Android sandboxing = UNIX multi-user isolation</vt:lpstr>
      <vt:lpstr>Android sandboxing = UNIX multi-user isolation</vt:lpstr>
      <vt:lpstr>What can a zero-permission app do?</vt:lpstr>
      <vt:lpstr>This is not just about Android!</vt:lpstr>
      <vt:lpstr>Process resource usage = big-time side channel</vt:lpstr>
      <vt:lpstr>“Memento” (2000):  putting together “memory streams”</vt:lpstr>
      <vt:lpstr>“Memento” (2000):  putting together “memory streams”</vt:lpstr>
      <vt:lpstr>Memprint: stream of memory usage </vt:lpstr>
      <vt:lpstr>Sniffing memory footprints</vt:lpstr>
      <vt:lpstr>Sniffing memory footprints</vt:lpstr>
      <vt:lpstr>Sniffing memory footprints</vt:lpstr>
      <vt:lpstr>Memprint for Chrome loading benaughty.com </vt:lpstr>
      <vt:lpstr>Memprint for Chrome loading benaughty.com </vt:lpstr>
      <vt:lpstr>Memprint for Chrome loading benaughty.com </vt:lpstr>
      <vt:lpstr>Full attack</vt:lpstr>
      <vt:lpstr>Why the attack works</vt:lpstr>
      <vt:lpstr>Cross-page similarity for 100 random pages out of Alexa top 1000</vt:lpstr>
      <vt:lpstr>Fine-grained info leak: OkCupid</vt:lpstr>
      <vt:lpstr>Concurrent processes don't hurt, sometimes make it even better!!</vt:lpstr>
      <vt:lpstr>Memento attacks: CPU usage info</vt:lpstr>
      <vt:lpstr>Keystroke timing  (Android MMS app)</vt:lpstr>
      <vt:lpstr>Solutions?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Memento:  Learning Secrets from Process Footprints</dc:title>
  <cp:lastModifiedBy>bray</cp:lastModifiedBy>
  <cp:revision>156</cp:revision>
  <dcterms:modified xsi:type="dcterms:W3CDTF">2013-03-01T05:19:38Z</dcterms:modified>
</cp:coreProperties>
</file>