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jpg" ContentType="image/jpeg"/>
  <Default Extension="xml" ContentType="application/xml"/>
  <Default Extension="jpeg" ContentType="image/jpeg"/>
  <Default Extension="png" ContentType="image/png"/>
  <Default Extension="tiff" ContentType="image/tiff"/>
  <Default Extension="bin" ContentType="application/vnd.openxmlformats-officedocument.presentationml.printerSettings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281" r:id="rId2"/>
    <p:sldId id="342" r:id="rId3"/>
    <p:sldId id="356" r:id="rId4"/>
    <p:sldId id="357" r:id="rId5"/>
    <p:sldId id="302" r:id="rId6"/>
    <p:sldId id="381" r:id="rId7"/>
    <p:sldId id="344" r:id="rId8"/>
    <p:sldId id="382" r:id="rId9"/>
    <p:sldId id="334" r:id="rId10"/>
    <p:sldId id="383" r:id="rId11"/>
    <p:sldId id="304" r:id="rId12"/>
    <p:sldId id="379" r:id="rId13"/>
    <p:sldId id="300" r:id="rId14"/>
    <p:sldId id="361" r:id="rId15"/>
    <p:sldId id="311" r:id="rId16"/>
    <p:sldId id="378" r:id="rId17"/>
    <p:sldId id="384" r:id="rId18"/>
    <p:sldId id="385" r:id="rId19"/>
    <p:sldId id="387" r:id="rId20"/>
    <p:sldId id="393" r:id="rId21"/>
    <p:sldId id="386" r:id="rId22"/>
    <p:sldId id="373" r:id="rId23"/>
    <p:sldId id="262" r:id="rId24"/>
    <p:sldId id="363" r:id="rId25"/>
    <p:sldId id="394" r:id="rId26"/>
    <p:sldId id="322" r:id="rId27"/>
    <p:sldId id="368" r:id="rId28"/>
    <p:sldId id="390" r:id="rId29"/>
    <p:sldId id="325" r:id="rId30"/>
    <p:sldId id="374" r:id="rId31"/>
    <p:sldId id="372" r:id="rId32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243E9"/>
    <a:srgbClr val="9933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92" autoAdjust="0"/>
    <p:restoredTop sz="86458" autoAdjust="0"/>
  </p:normalViewPr>
  <p:slideViewPr>
    <p:cSldViewPr>
      <p:cViewPr>
        <p:scale>
          <a:sx n="80" d="100"/>
          <a:sy n="80" d="100"/>
        </p:scale>
        <p:origin x="-1688" y="-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9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5" Type="http://schemas.openxmlformats.org/officeDocument/2006/relationships/presProps" Target="presProps.xml"/><Relationship Id="rId31" Type="http://schemas.openxmlformats.org/officeDocument/2006/relationships/slide" Target="slides/slide30.xml"/><Relationship Id="rId34" Type="http://schemas.openxmlformats.org/officeDocument/2006/relationships/printerSettings" Target="printerSettings/printerSettings1.bin"/><Relationship Id="rId7" Type="http://schemas.openxmlformats.org/officeDocument/2006/relationships/slide" Target="slides/slide6.xml"/><Relationship Id="rId3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7" Type="http://schemas.openxmlformats.org/officeDocument/2006/relationships/slide" Target="slides/slide26.xml"/><Relationship Id="rId14" Type="http://schemas.openxmlformats.org/officeDocument/2006/relationships/slide" Target="slides/slide13.xml"/><Relationship Id="rId23" Type="http://schemas.openxmlformats.org/officeDocument/2006/relationships/slide" Target="slides/slide22.xml"/><Relationship Id="rId4" Type="http://schemas.openxmlformats.org/officeDocument/2006/relationships/slide" Target="slides/slide3.xml"/><Relationship Id="rId28" Type="http://schemas.openxmlformats.org/officeDocument/2006/relationships/slide" Target="slides/slide27.xml"/><Relationship Id="rId26" Type="http://schemas.openxmlformats.org/officeDocument/2006/relationships/slide" Target="slides/slide25.xml"/><Relationship Id="rId30" Type="http://schemas.openxmlformats.org/officeDocument/2006/relationships/slide" Target="slides/slide29.xml"/><Relationship Id="rId11" Type="http://schemas.openxmlformats.org/officeDocument/2006/relationships/slide" Target="slides/slide10.xml"/><Relationship Id="rId29" Type="http://schemas.openxmlformats.org/officeDocument/2006/relationships/slide" Target="slides/slide28.xml"/><Relationship Id="rId6" Type="http://schemas.openxmlformats.org/officeDocument/2006/relationships/slide" Target="slides/slide5.xml"/><Relationship Id="rId16" Type="http://schemas.openxmlformats.org/officeDocument/2006/relationships/slide" Target="slides/slide15.xml"/><Relationship Id="rId3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9" Type="http://schemas.openxmlformats.org/officeDocument/2006/relationships/slide" Target="slides/slide18.xml"/><Relationship Id="rId38" Type="http://schemas.openxmlformats.org/officeDocument/2006/relationships/tableStyles" Target="tableStyles.xml"/><Relationship Id="rId20" Type="http://schemas.openxmlformats.org/officeDocument/2006/relationships/slide" Target="slides/slide19.xml"/><Relationship Id="rId22" Type="http://schemas.openxmlformats.org/officeDocument/2006/relationships/slide" Target="slides/slide21.xml"/><Relationship Id="rId21" Type="http://schemas.openxmlformats.org/officeDocument/2006/relationships/slide" Target="slides/slide20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37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2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738A310-A874-44C2-B558-E1641761F4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1035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38A310-A874-44C2-B558-E1641761F430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3420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38A310-A874-44C2-B558-E1641761F430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4216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38A310-A874-44C2-B558-E1641761F430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6489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38A310-A874-44C2-B558-E1641761F430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4271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38A310-A874-44C2-B558-E1641761F430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6233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38A310-A874-44C2-B558-E1641761F430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5015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38A310-A874-44C2-B558-E1641761F430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3660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38A310-A874-44C2-B558-E1641761F430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220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38A310-A874-44C2-B558-E1641761F430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6145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38A310-A874-44C2-B558-E1641761F430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69298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38A310-A874-44C2-B558-E1641761F430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5774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38A310-A874-44C2-B558-E1641761F430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11379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38A310-A874-44C2-B558-E1641761F430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547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38A310-A874-44C2-B558-E1641761F430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6527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38A310-A874-44C2-B558-E1641761F430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4599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38A310-A874-44C2-B558-E1641761F430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4599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38A310-A874-44C2-B558-E1641761F430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0571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38A310-A874-44C2-B558-E1641761F430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0571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38A310-A874-44C2-B558-E1641761F430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0296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38A310-A874-44C2-B558-E1641761F430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9795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F8EE16-C2E2-434D-9B8F-B23B97C485F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C2E5E0-20D0-4B6F-8862-79D032DE972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BCED15-C55E-4727-8C4D-D839AE53710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 b="1"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800">
                <a:latin typeface="Calibri" pitchFamily="34" charset="0"/>
                <a:cs typeface="Calibri" pitchFamily="34" charset="0"/>
              </a:defRPr>
            </a:lvl1pPr>
            <a:lvl2pPr>
              <a:defRPr sz="2400">
                <a:latin typeface="Calibri" pitchFamily="34" charset="0"/>
                <a:cs typeface="Calibri" pitchFamily="34" charset="0"/>
              </a:defRPr>
            </a:lvl2pPr>
            <a:lvl3pPr>
              <a:defRPr sz="2000">
                <a:latin typeface="Calibri" pitchFamily="34" charset="0"/>
                <a:cs typeface="Calibri" pitchFamily="34" charset="0"/>
              </a:defRPr>
            </a:lvl3pPr>
            <a:lvl4pPr>
              <a:defRPr sz="1800">
                <a:latin typeface="Calibri" pitchFamily="34" charset="0"/>
                <a:cs typeface="Calibri" pitchFamily="34" charset="0"/>
              </a:defRPr>
            </a:lvl4pPr>
            <a:lvl5pPr>
              <a:defRPr sz="1600"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7A525E-F35B-4A75-B785-FAED7D20CEE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B6365-B92E-4336-94B6-2607268370B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>
                <a:latin typeface="Calibri" pitchFamily="34" charset="0"/>
                <a:cs typeface="Calibri" pitchFamily="34" charset="0"/>
              </a:defRPr>
            </a:lvl1pPr>
            <a:lvl2pPr>
              <a:defRPr sz="2400">
                <a:latin typeface="Calibri" pitchFamily="34" charset="0"/>
                <a:cs typeface="Calibri" pitchFamily="34" charset="0"/>
              </a:defRPr>
            </a:lvl2pPr>
            <a:lvl3pPr>
              <a:defRPr sz="2000">
                <a:latin typeface="Calibri" pitchFamily="34" charset="0"/>
                <a:cs typeface="Calibri" pitchFamily="34" charset="0"/>
              </a:defRPr>
            </a:lvl3pPr>
            <a:lvl4pPr>
              <a:defRPr sz="1800">
                <a:latin typeface="Calibri" pitchFamily="34" charset="0"/>
                <a:cs typeface="Calibri" pitchFamily="34" charset="0"/>
              </a:defRPr>
            </a:lvl4pPr>
            <a:lvl5pPr>
              <a:defRPr sz="1800">
                <a:latin typeface="Calibri" pitchFamily="34" charset="0"/>
                <a:cs typeface="Calibri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>
                <a:latin typeface="Calibri" pitchFamily="34" charset="0"/>
                <a:cs typeface="Calibri" pitchFamily="34" charset="0"/>
              </a:defRPr>
            </a:lvl1pPr>
            <a:lvl2pPr>
              <a:defRPr sz="2400">
                <a:latin typeface="Calibri" pitchFamily="34" charset="0"/>
                <a:cs typeface="Calibri" pitchFamily="34" charset="0"/>
              </a:defRPr>
            </a:lvl2pPr>
            <a:lvl3pPr>
              <a:defRPr sz="2000">
                <a:latin typeface="Calibri" pitchFamily="34" charset="0"/>
                <a:cs typeface="Calibri" pitchFamily="34" charset="0"/>
              </a:defRPr>
            </a:lvl3pPr>
            <a:lvl4pPr>
              <a:defRPr sz="1800">
                <a:latin typeface="Calibri" pitchFamily="34" charset="0"/>
                <a:cs typeface="Calibri" pitchFamily="34" charset="0"/>
              </a:defRPr>
            </a:lvl4pPr>
            <a:lvl5pPr>
              <a:defRPr sz="1800">
                <a:latin typeface="Calibri" pitchFamily="34" charset="0"/>
                <a:cs typeface="Calibri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1BFA09-B568-47E8-BC1B-DA8ADD6F3C6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DFB995-D0D8-48B1-95E1-24AB5F93A0C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932FC1-8FC9-4DC0-B234-098E85F88E3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38A7E8-A9F4-4D06-AC27-C1399884706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A87AD4-5855-4EE6-9E38-A56D4B5655B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0A9EA6-16A6-4849-9A8C-08E1CDEAF3C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4004E1A4-D81D-4240-B250-BA3C47A6BCB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Calibri"/>
          <a:ea typeface="+mj-ea"/>
          <a:cs typeface="Calibri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Calibri"/>
          <a:ea typeface="+mn-ea"/>
          <a:cs typeface="Calibri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Calibri"/>
          <a:ea typeface="+mn-ea"/>
          <a:cs typeface="Calibri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Calibri"/>
          <a:ea typeface="+mn-ea"/>
          <a:cs typeface="Calibri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Calibri"/>
          <a:ea typeface="+mn-ea"/>
          <a:cs typeface="Calibri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Calibri"/>
          <a:ea typeface="+mn-ea"/>
          <a:cs typeface="Calibri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8.jpeg"/><Relationship Id="rId5" Type="http://schemas.openxmlformats.org/officeDocument/2006/relationships/image" Target="../media/image20.tif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1.tif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2.tif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4" Type="http://schemas.openxmlformats.org/officeDocument/2006/relationships/image" Target="../media/image25.jpg"/><Relationship Id="rId5" Type="http://schemas.openxmlformats.org/officeDocument/2006/relationships/image" Target="../media/image26.jpeg"/><Relationship Id="rId7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4.jpg"/><Relationship Id="rId6" Type="http://schemas.openxmlformats.org/officeDocument/2006/relationships/image" Target="../media/image27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tiff"/><Relationship Id="rId3" Type="http://schemas.openxmlformats.org/officeDocument/2006/relationships/image" Target="../media/image30.tif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4" Type="http://schemas.openxmlformats.org/officeDocument/2006/relationships/image" Target="../media/image6.png"/><Relationship Id="rId5" Type="http://schemas.openxmlformats.org/officeDocument/2006/relationships/image" Target="../media/image7.jpeg"/><Relationship Id="rId7" Type="http://schemas.openxmlformats.org/officeDocument/2006/relationships/image" Target="../media/image9.jp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5.jpeg"/><Relationship Id="rId6" Type="http://schemas.openxmlformats.org/officeDocument/2006/relationships/image" Target="../media/image8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4" Type="http://schemas.openxmlformats.org/officeDocument/2006/relationships/image" Target="../media/image6.png"/><Relationship Id="rId5" Type="http://schemas.openxmlformats.org/officeDocument/2006/relationships/image" Target="../media/image7.jpeg"/><Relationship Id="rId7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jpeg"/><Relationship Id="rId6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4" Type="http://schemas.openxmlformats.org/officeDocument/2006/relationships/image" Target="../media/image6.png"/><Relationship Id="rId5" Type="http://schemas.openxmlformats.org/officeDocument/2006/relationships/image" Target="../media/image7.jpeg"/><Relationship Id="rId7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jpeg"/><Relationship Id="rId6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3" Type="http://schemas.openxmlformats.org/officeDocument/2006/relationships/image" Target="../media/image2.jpeg"/><Relationship Id="rId5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3" Type="http://schemas.openxmlformats.org/officeDocument/2006/relationships/image" Target="../media/image2.jpeg"/><Relationship Id="rId5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ChangeArrowheads="1"/>
          </p:cNvSpPr>
          <p:nvPr/>
        </p:nvSpPr>
        <p:spPr bwMode="auto">
          <a:xfrm>
            <a:off x="0" y="838200"/>
            <a:ext cx="91440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n-US" sz="3600" b="1" dirty="0">
                <a:solidFill>
                  <a:schemeClr val="tx2"/>
                </a:solidFill>
                <a:latin typeface="Calibri"/>
                <a:cs typeface="Calibri"/>
              </a:rPr>
              <a:t>Enabling Fine-Grained Permissions for Augmented Reality </a:t>
            </a:r>
          </a:p>
          <a:p>
            <a:r>
              <a:rPr lang="en-US" sz="3600" b="1" dirty="0">
                <a:solidFill>
                  <a:schemeClr val="tx2"/>
                </a:solidFill>
                <a:latin typeface="Calibri"/>
                <a:cs typeface="Calibri"/>
              </a:rPr>
              <a:t>Applications With Recognizers</a:t>
            </a:r>
          </a:p>
        </p:txBody>
      </p:sp>
      <p:sp>
        <p:nvSpPr>
          <p:cNvPr id="2051" name="Text Box 5"/>
          <p:cNvSpPr txBox="1">
            <a:spLocks noChangeArrowheads="1"/>
          </p:cNvSpPr>
          <p:nvPr/>
        </p:nvSpPr>
        <p:spPr bwMode="auto">
          <a:xfrm>
            <a:off x="228600" y="2743200"/>
            <a:ext cx="86106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b="1" dirty="0" smtClean="0">
                <a:latin typeface="Calibri"/>
                <a:cs typeface="Calibri"/>
              </a:rPr>
              <a:t>Suman Jana</a:t>
            </a:r>
            <a:r>
              <a:rPr lang="ca-ES" baseline="30000" dirty="0" smtClean="0">
                <a:latin typeface="Calibri"/>
                <a:cs typeface="Calibri"/>
              </a:rPr>
              <a:t>1*</a:t>
            </a:r>
            <a:r>
              <a:rPr lang="en-US" dirty="0" smtClean="0">
                <a:latin typeface="Calibri"/>
                <a:cs typeface="Calibri"/>
              </a:rPr>
              <a:t>, David Molnar</a:t>
            </a:r>
            <a:r>
              <a:rPr lang="ca-ES" baseline="30000" dirty="0" smtClean="0">
                <a:latin typeface="Calibri"/>
                <a:cs typeface="Calibri"/>
              </a:rPr>
              <a:t>2</a:t>
            </a:r>
            <a:r>
              <a:rPr lang="en-US" dirty="0" smtClean="0">
                <a:latin typeface="Calibri"/>
                <a:cs typeface="Calibri"/>
              </a:rPr>
              <a:t>,</a:t>
            </a:r>
            <a:r>
              <a:rPr lang="en-US" b="1" dirty="0" smtClean="0">
                <a:latin typeface="Calibri"/>
                <a:cs typeface="Calibri"/>
              </a:rPr>
              <a:t> </a:t>
            </a:r>
          </a:p>
          <a:p>
            <a:r>
              <a:rPr lang="en-US" dirty="0" smtClean="0">
                <a:latin typeface="Calibri"/>
                <a:cs typeface="Calibri"/>
              </a:rPr>
              <a:t>Alexander </a:t>
            </a:r>
            <a:r>
              <a:rPr lang="en-US" dirty="0" err="1" smtClean="0">
                <a:latin typeface="Calibri"/>
                <a:cs typeface="Calibri"/>
              </a:rPr>
              <a:t>Moshchuk</a:t>
            </a:r>
            <a:r>
              <a:rPr lang="ca-ES" baseline="30000" dirty="0" smtClean="0">
                <a:latin typeface="Calibri"/>
                <a:cs typeface="Calibri"/>
              </a:rPr>
              <a:t>2</a:t>
            </a:r>
            <a:r>
              <a:rPr lang="en-US" dirty="0" smtClean="0">
                <a:latin typeface="Calibri"/>
                <a:cs typeface="Calibri"/>
              </a:rPr>
              <a:t>, Alan Dunn</a:t>
            </a:r>
            <a:r>
              <a:rPr lang="ca-ES" baseline="30000" dirty="0" smtClean="0">
                <a:latin typeface="Calibri"/>
                <a:cs typeface="Calibri"/>
              </a:rPr>
              <a:t>1*</a:t>
            </a:r>
            <a:r>
              <a:rPr lang="en-US" dirty="0" smtClean="0">
                <a:latin typeface="Calibri"/>
                <a:cs typeface="Calibri"/>
              </a:rPr>
              <a:t>, Benjamin </a:t>
            </a:r>
            <a:r>
              <a:rPr lang="en-US" dirty="0" err="1" smtClean="0">
                <a:latin typeface="Calibri"/>
                <a:cs typeface="Calibri"/>
              </a:rPr>
              <a:t>Livshits</a:t>
            </a:r>
            <a:r>
              <a:rPr lang="ca-ES" baseline="30000" dirty="0" smtClean="0">
                <a:latin typeface="Calibri"/>
                <a:cs typeface="Calibri"/>
              </a:rPr>
              <a:t>2</a:t>
            </a:r>
            <a:r>
              <a:rPr lang="en-US" dirty="0" smtClean="0">
                <a:latin typeface="Calibri"/>
                <a:cs typeface="Calibri"/>
              </a:rPr>
              <a:t>, </a:t>
            </a:r>
          </a:p>
          <a:p>
            <a:r>
              <a:rPr lang="en-US" dirty="0" smtClean="0">
                <a:latin typeface="Calibri"/>
                <a:cs typeface="Calibri"/>
              </a:rPr>
              <a:t>Helen </a:t>
            </a:r>
            <a:r>
              <a:rPr lang="en-US" dirty="0">
                <a:latin typeface="Calibri"/>
                <a:cs typeface="Calibri"/>
              </a:rPr>
              <a:t>J. </a:t>
            </a:r>
            <a:r>
              <a:rPr lang="en-US" dirty="0" smtClean="0">
                <a:latin typeface="Calibri"/>
                <a:cs typeface="Calibri"/>
              </a:rPr>
              <a:t>Wang</a:t>
            </a:r>
            <a:r>
              <a:rPr lang="ca-ES" baseline="30000" dirty="0" smtClean="0">
                <a:latin typeface="Calibri"/>
                <a:cs typeface="Calibri"/>
              </a:rPr>
              <a:t>2</a:t>
            </a:r>
            <a:r>
              <a:rPr lang="en-US" dirty="0" smtClean="0">
                <a:latin typeface="Calibri"/>
                <a:cs typeface="Calibri"/>
              </a:rPr>
              <a:t>, and </a:t>
            </a:r>
            <a:r>
              <a:rPr lang="en-US" dirty="0" err="1" smtClean="0">
                <a:latin typeface="Calibri"/>
                <a:cs typeface="Calibri"/>
              </a:rPr>
              <a:t>Eyal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 smtClean="0">
                <a:latin typeface="Calibri"/>
                <a:cs typeface="Calibri"/>
              </a:rPr>
              <a:t>Ofek</a:t>
            </a:r>
            <a:r>
              <a:rPr lang="ca-ES" baseline="30000" dirty="0" smtClean="0">
                <a:latin typeface="Calibri"/>
                <a:cs typeface="Calibri"/>
              </a:rPr>
              <a:t>2</a:t>
            </a:r>
            <a:endParaRPr lang="en-US" baseline="30000" dirty="0">
              <a:latin typeface="Calibri"/>
              <a:cs typeface="Calibri"/>
            </a:endParaRPr>
          </a:p>
          <a:p>
            <a:endParaRPr lang="en-US" dirty="0" smtClean="0">
              <a:latin typeface="Calibri"/>
              <a:cs typeface="Calibri"/>
            </a:endParaRP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1066800" y="4191000"/>
            <a:ext cx="7162800" cy="1066800"/>
          </a:xfrm>
          <a:prstGeom prst="rect">
            <a:avLst/>
          </a:prstGeom>
        </p:spPr>
        <p:txBody>
          <a:bodyPr rtlCol="0">
            <a:normAutofit fontScale="92500" lnSpcReduction="20000"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itchFamily="34" charset="0"/>
              <a:buNone/>
              <a:defRPr/>
            </a:pPr>
            <a:r>
              <a:rPr lang="ca-ES" baseline="30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1</a:t>
            </a:r>
            <a:r>
              <a:rPr lang="ca-E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University of Texas </a:t>
            </a:r>
            <a:r>
              <a:rPr lang="ca-ES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at</a:t>
            </a:r>
            <a:r>
              <a:rPr lang="ca-E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 Austin</a:t>
            </a:r>
          </a:p>
          <a:p>
            <a:pPr algn="ctr">
              <a:buFont typeface="Arial" pitchFamily="34" charset="0"/>
              <a:buNone/>
              <a:defRPr/>
            </a:pPr>
            <a:r>
              <a:rPr lang="ca-ES" baseline="30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2</a:t>
            </a:r>
            <a:r>
              <a:rPr lang="ca-E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Microsoft </a:t>
            </a:r>
            <a:r>
              <a:rPr lang="ca-ES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Research</a:t>
            </a:r>
            <a:endParaRPr lang="ca-ES" dirty="0" smtClean="0">
              <a:solidFill>
                <a:schemeClr val="tx1">
                  <a:lumMod val="75000"/>
                  <a:lumOff val="25000"/>
                </a:schemeClr>
              </a:solidFill>
              <a:latin typeface="Calibri"/>
              <a:cs typeface="Calibri"/>
            </a:endParaRPr>
          </a:p>
          <a:p>
            <a:pPr algn="ctr">
              <a:buFont typeface="Arial" pitchFamily="34" charset="0"/>
              <a:buNone/>
              <a:defRPr/>
            </a:pPr>
            <a:r>
              <a:rPr lang="ca-E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* </a:t>
            </a:r>
            <a:r>
              <a:rPr lang="ca-ES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Work</a:t>
            </a:r>
            <a:r>
              <a:rPr lang="ca-E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 </a:t>
            </a:r>
            <a:r>
              <a:rPr lang="ca-ES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done</a:t>
            </a:r>
            <a:r>
              <a:rPr lang="ca-E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 </a:t>
            </a:r>
            <a:r>
              <a:rPr lang="ca-ES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during</a:t>
            </a:r>
            <a:r>
              <a:rPr lang="ca-E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 </a:t>
            </a:r>
            <a:r>
              <a:rPr lang="ca-ES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internship</a:t>
            </a:r>
            <a:r>
              <a:rPr lang="ca-E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 </a:t>
            </a:r>
            <a:r>
              <a:rPr lang="ca-ES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at</a:t>
            </a:r>
            <a:r>
              <a:rPr lang="ca-E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 Microsoft </a:t>
            </a:r>
            <a:r>
              <a:rPr lang="ca-ES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Research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6" name="Text Placeholder 7"/>
          <p:cNvSpPr txBox="1">
            <a:spLocks/>
          </p:cNvSpPr>
          <p:nvPr/>
        </p:nvSpPr>
        <p:spPr>
          <a:xfrm>
            <a:off x="1371600" y="5334000"/>
            <a:ext cx="6477000" cy="7620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itchFamily="34" charset="0"/>
              <a:buNone/>
              <a:defRPr/>
            </a:pPr>
            <a:r>
              <a:rPr lang="ca-ES" dirty="0" smtClean="0">
                <a:latin typeface="Calibri"/>
                <a:cs typeface="Calibri"/>
              </a:rPr>
              <a:t>USENIX </a:t>
            </a:r>
            <a:r>
              <a:rPr lang="ca-ES" dirty="0" err="1" smtClean="0">
                <a:latin typeface="Calibri"/>
                <a:cs typeface="Calibri"/>
              </a:rPr>
              <a:t>Security</a:t>
            </a:r>
            <a:r>
              <a:rPr lang="ca-ES" dirty="0" smtClean="0">
                <a:latin typeface="Calibri"/>
                <a:cs typeface="Calibri"/>
              </a:rPr>
              <a:t> 2013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overlaying-reality1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286000"/>
            <a:ext cx="3241964" cy="2438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400" dirty="0"/>
              <a:t>Scalability concern: </a:t>
            </a:r>
            <a:r>
              <a:rPr lang="en-US" sz="4400" dirty="0" smtClean="0"/>
              <a:t>must scale to multiple concurrent applications</a:t>
            </a:r>
            <a:endParaRPr lang="en-US" sz="43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7A525E-F35B-4A75-B785-FAED7D20CEE0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pic>
        <p:nvPicPr>
          <p:cNvPr id="11" name="Picture 10" descr="overlaying-reality1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0434" y="2438400"/>
            <a:ext cx="3241964" cy="2438400"/>
          </a:xfrm>
          <a:prstGeom prst="rect">
            <a:avLst/>
          </a:prstGeom>
        </p:spPr>
      </p:pic>
      <p:pic>
        <p:nvPicPr>
          <p:cNvPr id="13" name="Picture 12" descr="overlaying-reality1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7836" y="2590800"/>
            <a:ext cx="3241964" cy="2438400"/>
          </a:xfrm>
          <a:prstGeom prst="rect">
            <a:avLst/>
          </a:prstGeom>
        </p:spPr>
      </p:pic>
      <p:pic>
        <p:nvPicPr>
          <p:cNvPr id="17" name="Picture 16" descr="Screen-Shot-2013-05-09-at-11.11.00-AM-640x353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3429000"/>
            <a:ext cx="3334566" cy="1828800"/>
          </a:xfrm>
          <a:prstGeom prst="rect">
            <a:avLst/>
          </a:prstGeom>
        </p:spPr>
      </p:pic>
      <p:pic>
        <p:nvPicPr>
          <p:cNvPr id="18" name="Picture 17" descr="Screen-Shot-2013-05-09-at-11.11.00-AM-640x353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3810000"/>
            <a:ext cx="3334566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8324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latin typeface="Calibri" pitchFamily="34" charset="0"/>
              </a:rPr>
              <a:t>What can we do with today’s abstraction?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7A525E-F35B-4A75-B785-FAED7D20CEE0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2819400" y="2667000"/>
            <a:ext cx="5867400" cy="990600"/>
            <a:chOff x="838200" y="3505200"/>
            <a:chExt cx="7467600" cy="1981200"/>
          </a:xfrm>
        </p:grpSpPr>
        <p:sp>
          <p:nvSpPr>
            <p:cNvPr id="19" name="Oval 18"/>
            <p:cNvSpPr/>
            <p:nvPr/>
          </p:nvSpPr>
          <p:spPr>
            <a:xfrm>
              <a:off x="838200" y="3581400"/>
              <a:ext cx="2133600" cy="1905000"/>
            </a:xfrm>
            <a:prstGeom prst="ellipse">
              <a:avLst/>
            </a:prstGeom>
            <a:solidFill>
              <a:schemeClr val="tx1">
                <a:alpha val="4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800" dirty="0" smtClean="0">
                  <a:latin typeface="Calibri"/>
                  <a:cs typeface="Calibri"/>
                </a:rPr>
                <a:t>recognize</a:t>
              </a:r>
            </a:p>
            <a:p>
              <a:r>
                <a:rPr lang="en-US" sz="1800" dirty="0" smtClean="0">
                  <a:latin typeface="Calibri"/>
                  <a:cs typeface="Calibri"/>
                </a:rPr>
                <a:t>objects </a:t>
              </a:r>
              <a:endParaRPr lang="en-US" sz="1800" dirty="0">
                <a:latin typeface="Calibri"/>
                <a:cs typeface="Calibri"/>
              </a:endParaRPr>
            </a:p>
          </p:txBody>
        </p:sp>
        <p:sp>
          <p:nvSpPr>
            <p:cNvPr id="20" name="Oval 19"/>
            <p:cNvSpPr/>
            <p:nvPr/>
          </p:nvSpPr>
          <p:spPr>
            <a:xfrm>
              <a:off x="3505200" y="3581400"/>
              <a:ext cx="2133600" cy="1905000"/>
            </a:xfrm>
            <a:prstGeom prst="ellipse">
              <a:avLst/>
            </a:prstGeom>
            <a:solidFill>
              <a:schemeClr val="tx1">
                <a:alpha val="4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800" dirty="0" smtClean="0">
                  <a:latin typeface="Calibri"/>
                  <a:cs typeface="Calibri"/>
                </a:rPr>
                <a:t>transform </a:t>
              </a:r>
              <a:endParaRPr lang="en-US" sz="1800" dirty="0">
                <a:latin typeface="Calibri"/>
                <a:cs typeface="Calibri"/>
              </a:endParaRPr>
            </a:p>
          </p:txBody>
        </p:sp>
        <p:sp>
          <p:nvSpPr>
            <p:cNvPr id="21" name="Oval 20"/>
            <p:cNvSpPr/>
            <p:nvPr/>
          </p:nvSpPr>
          <p:spPr>
            <a:xfrm>
              <a:off x="6172200" y="3505200"/>
              <a:ext cx="2133600" cy="1981200"/>
            </a:xfrm>
            <a:prstGeom prst="ellipse">
              <a:avLst/>
            </a:prstGeom>
            <a:solidFill>
              <a:schemeClr val="tx1">
                <a:alpha val="4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800" dirty="0" smtClean="0">
                  <a:latin typeface="Calibri"/>
                  <a:cs typeface="Calibri"/>
                </a:rPr>
                <a:t>render </a:t>
              </a:r>
              <a:endParaRPr lang="en-US" sz="1800" dirty="0">
                <a:latin typeface="Calibri"/>
                <a:cs typeface="Calibri"/>
              </a:endParaRPr>
            </a:p>
          </p:txBody>
        </p:sp>
        <p:sp>
          <p:nvSpPr>
            <p:cNvPr id="22" name="Right Arrow 21"/>
            <p:cNvSpPr/>
            <p:nvPr/>
          </p:nvSpPr>
          <p:spPr>
            <a:xfrm>
              <a:off x="2971800" y="4419600"/>
              <a:ext cx="533400" cy="228600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ight Arrow 22"/>
            <p:cNvSpPr/>
            <p:nvPr/>
          </p:nvSpPr>
          <p:spPr>
            <a:xfrm>
              <a:off x="5638800" y="4419600"/>
              <a:ext cx="533400" cy="228600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5" name="Picture 6" descr="Rich_stream_of_ _inf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429000"/>
            <a:ext cx="2032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8" name="Group 27"/>
          <p:cNvGrpSpPr/>
          <p:nvPr/>
        </p:nvGrpSpPr>
        <p:grpSpPr>
          <a:xfrm>
            <a:off x="2819400" y="4648200"/>
            <a:ext cx="5867400" cy="990600"/>
            <a:chOff x="838200" y="3505200"/>
            <a:chExt cx="7467600" cy="1981200"/>
          </a:xfrm>
        </p:grpSpPr>
        <p:sp>
          <p:nvSpPr>
            <p:cNvPr id="29" name="Oval 28"/>
            <p:cNvSpPr/>
            <p:nvPr/>
          </p:nvSpPr>
          <p:spPr>
            <a:xfrm>
              <a:off x="838200" y="3581400"/>
              <a:ext cx="2133600" cy="1905000"/>
            </a:xfrm>
            <a:prstGeom prst="ellipse">
              <a:avLst/>
            </a:prstGeom>
            <a:solidFill>
              <a:schemeClr val="tx1">
                <a:alpha val="4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800" dirty="0" smtClean="0">
                  <a:latin typeface="Calibri"/>
                  <a:cs typeface="Calibri"/>
                </a:rPr>
                <a:t>recognize</a:t>
              </a:r>
            </a:p>
            <a:p>
              <a:r>
                <a:rPr lang="en-US" sz="1800" dirty="0" smtClean="0">
                  <a:latin typeface="Calibri"/>
                  <a:cs typeface="Calibri"/>
                </a:rPr>
                <a:t>objects </a:t>
              </a:r>
              <a:endParaRPr lang="en-US" sz="1800" dirty="0">
                <a:latin typeface="Calibri"/>
                <a:cs typeface="Calibri"/>
              </a:endParaRPr>
            </a:p>
          </p:txBody>
        </p:sp>
        <p:sp>
          <p:nvSpPr>
            <p:cNvPr id="30" name="Oval 29"/>
            <p:cNvSpPr/>
            <p:nvPr/>
          </p:nvSpPr>
          <p:spPr>
            <a:xfrm>
              <a:off x="3505200" y="3581400"/>
              <a:ext cx="2133600" cy="1905000"/>
            </a:xfrm>
            <a:prstGeom prst="ellipse">
              <a:avLst/>
            </a:prstGeom>
            <a:solidFill>
              <a:schemeClr val="tx1">
                <a:alpha val="46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800" dirty="0" smtClean="0">
                  <a:latin typeface="Calibri"/>
                  <a:cs typeface="Calibri"/>
                </a:rPr>
                <a:t>transform </a:t>
              </a:r>
              <a:endParaRPr lang="en-US" sz="1800" dirty="0">
                <a:latin typeface="Calibri"/>
                <a:cs typeface="Calibri"/>
              </a:endParaRPr>
            </a:p>
          </p:txBody>
        </p:sp>
        <p:sp>
          <p:nvSpPr>
            <p:cNvPr id="31" name="Oval 30"/>
            <p:cNvSpPr/>
            <p:nvPr/>
          </p:nvSpPr>
          <p:spPr>
            <a:xfrm>
              <a:off x="6172200" y="3505200"/>
              <a:ext cx="2133600" cy="1981200"/>
            </a:xfrm>
            <a:prstGeom prst="ellipse">
              <a:avLst/>
            </a:prstGeom>
            <a:solidFill>
              <a:schemeClr val="tx1">
                <a:alpha val="4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800" dirty="0" smtClean="0">
                  <a:latin typeface="Calibri"/>
                  <a:cs typeface="Calibri"/>
                </a:rPr>
                <a:t>render </a:t>
              </a:r>
              <a:endParaRPr lang="en-US" sz="1800" dirty="0">
                <a:latin typeface="Calibri"/>
                <a:cs typeface="Calibri"/>
              </a:endParaRPr>
            </a:p>
          </p:txBody>
        </p:sp>
        <p:sp>
          <p:nvSpPr>
            <p:cNvPr id="32" name="Right Arrow 31"/>
            <p:cNvSpPr/>
            <p:nvPr/>
          </p:nvSpPr>
          <p:spPr>
            <a:xfrm>
              <a:off x="2971800" y="4419600"/>
              <a:ext cx="533400" cy="228600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ight Arrow 32"/>
            <p:cNvSpPr/>
            <p:nvPr/>
          </p:nvSpPr>
          <p:spPr>
            <a:xfrm>
              <a:off x="5638800" y="4419600"/>
              <a:ext cx="533400" cy="228600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5" name="Rectangle 34"/>
          <p:cNvSpPr/>
          <p:nvPr/>
        </p:nvSpPr>
        <p:spPr>
          <a:xfrm>
            <a:off x="2667000" y="2514600"/>
            <a:ext cx="6096000" cy="1371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2667000" y="4419600"/>
            <a:ext cx="6096000" cy="1371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ight Arrow 37"/>
          <p:cNvSpPr/>
          <p:nvPr/>
        </p:nvSpPr>
        <p:spPr>
          <a:xfrm rot="20371175">
            <a:off x="2080535" y="3057891"/>
            <a:ext cx="533400" cy="228600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ight Arrow 38"/>
          <p:cNvSpPr/>
          <p:nvPr/>
        </p:nvSpPr>
        <p:spPr>
          <a:xfrm rot="1591995">
            <a:off x="2110630" y="5074499"/>
            <a:ext cx="533400" cy="228600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514600" y="2362200"/>
            <a:ext cx="2286000" cy="3581400"/>
          </a:xfrm>
          <a:prstGeom prst="ellipse">
            <a:avLst/>
          </a:prstGeom>
          <a:noFill/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4800" y="1524000"/>
            <a:ext cx="2514600" cy="830997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Calibri"/>
                <a:cs typeface="Calibri"/>
              </a:rPr>
              <a:t>a lot of repetitive work across apps</a:t>
            </a:r>
            <a:endParaRPr lang="en-US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2133600" y="2362200"/>
            <a:ext cx="762000" cy="381000"/>
          </a:xfrm>
          <a:prstGeom prst="straightConnector1">
            <a:avLst/>
          </a:prstGeom>
          <a:ln w="39116"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267200" y="5867400"/>
            <a:ext cx="2438400" cy="830997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lang="en-US" dirty="0" smtClean="0">
                <a:solidFill>
                  <a:srgbClr val="FFFFFF"/>
                </a:solidFill>
                <a:latin typeface="Calibri"/>
                <a:cs typeface="Calibri"/>
              </a:rPr>
              <a:t>ard to maintain </a:t>
            </a:r>
          </a:p>
          <a:p>
            <a:r>
              <a:rPr lang="en-US" dirty="0" smtClean="0">
                <a:solidFill>
                  <a:srgbClr val="FFFFFF"/>
                </a:solidFill>
                <a:latin typeface="Calibri"/>
                <a:cs typeface="Calibri"/>
              </a:rPr>
              <a:t>usable frame rate</a:t>
            </a:r>
            <a:endParaRPr lang="en-US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43400" y="1600200"/>
            <a:ext cx="2743200" cy="830997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Calibri"/>
                <a:cs typeface="Calibri"/>
              </a:rPr>
              <a:t>2x overhead for 2 </a:t>
            </a:r>
            <a:r>
              <a:rPr lang="en-US" dirty="0" err="1" smtClean="0">
                <a:solidFill>
                  <a:schemeClr val="bg1"/>
                </a:solidFill>
                <a:latin typeface="Calibri"/>
                <a:cs typeface="Calibri"/>
              </a:rPr>
              <a:t>Kinect</a:t>
            </a:r>
            <a:r>
              <a:rPr lang="en-US" dirty="0" smtClean="0">
                <a:solidFill>
                  <a:schemeClr val="bg1"/>
                </a:solidFill>
                <a:latin typeface="Calibri"/>
                <a:cs typeface="Calibri"/>
              </a:rPr>
              <a:t> Apps</a:t>
            </a:r>
            <a:endParaRPr lang="en-US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cxnSp>
        <p:nvCxnSpPr>
          <p:cNvPr id="34" name="Straight Arrow Connector 33"/>
          <p:cNvCxnSpPr/>
          <p:nvPr/>
        </p:nvCxnSpPr>
        <p:spPr>
          <a:xfrm flipH="1">
            <a:off x="4114800" y="2286000"/>
            <a:ext cx="228600" cy="228600"/>
          </a:xfrm>
          <a:prstGeom prst="straightConnector1">
            <a:avLst/>
          </a:prstGeom>
          <a:ln w="39116"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7467600" y="2052935"/>
            <a:ext cx="129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/>
                <a:cs typeface="Calibri"/>
              </a:rPr>
              <a:t>a</a:t>
            </a:r>
            <a:r>
              <a:rPr lang="en-US" dirty="0" smtClean="0">
                <a:latin typeface="Calibri"/>
                <a:cs typeface="Calibri"/>
              </a:rPr>
              <a:t>pp 1</a:t>
            </a:r>
            <a:endParaRPr lang="en-US" dirty="0">
              <a:latin typeface="Calibri"/>
              <a:cs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467600" y="3957935"/>
            <a:ext cx="129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/>
                <a:cs typeface="Calibri"/>
              </a:rPr>
              <a:t>a</a:t>
            </a:r>
            <a:r>
              <a:rPr lang="en-US" dirty="0" smtClean="0">
                <a:latin typeface="Calibri"/>
                <a:cs typeface="Calibri"/>
              </a:rPr>
              <a:t>pp 2</a:t>
            </a:r>
            <a:endParaRPr lang="en-US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5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Recognizers: a new abstraction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B6365-B92E-4336-94B6-2607268370B1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6496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305800" cy="990600"/>
          </a:xfrm>
        </p:spPr>
        <p:txBody>
          <a:bodyPr>
            <a:noAutofit/>
          </a:bodyPr>
          <a:lstStyle/>
          <a:p>
            <a:pPr algn="ctr"/>
            <a:r>
              <a:rPr lang="en-US" sz="4300" dirty="0" smtClean="0"/>
              <a:t>Introducing recognizers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3886200"/>
            <a:ext cx="8305800" cy="259080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Calibri" pitchFamily="34" charset="0"/>
              </a:rPr>
              <a:t>A new platform abstraction to recognize real-world objects – generates events that apps can subscribe to</a:t>
            </a:r>
          </a:p>
          <a:p>
            <a:pPr eaLnBrk="1" hangingPunct="1"/>
            <a:r>
              <a:rPr lang="en-US" dirty="0" smtClean="0">
                <a:latin typeface="Calibri" pitchFamily="34" charset="0"/>
              </a:rPr>
              <a:t>Fine-grained control over detected objects </a:t>
            </a:r>
          </a:p>
          <a:p>
            <a:pPr eaLnBrk="1" hangingPunct="1"/>
            <a:r>
              <a:rPr lang="en-US" dirty="0" smtClean="0"/>
              <a:t>Can enforce least privilege – each app must obtain permissions to access each recognizer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7A525E-F35B-4A75-B785-FAED7D20CEE0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990600" y="1656634"/>
            <a:ext cx="7162800" cy="1848566"/>
            <a:chOff x="609600" y="4095034"/>
            <a:chExt cx="7162800" cy="1848566"/>
          </a:xfrm>
        </p:grpSpPr>
        <p:sp>
          <p:nvSpPr>
            <p:cNvPr id="3" name="Oval 2"/>
            <p:cNvSpPr/>
            <p:nvPr/>
          </p:nvSpPr>
          <p:spPr>
            <a:xfrm>
              <a:off x="3657600" y="4114800"/>
              <a:ext cx="2286000" cy="1600200"/>
            </a:xfrm>
            <a:prstGeom prst="ellipse">
              <a:avLst/>
            </a:prstGeom>
            <a:solidFill>
              <a:schemeClr val="tx2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latin typeface="Calibri"/>
                  <a:cs typeface="Calibri"/>
                </a:rPr>
                <a:t>skeleton</a:t>
              </a:r>
            </a:p>
            <a:p>
              <a:pPr algn="ctr"/>
              <a:r>
                <a:rPr lang="en-US" dirty="0" smtClean="0">
                  <a:latin typeface="Calibri"/>
                  <a:cs typeface="Calibri"/>
                </a:rPr>
                <a:t>recognizer</a:t>
              </a:r>
              <a:endParaRPr lang="en-US" dirty="0">
                <a:latin typeface="Calibri"/>
                <a:cs typeface="Calibri"/>
              </a:endParaRPr>
            </a:p>
          </p:txBody>
        </p:sp>
        <p:sp>
          <p:nvSpPr>
            <p:cNvPr id="7" name="Right Arrow 6"/>
            <p:cNvSpPr/>
            <p:nvPr/>
          </p:nvSpPr>
          <p:spPr>
            <a:xfrm>
              <a:off x="3048000" y="4777822"/>
              <a:ext cx="497808" cy="251378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ight Arrow 8"/>
            <p:cNvSpPr/>
            <p:nvPr/>
          </p:nvSpPr>
          <p:spPr>
            <a:xfrm>
              <a:off x="6096000" y="4777822"/>
              <a:ext cx="497808" cy="251378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" name="Picture 3" descr="orig_img_skeleton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" y="4120712"/>
              <a:ext cx="2286000" cy="1822888"/>
            </a:xfrm>
            <a:prstGeom prst="rect">
              <a:avLst/>
            </a:prstGeom>
          </p:spPr>
        </p:pic>
        <p:pic>
          <p:nvPicPr>
            <p:cNvPr id="5" name="Picture 4" descr="skeleton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71871" y="4095034"/>
              <a:ext cx="1000529" cy="1772366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300" dirty="0" smtClean="0"/>
              <a:t>Scalability with multiple recognizers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7A525E-F35B-4A75-B785-FAED7D20CEE0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2057400" y="4191281"/>
            <a:ext cx="1028700" cy="442240"/>
          </a:xfrm>
          <a:prstGeom prst="roundRect">
            <a:avLst>
              <a:gd name="adj" fmla="val 50000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latin typeface="Calibri"/>
                <a:cs typeface="Calibri"/>
              </a:rPr>
              <a:t>Face</a:t>
            </a:r>
            <a:endParaRPr lang="en-US" dirty="0">
              <a:latin typeface="Calibri"/>
              <a:cs typeface="Calibri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352800" y="4176320"/>
            <a:ext cx="990600" cy="548079"/>
          </a:xfrm>
          <a:prstGeom prst="roundRect">
            <a:avLst>
              <a:gd name="adj" fmla="val 50000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latin typeface="Calibri"/>
                <a:cs typeface="Calibri"/>
              </a:rPr>
              <a:t>3D model</a:t>
            </a:r>
            <a:endParaRPr lang="en-US" dirty="0">
              <a:latin typeface="Calibri"/>
              <a:cs typeface="Calibri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334000" y="4176321"/>
            <a:ext cx="1524000" cy="457200"/>
          </a:xfrm>
          <a:prstGeom prst="roundRect">
            <a:avLst>
              <a:gd name="adj" fmla="val 50000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latin typeface="Calibri"/>
                <a:cs typeface="Calibri"/>
              </a:rPr>
              <a:t>Skeleton</a:t>
            </a:r>
            <a:endParaRPr lang="en-US" dirty="0">
              <a:latin typeface="Calibri"/>
              <a:cs typeface="Calibri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724400" y="5087447"/>
            <a:ext cx="1083046" cy="460474"/>
          </a:xfrm>
          <a:prstGeom prst="roundRect">
            <a:avLst>
              <a:gd name="adj" fmla="val 50000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latin typeface="Calibri"/>
                <a:cs typeface="Calibri"/>
              </a:rPr>
              <a:t>Hand</a:t>
            </a:r>
            <a:endParaRPr lang="en-US" dirty="0">
              <a:latin typeface="Calibri"/>
              <a:cs typeface="Calibri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553200" y="5090721"/>
            <a:ext cx="1066800" cy="457200"/>
          </a:xfrm>
          <a:prstGeom prst="roundRect">
            <a:avLst>
              <a:gd name="adj" fmla="val 50000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latin typeface="Calibri"/>
                <a:cs typeface="Calibri"/>
              </a:rPr>
              <a:t>Foot</a:t>
            </a:r>
            <a:endParaRPr lang="en-US" dirty="0">
              <a:latin typeface="Calibri"/>
              <a:cs typeface="Calibri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3581400" y="2918724"/>
            <a:ext cx="710578" cy="266997"/>
          </a:xfrm>
          <a:prstGeom prst="straightConnector1">
            <a:avLst/>
          </a:prstGeom>
          <a:ln w="508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5029200" y="2880921"/>
            <a:ext cx="685800" cy="304800"/>
          </a:xfrm>
          <a:prstGeom prst="straightConnector1">
            <a:avLst/>
          </a:prstGeom>
          <a:ln w="508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endCxn id="7" idx="0"/>
          </p:cNvCxnSpPr>
          <p:nvPr/>
        </p:nvCxnSpPr>
        <p:spPr>
          <a:xfrm flipH="1">
            <a:off x="2571750" y="3642921"/>
            <a:ext cx="323850" cy="548360"/>
          </a:xfrm>
          <a:prstGeom prst="straightConnector1">
            <a:avLst/>
          </a:prstGeom>
          <a:ln w="508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3657600" y="3566721"/>
            <a:ext cx="1828800" cy="609600"/>
          </a:xfrm>
          <a:prstGeom prst="straightConnector1">
            <a:avLst/>
          </a:prstGeom>
          <a:ln w="508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4114800" y="3490521"/>
            <a:ext cx="1371600" cy="685800"/>
          </a:xfrm>
          <a:prstGeom prst="straightConnector1">
            <a:avLst/>
          </a:prstGeom>
          <a:ln w="508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6000750" y="3623755"/>
            <a:ext cx="19050" cy="552566"/>
          </a:xfrm>
          <a:prstGeom prst="straightConnector1">
            <a:avLst/>
          </a:prstGeom>
          <a:ln w="508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5257800" y="4633521"/>
            <a:ext cx="304800" cy="457200"/>
          </a:xfrm>
          <a:prstGeom prst="straightConnector1">
            <a:avLst/>
          </a:prstGeom>
          <a:ln w="508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6553200" y="4633521"/>
            <a:ext cx="381000" cy="457200"/>
          </a:xfrm>
          <a:prstGeom prst="straightConnector1">
            <a:avLst/>
          </a:prstGeom>
          <a:ln w="508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endCxn id="8" idx="0"/>
          </p:cNvCxnSpPr>
          <p:nvPr/>
        </p:nvCxnSpPr>
        <p:spPr>
          <a:xfrm>
            <a:off x="3429000" y="3642921"/>
            <a:ext cx="419100" cy="533399"/>
          </a:xfrm>
          <a:prstGeom prst="straightConnector1">
            <a:avLst/>
          </a:prstGeom>
          <a:ln w="508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2667000" y="3185721"/>
            <a:ext cx="1028700" cy="438034"/>
          </a:xfrm>
          <a:prstGeom prst="roundRect">
            <a:avLst>
              <a:gd name="adj" fmla="val 50000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latin typeface="Calibri"/>
                <a:cs typeface="Calibri"/>
              </a:rPr>
              <a:t>RGB</a:t>
            </a:r>
            <a:endParaRPr lang="en-US" dirty="0">
              <a:latin typeface="Calibri"/>
              <a:cs typeface="Calibri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5448300" y="3185721"/>
            <a:ext cx="1104900" cy="438034"/>
          </a:xfrm>
          <a:prstGeom prst="roundRect">
            <a:avLst>
              <a:gd name="adj" fmla="val 50000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latin typeface="Calibri"/>
                <a:cs typeface="Calibri"/>
              </a:rPr>
              <a:t>Depth</a:t>
            </a:r>
            <a:endParaRPr lang="en-US" dirty="0">
              <a:latin typeface="Calibri"/>
              <a:cs typeface="Calibri"/>
            </a:endParaRPr>
          </a:p>
        </p:txBody>
      </p:sp>
      <p:pic>
        <p:nvPicPr>
          <p:cNvPr id="23" name="Picture 8" descr="http://i.msdn.microsoft.com/dynimg/IC534687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2362200"/>
            <a:ext cx="1784763" cy="594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83" name="TextBox 18482"/>
          <p:cNvSpPr txBox="1"/>
          <p:nvPr/>
        </p:nvSpPr>
        <p:spPr>
          <a:xfrm>
            <a:off x="1066800" y="5943600"/>
            <a:ext cx="701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alibri"/>
                <a:cs typeface="Calibri"/>
              </a:rPr>
              <a:t>sample </a:t>
            </a:r>
            <a:r>
              <a:rPr lang="en-US" dirty="0">
                <a:latin typeface="Calibri"/>
                <a:cs typeface="Calibri"/>
              </a:rPr>
              <a:t>directed acyclic graph of </a:t>
            </a:r>
            <a:r>
              <a:rPr lang="en-US" dirty="0" smtClean="0">
                <a:latin typeface="Calibri"/>
                <a:cs typeface="Calibri"/>
              </a:rPr>
              <a:t>recognizers</a:t>
            </a:r>
            <a:endParaRPr lang="en-US" dirty="0">
              <a:latin typeface="Calibri"/>
              <a:cs typeface="Calibri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90600" y="2433935"/>
            <a:ext cx="2362200" cy="46166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  <a:latin typeface="Calibri"/>
                <a:cs typeface="Calibri"/>
              </a:rPr>
              <a:t>Explicit data flow</a:t>
            </a:r>
          </a:p>
        </p:txBody>
      </p:sp>
    </p:spTree>
    <p:extLst>
      <p:ext uri="{BB962C8B-B14F-4D97-AF65-F5344CB8AC3E}">
        <p14:creationId xmlns:p14="http://schemas.microsoft.com/office/powerpoint/2010/main" val="6745507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300" dirty="0" smtClean="0"/>
              <a:t>Benefits of explicit dataflow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7A525E-F35B-4A75-B785-FAED7D20CEE0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2057400" y="4191281"/>
            <a:ext cx="1028700" cy="442240"/>
          </a:xfrm>
          <a:prstGeom prst="roundRect">
            <a:avLst>
              <a:gd name="adj" fmla="val 50000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latin typeface="Calibri"/>
                <a:cs typeface="Calibri"/>
              </a:rPr>
              <a:t>Face</a:t>
            </a:r>
            <a:endParaRPr lang="en-US" dirty="0">
              <a:latin typeface="Calibri"/>
              <a:cs typeface="Calibri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334000" y="4176321"/>
            <a:ext cx="1524000" cy="457200"/>
          </a:xfrm>
          <a:prstGeom prst="roundRect">
            <a:avLst>
              <a:gd name="adj" fmla="val 50000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latin typeface="Calibri"/>
                <a:cs typeface="Calibri"/>
              </a:rPr>
              <a:t>Skeleton</a:t>
            </a:r>
            <a:endParaRPr lang="en-US" dirty="0">
              <a:latin typeface="Calibri"/>
              <a:cs typeface="Calibri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724400" y="5087447"/>
            <a:ext cx="1083046" cy="460474"/>
          </a:xfrm>
          <a:prstGeom prst="roundRect">
            <a:avLst>
              <a:gd name="adj" fmla="val 50000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latin typeface="Calibri"/>
                <a:cs typeface="Calibri"/>
              </a:rPr>
              <a:t>Hand</a:t>
            </a:r>
            <a:endParaRPr lang="en-US" dirty="0">
              <a:latin typeface="Calibri"/>
              <a:cs typeface="Calibri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553200" y="5090721"/>
            <a:ext cx="1066800" cy="457200"/>
          </a:xfrm>
          <a:prstGeom prst="roundRect">
            <a:avLst>
              <a:gd name="adj" fmla="val 50000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latin typeface="Calibri"/>
                <a:cs typeface="Calibri"/>
              </a:rPr>
              <a:t>Foot</a:t>
            </a:r>
            <a:endParaRPr lang="en-US" dirty="0">
              <a:latin typeface="Calibri"/>
              <a:cs typeface="Calibri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3581400" y="2918724"/>
            <a:ext cx="710578" cy="266997"/>
          </a:xfrm>
          <a:prstGeom prst="straightConnector1">
            <a:avLst/>
          </a:prstGeom>
          <a:ln w="508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5029200" y="2880921"/>
            <a:ext cx="685800" cy="304800"/>
          </a:xfrm>
          <a:prstGeom prst="straightConnector1">
            <a:avLst/>
          </a:prstGeom>
          <a:ln w="508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endCxn id="7" idx="0"/>
          </p:cNvCxnSpPr>
          <p:nvPr/>
        </p:nvCxnSpPr>
        <p:spPr>
          <a:xfrm flipH="1">
            <a:off x="2571750" y="3642921"/>
            <a:ext cx="323850" cy="548360"/>
          </a:xfrm>
          <a:prstGeom prst="straightConnector1">
            <a:avLst/>
          </a:prstGeom>
          <a:ln w="508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3657600" y="3566721"/>
            <a:ext cx="1828800" cy="609600"/>
          </a:xfrm>
          <a:prstGeom prst="straightConnector1">
            <a:avLst/>
          </a:prstGeom>
          <a:ln w="508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4114800" y="3490521"/>
            <a:ext cx="1371600" cy="685800"/>
          </a:xfrm>
          <a:prstGeom prst="straightConnector1">
            <a:avLst/>
          </a:prstGeom>
          <a:ln w="508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6000750" y="3623755"/>
            <a:ext cx="19050" cy="552566"/>
          </a:xfrm>
          <a:prstGeom prst="straightConnector1">
            <a:avLst/>
          </a:prstGeom>
          <a:ln w="508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5257800" y="4633521"/>
            <a:ext cx="304800" cy="457200"/>
          </a:xfrm>
          <a:prstGeom prst="straightConnector1">
            <a:avLst/>
          </a:prstGeom>
          <a:ln w="508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6553200" y="4633521"/>
            <a:ext cx="381000" cy="457200"/>
          </a:xfrm>
          <a:prstGeom prst="straightConnector1">
            <a:avLst/>
          </a:prstGeom>
          <a:ln w="508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3429000" y="3642921"/>
            <a:ext cx="438150" cy="533400"/>
          </a:xfrm>
          <a:prstGeom prst="straightConnector1">
            <a:avLst/>
          </a:prstGeom>
          <a:ln w="508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2667000" y="3185721"/>
            <a:ext cx="1028700" cy="438034"/>
          </a:xfrm>
          <a:prstGeom prst="roundRect">
            <a:avLst>
              <a:gd name="adj" fmla="val 50000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latin typeface="Calibri"/>
                <a:cs typeface="Calibri"/>
              </a:rPr>
              <a:t>RGB</a:t>
            </a:r>
            <a:endParaRPr lang="en-US" dirty="0">
              <a:latin typeface="Calibri"/>
              <a:cs typeface="Calibri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5448300" y="3185721"/>
            <a:ext cx="1104900" cy="438034"/>
          </a:xfrm>
          <a:prstGeom prst="roundRect">
            <a:avLst>
              <a:gd name="adj" fmla="val 50000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latin typeface="Calibri"/>
                <a:cs typeface="Calibri"/>
              </a:rPr>
              <a:t>Depth</a:t>
            </a:r>
            <a:endParaRPr lang="en-US" dirty="0">
              <a:latin typeface="Calibri"/>
              <a:cs typeface="Calibri"/>
            </a:endParaRPr>
          </a:p>
        </p:txBody>
      </p:sp>
      <p:pic>
        <p:nvPicPr>
          <p:cNvPr id="23" name="Picture 8" descr="http://i.msdn.microsoft.com/dynimg/IC534687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2362200"/>
            <a:ext cx="1784763" cy="594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the-cloud.jpe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0" y="1818680"/>
            <a:ext cx="1716532" cy="1220347"/>
          </a:xfrm>
          <a:prstGeom prst="rect">
            <a:avLst/>
          </a:prstGeom>
        </p:spPr>
      </p:pic>
      <p:cxnSp>
        <p:nvCxnSpPr>
          <p:cNvPr id="26" name="Straight Arrow Connector 25"/>
          <p:cNvCxnSpPr>
            <a:stCxn id="21" idx="3"/>
          </p:cNvCxnSpPr>
          <p:nvPr/>
        </p:nvCxnSpPr>
        <p:spPr>
          <a:xfrm flipV="1">
            <a:off x="3695700" y="2514600"/>
            <a:ext cx="3467100" cy="890138"/>
          </a:xfrm>
          <a:prstGeom prst="straightConnector1">
            <a:avLst/>
          </a:prstGeom>
          <a:ln w="508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V="1">
            <a:off x="6172200" y="2743200"/>
            <a:ext cx="1219200" cy="457200"/>
          </a:xfrm>
          <a:prstGeom prst="straightConnector1">
            <a:avLst/>
          </a:prstGeom>
          <a:ln w="508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6858000" y="2952690"/>
            <a:ext cx="1981200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lang="en-US" sz="2000" dirty="0" smtClean="0">
                <a:solidFill>
                  <a:srgbClr val="FFFFFF"/>
                </a:solidFill>
                <a:latin typeface="Calibri"/>
                <a:cs typeface="Calibri"/>
              </a:rPr>
              <a:t>ffload  to cloud</a:t>
            </a:r>
            <a:endParaRPr lang="en-US" sz="2000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sp>
        <p:nvSpPr>
          <p:cNvPr id="18438" name="TextBox 18437"/>
          <p:cNvSpPr txBox="1"/>
          <p:nvPr/>
        </p:nvSpPr>
        <p:spPr>
          <a:xfrm>
            <a:off x="1143000" y="5105400"/>
            <a:ext cx="2133600" cy="40011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r>
              <a:rPr lang="en-US" sz="2000" dirty="0" smtClean="0">
                <a:solidFill>
                  <a:srgbClr val="FFFFFF"/>
                </a:solidFill>
                <a:latin typeface="Calibri"/>
                <a:cs typeface="Calibri"/>
              </a:rPr>
              <a:t>etter scheduling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219200" y="5638800"/>
            <a:ext cx="1905000" cy="40011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FFFF"/>
                </a:solidFill>
                <a:latin typeface="Calibri"/>
                <a:cs typeface="Calibri"/>
              </a:rPr>
              <a:t>lazy invocation</a:t>
            </a:r>
            <a:endParaRPr lang="en-US" sz="2000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3352800" y="4176320"/>
            <a:ext cx="990600" cy="548079"/>
          </a:xfrm>
          <a:prstGeom prst="roundRect">
            <a:avLst>
              <a:gd name="adj" fmla="val 50000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latin typeface="Calibri"/>
                <a:cs typeface="Calibri"/>
              </a:rPr>
              <a:t>3D model</a:t>
            </a:r>
            <a:endParaRPr lang="en-US" dirty="0">
              <a:latin typeface="Calibri"/>
              <a:cs typeface="Calibri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7315200" y="2118921"/>
            <a:ext cx="990600" cy="548079"/>
          </a:xfrm>
          <a:prstGeom prst="roundRect">
            <a:avLst>
              <a:gd name="adj" fmla="val 50000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latin typeface="Calibri"/>
                <a:cs typeface="Calibri"/>
              </a:rPr>
              <a:t>3D model</a:t>
            </a:r>
            <a:endParaRPr lang="en-US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18438" grpId="0" animBg="1"/>
      <p:bldP spid="28" grpId="0" animBg="1"/>
      <p:bldP spid="30" grpId="0" animBg="1"/>
      <p:bldP spid="3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300" b="1" dirty="0" smtClean="0"/>
              <a:t>How do recognizers help?</a:t>
            </a:r>
            <a:endParaRPr lang="en-US" sz="43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191000" cy="4727448"/>
          </a:xfrm>
        </p:spPr>
        <p:txBody>
          <a:bodyPr>
            <a:normAutofit/>
          </a:bodyPr>
          <a:lstStyle/>
          <a:p>
            <a:endParaRPr lang="en-US" sz="3000" dirty="0"/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1BFA09-B568-47E8-BC1B-DA8ADD6F3C68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4648200" y="1676400"/>
            <a:ext cx="4191000" cy="4727448"/>
          </a:xfrm>
        </p:spPr>
        <p:txBody>
          <a:bodyPr>
            <a:normAutofit/>
          </a:bodyPr>
          <a:lstStyle/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1611342"/>
              </p:ext>
            </p:extLst>
          </p:nvPr>
        </p:nvGraphicFramePr>
        <p:xfrm>
          <a:off x="457200" y="1752600"/>
          <a:ext cx="8305800" cy="4724399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4152900"/>
                <a:gridCol w="4152900"/>
              </a:tblGrid>
              <a:tr h="752621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Calibri"/>
                          <a:cs typeface="Calibri"/>
                        </a:rPr>
                        <a:t>Concerns</a:t>
                      </a:r>
                      <a:endParaRPr lang="en-US" sz="2400" b="1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Role of recognizers</a:t>
                      </a:r>
                    </a:p>
                  </a:txBody>
                  <a:tcPr/>
                </a:tc>
              </a:tr>
              <a:tr h="120077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292934"/>
                          </a:solidFill>
                          <a:latin typeface="Calibri"/>
                          <a:cs typeface="Calibri"/>
                        </a:rPr>
                        <a:t>Privacy</a:t>
                      </a:r>
                      <a:r>
                        <a:rPr lang="en-US" sz="2400" baseline="0" dirty="0" smtClean="0">
                          <a:solidFill>
                            <a:srgbClr val="292934"/>
                          </a:solidFill>
                          <a:latin typeface="Calibri"/>
                          <a:cs typeface="Calibri"/>
                        </a:rPr>
                        <a:t> concern</a:t>
                      </a:r>
                      <a:endParaRPr lang="en-US" sz="2400" dirty="0">
                        <a:solidFill>
                          <a:srgbClr val="292934"/>
                        </a:solidFill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dirty="0" smtClean="0">
                          <a:solidFill>
                            <a:srgbClr val="292934"/>
                          </a:solidFill>
                          <a:latin typeface="Calibri"/>
                          <a:cs typeface="Calibri"/>
                        </a:rPr>
                        <a:t>Recognizer based permissions allow enforcing least privilege</a:t>
                      </a:r>
                    </a:p>
                  </a:txBody>
                  <a:tcPr anchor="ctr"/>
                </a:tc>
              </a:tr>
              <a:tr h="1200770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Scalability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concern</a:t>
                      </a:r>
                      <a:endParaRPr lang="en-US" sz="2400" dirty="0" smtClean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solidFill>
                            <a:srgbClr val="292934"/>
                          </a:solidFill>
                          <a:latin typeface="Calibri"/>
                          <a:cs typeface="Calibri"/>
                        </a:rPr>
                        <a:t>Recognizers allow computation sharing across apps</a:t>
                      </a:r>
                    </a:p>
                  </a:txBody>
                  <a:tcPr anchor="ctr"/>
                </a:tc>
              </a:tr>
              <a:tr h="1570238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 smtClean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solidFill>
                            <a:srgbClr val="292934"/>
                          </a:solidFill>
                          <a:latin typeface="Calibri"/>
                          <a:cs typeface="Calibri"/>
                        </a:rPr>
                        <a:t>Offload individual recognizers</a:t>
                      </a:r>
                    </a:p>
                    <a:p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381000" y="3733800"/>
            <a:ext cx="8458200" cy="28194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924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eaLnBrk="1" hangingPunct="1"/>
            <a:r>
              <a:rPr lang="en-US" sz="4300" b="1" dirty="0" smtClean="0"/>
              <a:t>Explaining recognizers: </a:t>
            </a:r>
            <a:br>
              <a:rPr lang="en-US" sz="4300" b="1" dirty="0" smtClean="0"/>
            </a:br>
            <a:r>
              <a:rPr lang="en-US" sz="4300" b="1" dirty="0" smtClean="0"/>
              <a:t>privacy </a:t>
            </a:r>
            <a:r>
              <a:rPr lang="en-US" sz="4300" b="1" dirty="0"/>
              <a:t>g</a:t>
            </a:r>
            <a:r>
              <a:rPr lang="en-US" sz="4300" b="1" dirty="0" smtClean="0"/>
              <a:t>oggles</a:t>
            </a:r>
          </a:p>
        </p:txBody>
      </p:sp>
      <p:sp>
        <p:nvSpPr>
          <p:cNvPr id="48132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1673352"/>
            <a:ext cx="8229600" cy="4718304"/>
          </a:xfrm>
        </p:spPr>
        <p:txBody>
          <a:bodyPr/>
          <a:lstStyle/>
          <a:p>
            <a:pPr eaLnBrk="1" hangingPunct="1"/>
            <a:r>
              <a:rPr lang="en-US" dirty="0" smtClean="0"/>
              <a:t>Visual way to explain information given by each recognizer to an application</a:t>
            </a:r>
            <a:endParaRPr lang="en-US" dirty="0" smtClean="0">
              <a:latin typeface="Calibri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38A7E8-A9F4-4D06-AC27-C13998847061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pic>
        <p:nvPicPr>
          <p:cNvPr id="3" name="Picture 2" descr="goggles_deano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072" y="3200400"/>
            <a:ext cx="5822128" cy="234409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66800" y="5791200"/>
            <a:ext cx="670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alibri"/>
                <a:cs typeface="Calibri"/>
              </a:rPr>
              <a:t>Privacy goggles for skeleton recognizer</a:t>
            </a: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178769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300" b="1" dirty="0" smtClean="0"/>
              <a:t>Recognizer-based AR architecture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38A7E8-A9F4-4D06-AC27-C13998847061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4495800" y="2514600"/>
            <a:ext cx="0" cy="914400"/>
          </a:xfrm>
          <a:prstGeom prst="straightConnector1">
            <a:avLst/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5486400" y="2514600"/>
            <a:ext cx="0" cy="2743200"/>
          </a:xfrm>
          <a:prstGeom prst="straightConnector1">
            <a:avLst/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4419600" y="4953000"/>
            <a:ext cx="0" cy="304800"/>
          </a:xfrm>
          <a:prstGeom prst="straightConnector1">
            <a:avLst/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3429000" y="1905000"/>
            <a:ext cx="2362200" cy="609600"/>
          </a:xfrm>
          <a:prstGeom prst="roundRect">
            <a:avLst/>
          </a:prstGeom>
          <a:ln w="19050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73152" tIns="36576" rIns="73152" bIns="36576" spcCol="0" rtlCol="0" anchor="ctr"/>
          <a:lstStyle/>
          <a:p>
            <a:pPr algn="ctr"/>
            <a:r>
              <a:rPr lang="en-US" sz="2000" dirty="0">
                <a:latin typeface="Calibri"/>
                <a:cs typeface="Calibri"/>
              </a:rPr>
              <a:t>A</a:t>
            </a:r>
            <a:r>
              <a:rPr lang="en-US" sz="2000" dirty="0" smtClean="0">
                <a:latin typeface="Calibri"/>
                <a:cs typeface="Calibri"/>
              </a:rPr>
              <a:t>pp</a:t>
            </a:r>
            <a:endParaRPr lang="en-US" sz="2000" dirty="0">
              <a:latin typeface="Calibri"/>
              <a:cs typeface="Calibri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4370441"/>
            <a:ext cx="228600" cy="582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7" name="Straight Connector 16"/>
          <p:cNvCxnSpPr/>
          <p:nvPr/>
        </p:nvCxnSpPr>
        <p:spPr>
          <a:xfrm>
            <a:off x="2071195" y="3248030"/>
            <a:ext cx="5486400" cy="0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420271" y="3429000"/>
            <a:ext cx="1618046" cy="492443"/>
          </a:xfrm>
          <a:prstGeom prst="rect">
            <a:avLst/>
          </a:prstGeom>
          <a:noFill/>
        </p:spPr>
        <p:txBody>
          <a:bodyPr wrap="none" lIns="182880" tIns="91440" rIns="182880" bIns="91440" rtlCol="0">
            <a:spAutoFit/>
          </a:bodyPr>
          <a:lstStyle/>
          <a:p>
            <a:r>
              <a:rPr lang="en-US" sz="2000" dirty="0" smtClean="0">
                <a:latin typeface="Calibri"/>
                <a:cs typeface="Calibri"/>
              </a:rPr>
              <a:t>AR platform</a:t>
            </a:r>
            <a:endParaRPr lang="en-US" sz="2000" dirty="0">
              <a:latin typeface="Calibri"/>
              <a:cs typeface="Calibri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3429000" y="5257800"/>
            <a:ext cx="2524116" cy="1371600"/>
          </a:xfrm>
          <a:prstGeom prst="roundRect">
            <a:avLst>
              <a:gd name="adj" fmla="val 6810"/>
            </a:avLst>
          </a:prstGeom>
          <a:ln w="19050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73152" tIns="36576" rIns="73152" bIns="36576" spcCol="0" rtlCol="0" anchor="ctr"/>
          <a:lstStyle/>
          <a:p>
            <a:pPr algn="ctr"/>
            <a:endParaRPr lang="en-US" sz="2800" dirty="0"/>
          </a:p>
        </p:txBody>
      </p:sp>
      <p:sp>
        <p:nvSpPr>
          <p:cNvPr id="20" name="Oval 19"/>
          <p:cNvSpPr/>
          <p:nvPr/>
        </p:nvSpPr>
        <p:spPr>
          <a:xfrm>
            <a:off x="4648200" y="5627132"/>
            <a:ext cx="228600" cy="240268"/>
          </a:xfrm>
          <a:prstGeom prst="ellipse">
            <a:avLst/>
          </a:prstGeom>
          <a:solidFill>
            <a:schemeClr val="bg1"/>
          </a:solidFill>
          <a:ln w="19050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82880" tIns="91440" rIns="182880" bIns="91440" spcCol="0"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4343400" y="5931932"/>
            <a:ext cx="228600" cy="240268"/>
          </a:xfrm>
          <a:prstGeom prst="ellipse">
            <a:avLst/>
          </a:prstGeom>
          <a:solidFill>
            <a:schemeClr val="bg1"/>
          </a:solidFill>
          <a:ln w="19050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82880" tIns="91440" rIns="182880" bIns="91440" spcCol="0"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4953000" y="5931932"/>
            <a:ext cx="228600" cy="240268"/>
          </a:xfrm>
          <a:prstGeom prst="ellipse">
            <a:avLst/>
          </a:prstGeom>
          <a:solidFill>
            <a:schemeClr val="bg1"/>
          </a:solidFill>
          <a:ln w="19050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82880" tIns="91440" rIns="182880" bIns="91440" spcCol="0"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5257800" y="6236732"/>
            <a:ext cx="228600" cy="240268"/>
          </a:xfrm>
          <a:prstGeom prst="ellipse">
            <a:avLst/>
          </a:prstGeom>
          <a:solidFill>
            <a:schemeClr val="bg1"/>
          </a:solidFill>
          <a:ln w="19050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82880" tIns="91440" rIns="182880" bIns="91440" spcCol="0"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4648200" y="6236732"/>
            <a:ext cx="228600" cy="240268"/>
          </a:xfrm>
          <a:prstGeom prst="ellipse">
            <a:avLst/>
          </a:prstGeom>
          <a:solidFill>
            <a:schemeClr val="bg1"/>
          </a:solidFill>
          <a:ln w="19050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82880" tIns="91440" rIns="182880" bIns="91440" spcCol="0"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24"/>
          <p:cNvCxnSpPr>
            <a:stCxn id="20" idx="3"/>
            <a:endCxn id="21" idx="7"/>
          </p:cNvCxnSpPr>
          <p:nvPr/>
        </p:nvCxnSpPr>
        <p:spPr>
          <a:xfrm flipH="1">
            <a:off x="4538522" y="5832214"/>
            <a:ext cx="143156" cy="13490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22" idx="3"/>
            <a:endCxn id="24" idx="7"/>
          </p:cNvCxnSpPr>
          <p:nvPr/>
        </p:nvCxnSpPr>
        <p:spPr>
          <a:xfrm flipH="1">
            <a:off x="4843322" y="6137014"/>
            <a:ext cx="143156" cy="13490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stCxn id="22" idx="5"/>
            <a:endCxn id="23" idx="1"/>
          </p:cNvCxnSpPr>
          <p:nvPr/>
        </p:nvCxnSpPr>
        <p:spPr>
          <a:xfrm>
            <a:off x="5148122" y="6137014"/>
            <a:ext cx="143156" cy="13490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20" idx="5"/>
            <a:endCxn id="22" idx="1"/>
          </p:cNvCxnSpPr>
          <p:nvPr/>
        </p:nvCxnSpPr>
        <p:spPr>
          <a:xfrm>
            <a:off x="4843322" y="5832214"/>
            <a:ext cx="143156" cy="13490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Oval 28"/>
          <p:cNvSpPr/>
          <p:nvPr/>
        </p:nvSpPr>
        <p:spPr>
          <a:xfrm>
            <a:off x="4038600" y="6236732"/>
            <a:ext cx="228600" cy="240268"/>
          </a:xfrm>
          <a:prstGeom prst="ellipse">
            <a:avLst/>
          </a:prstGeom>
          <a:solidFill>
            <a:schemeClr val="bg1"/>
          </a:solidFill>
          <a:ln w="19050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82880" tIns="91440" rIns="182880" bIns="91440" spcCol="0" rtlCol="0" anchor="ctr"/>
          <a:lstStyle/>
          <a:p>
            <a:pPr algn="ctr"/>
            <a:endParaRPr lang="en-US"/>
          </a:p>
        </p:txBody>
      </p:sp>
      <p:cxnSp>
        <p:nvCxnSpPr>
          <p:cNvPr id="30" name="Straight Connector 29"/>
          <p:cNvCxnSpPr>
            <a:endCxn id="29" idx="7"/>
          </p:cNvCxnSpPr>
          <p:nvPr/>
        </p:nvCxnSpPr>
        <p:spPr>
          <a:xfrm flipH="1">
            <a:off x="4233722" y="6137014"/>
            <a:ext cx="143156" cy="13490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62000" y="2631757"/>
            <a:ext cx="4038600" cy="492443"/>
          </a:xfrm>
          <a:prstGeom prst="rect">
            <a:avLst/>
          </a:prstGeom>
          <a:noFill/>
        </p:spPr>
        <p:txBody>
          <a:bodyPr wrap="square" lIns="182880" tIns="91440" rIns="182880" bIns="91440" rtlCol="0">
            <a:spAutoFit/>
          </a:bodyPr>
          <a:lstStyle/>
          <a:p>
            <a:pPr algn="l"/>
            <a:r>
              <a:rPr lang="en-US" sz="2000" dirty="0" smtClean="0">
                <a:latin typeface="Calibri"/>
                <a:cs typeface="Calibri"/>
              </a:rPr>
              <a:t>subscribes to skeleton recognizer</a:t>
            </a:r>
            <a:endParaRPr lang="en-US" sz="2000" dirty="0">
              <a:latin typeface="Calibri"/>
              <a:cs typeface="Calibri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363523" y="3285292"/>
            <a:ext cx="2942277" cy="800219"/>
          </a:xfrm>
          <a:prstGeom prst="rect">
            <a:avLst/>
          </a:prstGeom>
          <a:noFill/>
        </p:spPr>
        <p:txBody>
          <a:bodyPr wrap="none" lIns="182880" tIns="91440" rIns="182880" bIns="91440" rtlCol="0">
            <a:spAutoFit/>
          </a:bodyPr>
          <a:lstStyle/>
          <a:p>
            <a:r>
              <a:rPr lang="en-US" sz="2000" dirty="0" smtClean="0">
                <a:latin typeface="Calibri"/>
                <a:cs typeface="Calibri"/>
              </a:rPr>
              <a:t>AR platform delivers </a:t>
            </a:r>
          </a:p>
          <a:p>
            <a:r>
              <a:rPr lang="en-US" sz="2000" dirty="0">
                <a:latin typeface="Calibri"/>
                <a:cs typeface="Calibri"/>
              </a:rPr>
              <a:t>r</a:t>
            </a:r>
            <a:r>
              <a:rPr lang="en-US" sz="2000" dirty="0" smtClean="0">
                <a:latin typeface="Calibri"/>
                <a:cs typeface="Calibri"/>
              </a:rPr>
              <a:t>ecognizer events </a:t>
            </a:r>
            <a:r>
              <a:rPr lang="en-US" sz="2000" dirty="0">
                <a:latin typeface="Calibri"/>
                <a:cs typeface="Calibri"/>
              </a:rPr>
              <a:t>to app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3733800" y="3429000"/>
            <a:ext cx="1447800" cy="685800"/>
          </a:xfrm>
          <a:prstGeom prst="roundRect">
            <a:avLst/>
          </a:prstGeom>
          <a:ln w="19050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73152" tIns="36576" rIns="73152" bIns="36576" spcCol="0" rtlCol="0" anchor="ctr"/>
          <a:lstStyle/>
          <a:p>
            <a:pPr algn="ctr"/>
            <a:r>
              <a:rPr lang="en-US" sz="2000" dirty="0">
                <a:latin typeface="Calibri"/>
                <a:cs typeface="Calibri"/>
              </a:rPr>
              <a:t>p</a:t>
            </a:r>
            <a:r>
              <a:rPr lang="en-US" sz="2000" dirty="0" smtClean="0">
                <a:latin typeface="Calibri"/>
                <a:cs typeface="Calibri"/>
              </a:rPr>
              <a:t>rivacy goggles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962400" y="5181600"/>
            <a:ext cx="1563068" cy="492443"/>
          </a:xfrm>
          <a:prstGeom prst="rect">
            <a:avLst/>
          </a:prstGeom>
          <a:noFill/>
        </p:spPr>
        <p:txBody>
          <a:bodyPr wrap="none" lIns="182880" tIns="91440" rIns="182880" bIns="91440" rtlCol="0">
            <a:spAutoFit/>
          </a:bodyPr>
          <a:lstStyle/>
          <a:p>
            <a:pPr algn="ctr"/>
            <a:r>
              <a:rPr lang="en-US" sz="2000" dirty="0">
                <a:latin typeface="Calibri"/>
                <a:cs typeface="Calibri"/>
              </a:rPr>
              <a:t>r</a:t>
            </a:r>
            <a:r>
              <a:rPr lang="en-US" sz="2000" dirty="0" smtClean="0">
                <a:latin typeface="Calibri"/>
                <a:cs typeface="Calibri"/>
              </a:rPr>
              <a:t>ecognizers</a:t>
            </a:r>
            <a:endParaRPr lang="en-US" sz="2000" dirty="0">
              <a:latin typeface="Calibri"/>
              <a:cs typeface="Calibri"/>
            </a:endParaRPr>
          </a:p>
        </p:txBody>
      </p:sp>
      <p:cxnSp>
        <p:nvCxnSpPr>
          <p:cNvPr id="41" name="Straight Arrow Connector 40"/>
          <p:cNvCxnSpPr/>
          <p:nvPr/>
        </p:nvCxnSpPr>
        <p:spPr>
          <a:xfrm>
            <a:off x="4419600" y="4114800"/>
            <a:ext cx="0" cy="304800"/>
          </a:xfrm>
          <a:prstGeom prst="straightConnector1">
            <a:avLst/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Picture 41" descr="goggles_deanon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4419600"/>
            <a:ext cx="1514088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5208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3" grpId="0"/>
      <p:bldP spid="3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Implementation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B6365-B92E-4336-94B6-2607268370B1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616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/>
            <a:r>
              <a:rPr lang="en-US" dirty="0" smtClean="0"/>
              <a:t>Augmented Reality (AR) :</a:t>
            </a:r>
            <a:r>
              <a:rPr lang="en-US" dirty="0" smtClean="0">
                <a:latin typeface="Calibri" pitchFamily="34" charset="0"/>
              </a:rPr>
              <a:t>  </a:t>
            </a:r>
            <a:br>
              <a:rPr lang="en-US" dirty="0" smtClean="0">
                <a:latin typeface="Calibri" pitchFamily="34" charset="0"/>
              </a:rPr>
            </a:br>
            <a:r>
              <a:rPr lang="en-US" dirty="0" smtClean="0">
                <a:latin typeface="Calibri" pitchFamily="34" charset="0"/>
              </a:rPr>
              <a:t>the new frontier!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7A525E-F35B-4A75-B785-FAED7D20CEE0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143000" y="6243935"/>
            <a:ext cx="7086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90"/>
                </a:solidFill>
                <a:latin typeface="Calibri"/>
                <a:cs typeface="Calibri"/>
              </a:rPr>
              <a:t>http://</a:t>
            </a:r>
            <a:r>
              <a:rPr lang="en-US" dirty="0" err="1">
                <a:solidFill>
                  <a:srgbClr val="000090"/>
                </a:solidFill>
                <a:latin typeface="Calibri"/>
                <a:cs typeface="Calibri"/>
              </a:rPr>
              <a:t>www.layar.com</a:t>
            </a:r>
            <a:r>
              <a:rPr lang="en-US" dirty="0">
                <a:solidFill>
                  <a:srgbClr val="000090"/>
                </a:solidFill>
                <a:latin typeface="Calibri"/>
                <a:cs typeface="Calibri"/>
              </a:rPr>
              <a:t>/layers/</a:t>
            </a:r>
            <a:r>
              <a:rPr lang="en-US" dirty="0" err="1">
                <a:solidFill>
                  <a:srgbClr val="000090"/>
                </a:solidFill>
                <a:latin typeface="Calibri"/>
                <a:cs typeface="Calibri"/>
              </a:rPr>
              <a:t>clicmobiletestlayar</a:t>
            </a:r>
            <a:r>
              <a:rPr lang="en-US" dirty="0">
                <a:solidFill>
                  <a:srgbClr val="000090"/>
                </a:solidFill>
                <a:latin typeface="Calibri"/>
                <a:cs typeface="Calibri"/>
              </a:rPr>
              <a:t>/</a:t>
            </a:r>
          </a:p>
        </p:txBody>
      </p:sp>
      <p:pic>
        <p:nvPicPr>
          <p:cNvPr id="5" name="Picture 4" descr="overlaying-reality1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1752600"/>
            <a:ext cx="5410200" cy="406921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905000" y="5862935"/>
            <a:ext cx="563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Calibri"/>
                <a:cs typeface="Calibri"/>
              </a:rPr>
              <a:t>SoundWalk</a:t>
            </a:r>
            <a:r>
              <a:rPr lang="en-US" dirty="0" smtClean="0">
                <a:latin typeface="Calibri"/>
                <a:cs typeface="Calibri"/>
              </a:rPr>
              <a:t> app on </a:t>
            </a:r>
            <a:r>
              <a:rPr lang="en-US" dirty="0" err="1" smtClean="0">
                <a:latin typeface="Calibri"/>
                <a:cs typeface="Calibri"/>
              </a:rPr>
              <a:t>Layar</a:t>
            </a:r>
            <a:r>
              <a:rPr lang="en-US" dirty="0" smtClean="0">
                <a:latin typeface="Calibri"/>
                <a:cs typeface="Calibri"/>
              </a:rPr>
              <a:t> AR browser</a:t>
            </a: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881086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300" b="1" dirty="0" smtClean="0"/>
              <a:t>Example applications</a:t>
            </a:r>
            <a:endParaRPr lang="en-US" sz="4300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1BFA09-B568-47E8-BC1B-DA8ADD6F3C68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924147583"/>
              </p:ext>
            </p:extLst>
          </p:nvPr>
        </p:nvGraphicFramePr>
        <p:xfrm>
          <a:off x="381000" y="1686662"/>
          <a:ext cx="8305801" cy="48665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0110"/>
                <a:gridCol w="2335723"/>
                <a:gridCol w="4339968"/>
              </a:tblGrid>
              <a:tr h="731664">
                <a:tc>
                  <a:txBody>
                    <a:bodyPr/>
                    <a:lstStyle/>
                    <a:p>
                      <a:pPr algn="l"/>
                      <a:r>
                        <a:rPr lang="en-US" sz="1600" b="1" baseline="0" dirty="0" smtClean="0">
                          <a:latin typeface="Calibri"/>
                          <a:cs typeface="Calibri"/>
                        </a:rPr>
                        <a:t>Application </a:t>
                      </a:r>
                      <a:endParaRPr lang="en-US" sz="1600" b="1" dirty="0" smtClean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latin typeface="Calibri"/>
                          <a:cs typeface="Calibri"/>
                        </a:rPr>
                        <a:t>What</a:t>
                      </a:r>
                      <a:r>
                        <a:rPr lang="en-US" sz="1600" b="1" baseline="0" dirty="0" smtClean="0">
                          <a:latin typeface="Calibri"/>
                          <a:cs typeface="Calibri"/>
                        </a:rPr>
                        <a:t> it does</a:t>
                      </a:r>
                      <a:endParaRPr lang="en-US" sz="1600" b="1" dirty="0" smtClean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latin typeface="Calibri"/>
                          <a:cs typeface="Calibri"/>
                        </a:rPr>
                        <a:t>Recognizers</a:t>
                      </a:r>
                      <a:r>
                        <a:rPr lang="en-US" sz="1600" b="1" baseline="0" dirty="0" smtClean="0">
                          <a:latin typeface="Calibri"/>
                          <a:cs typeface="Calibri"/>
                        </a:rPr>
                        <a:t> </a:t>
                      </a:r>
                      <a:endParaRPr lang="en-US" sz="1600" b="1" dirty="0" smtClean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  <a:tr h="1544074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alibri"/>
                          <a:cs typeface="Calibri"/>
                        </a:rPr>
                        <a:t>Hand</a:t>
                      </a:r>
                      <a:r>
                        <a:rPr lang="en-US" sz="1600" b="1" baseline="0" dirty="0" smtClean="0">
                          <a:latin typeface="Calibri"/>
                          <a:cs typeface="Calibri"/>
                        </a:rPr>
                        <a:t> cursor</a:t>
                      </a:r>
                      <a:endParaRPr lang="en-US" sz="1600" b="1" dirty="0" smtClean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alibri"/>
                          <a:cs typeface="Calibri"/>
                        </a:rPr>
                        <a:t>Control</a:t>
                      </a:r>
                      <a:r>
                        <a:rPr lang="en-US" sz="1600" b="1" baseline="0" dirty="0" smtClean="0">
                          <a:latin typeface="Calibri"/>
                          <a:cs typeface="Calibri"/>
                        </a:rPr>
                        <a:t> cursor with hand movements</a:t>
                      </a:r>
                      <a:endParaRPr lang="en-US" sz="1600" b="1" dirty="0" smtClean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alibri"/>
                          <a:cs typeface="Calibri"/>
                        </a:rPr>
                        <a:t>Skeleton</a:t>
                      </a:r>
                    </a:p>
                  </a:txBody>
                  <a:tcPr/>
                </a:tc>
              </a:tr>
              <a:tr h="1331142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alibri"/>
                          <a:cs typeface="Calibri"/>
                        </a:rPr>
                        <a:t>Facial</a:t>
                      </a:r>
                      <a:r>
                        <a:rPr lang="en-US" sz="1600" b="1" baseline="0" dirty="0" smtClean="0">
                          <a:latin typeface="Calibri"/>
                          <a:cs typeface="Calibri"/>
                        </a:rPr>
                        <a:t> movement </a:t>
                      </a:r>
                    </a:p>
                    <a:p>
                      <a:r>
                        <a:rPr lang="en-US" sz="1600" b="1" baseline="0" dirty="0" smtClean="0">
                          <a:latin typeface="Calibri"/>
                          <a:cs typeface="Calibri"/>
                        </a:rPr>
                        <a:t>detector</a:t>
                      </a:r>
                      <a:endParaRPr lang="en-US" sz="1600" b="1" dirty="0" smtClean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alibri"/>
                          <a:cs typeface="Calibri"/>
                        </a:rPr>
                        <a:t>Visualize tracked</a:t>
                      </a:r>
                      <a:r>
                        <a:rPr lang="en-US" sz="1600" b="1" baseline="0" dirty="0" smtClean="0">
                          <a:latin typeface="Calibri"/>
                          <a:cs typeface="Calibri"/>
                        </a:rPr>
                        <a:t> faces</a:t>
                      </a:r>
                      <a:endParaRPr lang="en-US" sz="1600" b="1" dirty="0" smtClean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latin typeface="Calibri"/>
                          <a:cs typeface="Calibri"/>
                        </a:rPr>
                        <a:t>Face detector</a:t>
                      </a:r>
                    </a:p>
                    <a:p>
                      <a:endParaRPr lang="en-US" sz="1600" b="1" dirty="0" smtClean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  <a:tr h="1259658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alibri"/>
                          <a:cs typeface="Calibri"/>
                        </a:rPr>
                        <a:t>Room Scanner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alibri"/>
                          <a:cs typeface="Calibri"/>
                        </a:rPr>
                        <a:t>Find</a:t>
                      </a:r>
                      <a:r>
                        <a:rPr lang="en-US" sz="1600" b="1" baseline="0" dirty="0" smtClean="0">
                          <a:latin typeface="Calibri"/>
                          <a:cs typeface="Calibri"/>
                        </a:rPr>
                        <a:t> flat surfaces</a:t>
                      </a:r>
                      <a:endParaRPr lang="en-US" sz="1600" b="1" dirty="0" smtClean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alibri"/>
                          <a:cs typeface="Calibri"/>
                        </a:rPr>
                        <a:t>3D Model,</a:t>
                      </a:r>
                      <a:r>
                        <a:rPr lang="en-US" sz="1600" b="1" baseline="0" dirty="0" smtClean="0">
                          <a:latin typeface="Calibri"/>
                          <a:cs typeface="Calibri"/>
                        </a:rPr>
                        <a:t> Depth</a:t>
                      </a:r>
                      <a:endParaRPr lang="en-US" sz="1600" b="1" dirty="0" smtClean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5" descr="jeKinect.jpe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47"/>
          <a:stretch/>
        </p:blipFill>
        <p:spPr>
          <a:xfrm>
            <a:off x="2362200" y="3048000"/>
            <a:ext cx="1752600" cy="880706"/>
          </a:xfrm>
          <a:prstGeom prst="rect">
            <a:avLst/>
          </a:prstGeom>
        </p:spPr>
      </p:pic>
      <p:pic>
        <p:nvPicPr>
          <p:cNvPr id="7" name="Picture 6" descr="Microsoft-Face-Tracking-SDK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4419600"/>
            <a:ext cx="1163145" cy="752369"/>
          </a:xfrm>
          <a:prstGeom prst="rect">
            <a:avLst/>
          </a:prstGeom>
        </p:spPr>
      </p:pic>
      <p:pic>
        <p:nvPicPr>
          <p:cNvPr id="9" name="Picture 8" descr="screenshot1.tif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5715000"/>
            <a:ext cx="887506" cy="529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5302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B6365-B92E-4336-94B6-2607268370B1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1842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300" b="1" dirty="0" smtClean="0"/>
              <a:t>Evaluation criteria</a:t>
            </a:r>
            <a:endParaRPr lang="en-US" sz="43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8229600" cy="4727448"/>
          </a:xfrm>
        </p:spPr>
        <p:txBody>
          <a:bodyPr>
            <a:normAutofit/>
          </a:bodyPr>
          <a:lstStyle/>
          <a:p>
            <a:r>
              <a:rPr lang="en-US" dirty="0" smtClean="0"/>
              <a:t>Privacy: How many applications need access to raw video and sensor data?</a:t>
            </a:r>
          </a:p>
          <a:p>
            <a:r>
              <a:rPr lang="en-US" dirty="0" smtClean="0"/>
              <a:t>Scalability</a:t>
            </a:r>
          </a:p>
          <a:p>
            <a:pPr lvl="1"/>
            <a:r>
              <a:rPr lang="en-US" dirty="0" smtClean="0"/>
              <a:t>Performance of concurrent applications</a:t>
            </a:r>
          </a:p>
          <a:p>
            <a:pPr lvl="1"/>
            <a:r>
              <a:rPr lang="en-US" dirty="0" smtClean="0"/>
              <a:t>Performance of outsourced AR computation</a:t>
            </a:r>
          </a:p>
          <a:p>
            <a:r>
              <a:rPr lang="en-US" dirty="0" smtClean="0"/>
              <a:t>Usability</a:t>
            </a:r>
          </a:p>
          <a:p>
            <a:pPr lvl="1"/>
            <a:r>
              <a:rPr lang="en-US" dirty="0" smtClean="0"/>
              <a:t>Is the information released less sensitive than raw data? </a:t>
            </a:r>
          </a:p>
          <a:p>
            <a:pPr lvl="1"/>
            <a:r>
              <a:rPr lang="en-US" dirty="0" smtClean="0"/>
              <a:t>Do users understand privacy goggles?</a:t>
            </a:r>
            <a:endParaRPr lang="en-US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1BFA09-B568-47E8-BC1B-DA8ADD6F3C68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4838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en-US" sz="4300" dirty="0" smtClean="0">
                <a:latin typeface="Calibri" pitchFamily="34" charset="0"/>
              </a:rPr>
              <a:t>Few apps need raw data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7A525E-F35B-4A75-B785-FAED7D20CEE0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  <p:pic>
        <p:nvPicPr>
          <p:cNvPr id="3" name="Picture 2" descr="Snapshot 2013-07-20 21-30-54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2438400"/>
            <a:ext cx="4513525" cy="372786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19200" y="6172200"/>
            <a:ext cx="685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/>
                <a:cs typeface="Calibri"/>
              </a:rPr>
              <a:t>r</a:t>
            </a:r>
            <a:r>
              <a:rPr lang="en-US" dirty="0" smtClean="0">
                <a:latin typeface="Calibri"/>
                <a:cs typeface="Calibri"/>
              </a:rPr>
              <a:t>ecognizers used by  87 shipping Xbox Applications</a:t>
            </a:r>
            <a:endParaRPr lang="en-US" dirty="0">
              <a:latin typeface="Calibri"/>
              <a:cs typeface="Calibri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981200" y="5867400"/>
            <a:ext cx="5334000" cy="304800"/>
          </a:xfrm>
          <a:prstGeom prst="rect">
            <a:avLst/>
          </a:prstGeom>
          <a:noFill/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1752600"/>
            <a:ext cx="6934200" cy="45720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Calibri"/>
                <a:cs typeface="Calibri"/>
              </a:rPr>
              <a:t>Only </a:t>
            </a:r>
            <a:r>
              <a:rPr lang="en-US" dirty="0">
                <a:solidFill>
                  <a:schemeClr val="bg1"/>
                </a:solidFill>
                <a:latin typeface="Calibri"/>
                <a:cs typeface="Calibri"/>
              </a:rPr>
              <a:t>4 recognizers </a:t>
            </a:r>
            <a:r>
              <a:rPr lang="en-US" dirty="0" smtClean="0">
                <a:solidFill>
                  <a:schemeClr val="bg1"/>
                </a:solidFill>
                <a:latin typeface="Calibri"/>
                <a:cs typeface="Calibri"/>
              </a:rPr>
              <a:t>cover </a:t>
            </a:r>
            <a:r>
              <a:rPr lang="en-US" dirty="0">
                <a:solidFill>
                  <a:schemeClr val="bg1"/>
                </a:solidFill>
                <a:latin typeface="Calibri"/>
                <a:cs typeface="Calibri"/>
              </a:rPr>
              <a:t>~90% of </a:t>
            </a:r>
            <a:r>
              <a:rPr lang="en-US" dirty="0" smtClean="0">
                <a:solidFill>
                  <a:schemeClr val="bg1"/>
                </a:solidFill>
                <a:latin typeface="Calibri"/>
                <a:cs typeface="Calibri"/>
              </a:rPr>
              <a:t>shipping Xbox apps</a:t>
            </a:r>
            <a:endParaRPr lang="en-US" dirty="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R</a:t>
            </a:r>
            <a:r>
              <a:rPr lang="en-US" dirty="0" smtClean="0"/>
              <a:t>eleased information less sensitive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7A525E-F35B-4A75-B785-FAED7D20CEE0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066800" y="1923872"/>
            <a:ext cx="678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876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dirty="0" smtClean="0">
                <a:latin typeface="Calibri"/>
                <a:cs typeface="Calibri"/>
              </a:rPr>
              <a:t>10 surveys with 50 respondents each about recognizer output</a:t>
            </a:r>
            <a:endParaRPr lang="en-US" dirty="0" smtClean="0">
              <a:latin typeface="Calibri"/>
              <a:cs typeface="Calibri"/>
            </a:endParaRPr>
          </a:p>
          <a:p>
            <a:pPr marL="342900" indent="-342900">
              <a:buFont typeface="Arial"/>
              <a:buChar char="•"/>
            </a:pPr>
            <a:endParaRPr lang="en-US" dirty="0">
              <a:latin typeface="Calibri"/>
              <a:cs typeface="Calibri"/>
            </a:endParaRPr>
          </a:p>
          <a:p>
            <a:pPr marL="342900" indent="-342900">
              <a:buFont typeface="Arial"/>
              <a:buChar char="•"/>
            </a:pPr>
            <a:endParaRPr lang="en-US" dirty="0" smtClean="0">
              <a:latin typeface="Calibri"/>
              <a:cs typeface="Calibri"/>
            </a:endParaRPr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371600" y="5874603"/>
            <a:ext cx="655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2"/>
                </a:solidFill>
                <a:latin typeface="Calibri"/>
                <a:cs typeface="Calibri"/>
              </a:rPr>
              <a:t>86% </a:t>
            </a:r>
            <a:r>
              <a:rPr lang="en-US" dirty="0" smtClean="0">
                <a:latin typeface="Calibri"/>
                <a:cs typeface="Calibri"/>
              </a:rPr>
              <a:t>of the users said the left one is more sensitive</a:t>
            </a:r>
            <a:endParaRPr lang="en-US" dirty="0">
              <a:latin typeface="Calibri"/>
              <a:cs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47800" y="2514600"/>
            <a:ext cx="640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alibri"/>
                <a:cs typeface="Calibri"/>
              </a:rPr>
              <a:t>Consider the two pictures below. Which picture contains “more sensitive” information?</a:t>
            </a:r>
            <a:endParaRPr lang="en-US" sz="2000" dirty="0">
              <a:latin typeface="Calibri"/>
              <a:cs typeface="Calibri"/>
            </a:endParaRPr>
          </a:p>
        </p:txBody>
      </p:sp>
      <p:pic>
        <p:nvPicPr>
          <p:cNvPr id="7" name="Picture 6" descr="relative_sensitivity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200400"/>
            <a:ext cx="6248400" cy="24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8432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300" dirty="0" smtClean="0"/>
              <a:t>Privacy goggles communicate </a:t>
            </a:r>
            <a:endParaRPr lang="en-US" sz="43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152 respondents </a:t>
            </a:r>
          </a:p>
          <a:p>
            <a:r>
              <a:rPr lang="en-US" dirty="0" smtClean="0"/>
              <a:t>80</a:t>
            </a:r>
            <a:r>
              <a:rPr lang="en-US" dirty="0"/>
              <a:t>% </a:t>
            </a:r>
            <a:r>
              <a:rPr lang="en-US" dirty="0" smtClean="0"/>
              <a:t>identified </a:t>
            </a:r>
            <a:r>
              <a:rPr lang="en-US" dirty="0"/>
              <a:t>that the app </a:t>
            </a:r>
            <a:r>
              <a:rPr lang="en-US" dirty="0" smtClean="0"/>
              <a:t>could see </a:t>
            </a:r>
            <a:r>
              <a:rPr lang="en-US" dirty="0"/>
              <a:t>body </a:t>
            </a:r>
            <a:r>
              <a:rPr lang="en-US" dirty="0" smtClean="0"/>
              <a:t>position</a:t>
            </a:r>
          </a:p>
          <a:p>
            <a:r>
              <a:rPr lang="en-US" dirty="0" smtClean="0"/>
              <a:t>47</a:t>
            </a:r>
            <a:r>
              <a:rPr lang="en-US" dirty="0"/>
              <a:t>% </a:t>
            </a:r>
            <a:r>
              <a:rPr lang="en-US" dirty="0" smtClean="0"/>
              <a:t>identified that the app could see hand positions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7A525E-F35B-4A75-B785-FAED7D20CEE0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  <p:pic>
        <p:nvPicPr>
          <p:cNvPr id="5" name="Picture 4" descr="goggles_deano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072" y="3581400"/>
            <a:ext cx="5822128" cy="2344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0169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alability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2691977"/>
            <a:ext cx="6553200" cy="3404023"/>
          </a:xfrm>
          <a:prstGeom prst="rect">
            <a:avLst/>
          </a:prstGeom>
        </p:spPr>
      </p:pic>
      <p:sp>
        <p:nvSpPr>
          <p:cNvPr id="32772" name="Oval 4"/>
          <p:cNvSpPr>
            <a:spLocks noChangeArrowheads="1"/>
          </p:cNvSpPr>
          <p:nvPr/>
        </p:nvSpPr>
        <p:spPr bwMode="auto">
          <a:xfrm>
            <a:off x="2438400" y="2438400"/>
            <a:ext cx="1981200" cy="914400"/>
          </a:xfrm>
          <a:prstGeom prst="ellips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3810000" y="1828800"/>
            <a:ext cx="3352800" cy="461665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>
                <a:solidFill>
                  <a:schemeClr val="bg1"/>
                </a:solidFill>
                <a:latin typeface="Calibri" pitchFamily="34" charset="0"/>
              </a:rPr>
              <a:t>&gt; 25 fps for up to 6 apps</a:t>
            </a:r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300" dirty="0" smtClean="0">
                <a:latin typeface="Calibri" pitchFamily="34" charset="0"/>
              </a:rPr>
              <a:t>Sharing recognizers works!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7A525E-F35B-4A75-B785-FAED7D20CEE0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  <p:cxnSp>
        <p:nvCxnSpPr>
          <p:cNvPr id="6" name="Straight Arrow Connector 5"/>
          <p:cNvCxnSpPr>
            <a:stCxn id="32772" idx="0"/>
          </p:cNvCxnSpPr>
          <p:nvPr/>
        </p:nvCxnSpPr>
        <p:spPr>
          <a:xfrm flipV="1">
            <a:off x="3429000" y="2133600"/>
            <a:ext cx="304800" cy="30480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R</a:t>
            </a:r>
            <a:r>
              <a:rPr lang="en-US" dirty="0" smtClean="0"/>
              <a:t>ecognizer offloading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7A525E-F35B-4A75-B785-FAED7D20CEE0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  <p:pic>
        <p:nvPicPr>
          <p:cNvPr id="5" name="Picture 4" descr="kinect-fusion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1720312"/>
            <a:ext cx="2209800" cy="2546888"/>
          </a:xfrm>
          <a:prstGeom prst="rect">
            <a:avLst/>
          </a:prstGeom>
        </p:spPr>
      </p:pic>
      <p:pic>
        <p:nvPicPr>
          <p:cNvPr id="6" name="Picture 5" descr="kinect-fusion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973" y="1752600"/>
            <a:ext cx="2282627" cy="2514600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3581400" y="2209800"/>
            <a:ext cx="2133600" cy="1447800"/>
          </a:xfrm>
          <a:prstGeom prst="ellipse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Calibri"/>
                <a:cs typeface="Calibri"/>
              </a:rPr>
              <a:t>Kinect</a:t>
            </a:r>
            <a:r>
              <a:rPr lang="en-US" dirty="0" smtClean="0">
                <a:latin typeface="Calibri"/>
                <a:cs typeface="Calibri"/>
              </a:rPr>
              <a:t> fusion</a:t>
            </a:r>
          </a:p>
          <a:p>
            <a:pPr algn="ctr"/>
            <a:r>
              <a:rPr lang="en-US" dirty="0" smtClean="0">
                <a:latin typeface="Calibri"/>
                <a:cs typeface="Calibri"/>
              </a:rPr>
              <a:t>recognizer</a:t>
            </a:r>
            <a:endParaRPr lang="en-US" dirty="0">
              <a:latin typeface="Calibri"/>
              <a:cs typeface="Calibri"/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3276600" y="2819400"/>
            <a:ext cx="381000" cy="251378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>
            <a:off x="5715000" y="2819400"/>
            <a:ext cx="381000" cy="251378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 descr="386261-nvidia-geforce-gtx-780.jpe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5334000"/>
            <a:ext cx="1752600" cy="1289450"/>
          </a:xfrm>
          <a:prstGeom prst="rect">
            <a:avLst/>
          </a:prstGeom>
        </p:spPr>
      </p:pic>
      <p:pic>
        <p:nvPicPr>
          <p:cNvPr id="26" name="Picture 25" descr="imgres.jpe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5486400"/>
            <a:ext cx="1111250" cy="1111250"/>
          </a:xfrm>
          <a:prstGeom prst="rect">
            <a:avLst/>
          </a:prstGeom>
        </p:spPr>
      </p:pic>
      <p:pic>
        <p:nvPicPr>
          <p:cNvPr id="29" name="Picture 28" descr="imgres.jpe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4724400"/>
            <a:ext cx="838200" cy="1096645"/>
          </a:xfrm>
          <a:prstGeom prst="rect">
            <a:avLst/>
          </a:prstGeom>
        </p:spPr>
      </p:pic>
      <p:cxnSp>
        <p:nvCxnSpPr>
          <p:cNvPr id="31" name="Straight Arrow Connector 30"/>
          <p:cNvCxnSpPr/>
          <p:nvPr/>
        </p:nvCxnSpPr>
        <p:spPr>
          <a:xfrm>
            <a:off x="4648200" y="3657600"/>
            <a:ext cx="0" cy="838200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3200400" y="4419600"/>
            <a:ext cx="2819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Calibri"/>
                <a:cs typeface="Calibri"/>
              </a:rPr>
              <a:t>n</a:t>
            </a:r>
            <a:r>
              <a:rPr lang="en-US" sz="2200" dirty="0" smtClean="0">
                <a:latin typeface="Calibri"/>
                <a:cs typeface="Calibri"/>
              </a:rPr>
              <a:t>eeds an extremely powerful GPU to run  </a:t>
            </a:r>
            <a:endParaRPr lang="en-US" sz="2200" dirty="0">
              <a:latin typeface="Calibri"/>
              <a:cs typeface="Calibri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791200" y="5715000"/>
            <a:ext cx="2209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Calibri"/>
                <a:cs typeface="Calibri"/>
              </a:rPr>
              <a:t>4.46 fps</a:t>
            </a:r>
            <a:endParaRPr lang="en-US" sz="2200" dirty="0">
              <a:latin typeface="Calibri"/>
              <a:cs typeface="Calibri"/>
            </a:endParaRPr>
          </a:p>
        </p:txBody>
      </p:sp>
      <p:sp>
        <p:nvSpPr>
          <p:cNvPr id="36" name="TextBox 35"/>
          <p:cNvSpPr txBox="1"/>
          <p:nvPr/>
        </p:nvSpPr>
        <p:spPr>
          <a:xfrm flipH="1">
            <a:off x="914400" y="5786735"/>
            <a:ext cx="1905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Calibri"/>
                <a:cs typeface="Calibri"/>
              </a:rPr>
              <a:t>d</a:t>
            </a:r>
            <a:r>
              <a:rPr lang="en-US" sz="2200" dirty="0" smtClean="0">
                <a:latin typeface="Calibri"/>
                <a:cs typeface="Calibri"/>
              </a:rPr>
              <a:t>oesn’t work</a:t>
            </a:r>
            <a:endParaRPr lang="en-US" sz="2200" dirty="0">
              <a:latin typeface="Calibri"/>
              <a:cs typeface="Calibri"/>
            </a:endParaRPr>
          </a:p>
        </p:txBody>
      </p:sp>
      <p:cxnSp>
        <p:nvCxnSpPr>
          <p:cNvPr id="37" name="Straight Arrow Connector 36"/>
          <p:cNvCxnSpPr>
            <a:endCxn id="26" idx="1"/>
          </p:cNvCxnSpPr>
          <p:nvPr/>
        </p:nvCxnSpPr>
        <p:spPr>
          <a:xfrm>
            <a:off x="2362200" y="5334000"/>
            <a:ext cx="1219200" cy="708025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 flipH="1">
            <a:off x="1371600" y="5791200"/>
            <a:ext cx="1905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Calibri"/>
                <a:cs typeface="Calibri"/>
              </a:rPr>
              <a:t>o</a:t>
            </a:r>
            <a:r>
              <a:rPr lang="en-US" sz="2200" dirty="0" smtClean="0">
                <a:latin typeface="Calibri"/>
                <a:cs typeface="Calibri"/>
              </a:rPr>
              <a:t>ffloaded recognizer</a:t>
            </a:r>
            <a:endParaRPr lang="en-US" sz="2200" dirty="0">
              <a:latin typeface="Calibri"/>
              <a:cs typeface="Calibri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743200" y="5177135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Calibri"/>
                <a:cs typeface="Calibri"/>
              </a:rPr>
              <a:t>4.17 fps</a:t>
            </a:r>
            <a:endParaRPr lang="en-US" sz="22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0836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41" grpId="0"/>
      <p:bldP spid="4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Minimizing recognizer false positives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Recognizers are not perfect (yet) - </a:t>
            </a:r>
            <a:r>
              <a:rPr lang="en-US" dirty="0"/>
              <a:t>f</a:t>
            </a:r>
            <a:r>
              <a:rPr lang="en-US" dirty="0" smtClean="0"/>
              <a:t>alse positives can lead to information leakage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7A525E-F35B-4A75-B785-FAED7D20CEE0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685800" y="2656582"/>
            <a:ext cx="8001000" cy="4049018"/>
            <a:chOff x="685800" y="2732782"/>
            <a:chExt cx="8001000" cy="4049018"/>
          </a:xfrm>
        </p:grpSpPr>
        <p:sp>
          <p:nvSpPr>
            <p:cNvPr id="7" name="TextBox 6"/>
            <p:cNvSpPr txBox="1"/>
            <p:nvPr/>
          </p:nvSpPr>
          <p:spPr>
            <a:xfrm>
              <a:off x="685800" y="6073914"/>
              <a:ext cx="36576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err="1" smtClean="0">
                  <a:latin typeface="Calibri"/>
                  <a:cs typeface="Calibri"/>
                </a:rPr>
                <a:t>OpenCV</a:t>
              </a:r>
              <a:r>
                <a:rPr lang="en-US" sz="2000" dirty="0" smtClean="0">
                  <a:latin typeface="Calibri"/>
                  <a:cs typeface="Calibri"/>
                </a:rPr>
                <a:t> face recognizer</a:t>
              </a:r>
              <a:endParaRPr lang="en-US" sz="2000" dirty="0">
                <a:latin typeface="Calibri"/>
                <a:cs typeface="Calibri"/>
              </a:endParaRPr>
            </a:p>
            <a:p>
              <a:endParaRPr lang="en-US" sz="2000" dirty="0" smtClean="0">
                <a:latin typeface="Calibri"/>
                <a:cs typeface="Calibri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495800" y="6073914"/>
              <a:ext cx="41910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err="1" smtClean="0">
                  <a:latin typeface="Calibri"/>
                  <a:cs typeface="Calibri"/>
                </a:rPr>
                <a:t>OpenCV</a:t>
              </a:r>
              <a:r>
                <a:rPr lang="en-US" sz="2000" dirty="0" smtClean="0">
                  <a:latin typeface="Calibri"/>
                  <a:cs typeface="Calibri"/>
                </a:rPr>
                <a:t> face recognizer &amp; </a:t>
              </a:r>
              <a:r>
                <a:rPr lang="en-US" sz="2000" dirty="0" err="1" smtClean="0">
                  <a:latin typeface="Calibri"/>
                  <a:cs typeface="Calibri"/>
                </a:rPr>
                <a:t>Kinect</a:t>
              </a:r>
              <a:r>
                <a:rPr lang="en-US" sz="2000" dirty="0" smtClean="0">
                  <a:latin typeface="Calibri"/>
                  <a:cs typeface="Calibri"/>
                </a:rPr>
                <a:t> depth filter</a:t>
              </a:r>
              <a:endParaRPr lang="en-US" sz="2000" dirty="0">
                <a:latin typeface="Calibri"/>
                <a:cs typeface="Calibri"/>
              </a:endParaRPr>
            </a:p>
          </p:txBody>
        </p:sp>
        <p:pic>
          <p:nvPicPr>
            <p:cNvPr id="9" name="Picture 8" descr="recognizer_comb1.tif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71600" y="3962400"/>
              <a:ext cx="2138222" cy="2093830"/>
            </a:xfrm>
            <a:prstGeom prst="rect">
              <a:avLst/>
            </a:prstGeom>
          </p:spPr>
        </p:pic>
        <p:pic>
          <p:nvPicPr>
            <p:cNvPr id="10" name="Picture 9" descr="recognizer_comb2.tif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81600" y="3952032"/>
              <a:ext cx="2133600" cy="2075543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1524000" y="2732782"/>
              <a:ext cx="5943600" cy="1077218"/>
            </a:xfrm>
            <a:prstGeom prst="rect">
              <a:avLst/>
            </a:prstGeom>
            <a:solidFill>
              <a:schemeClr val="tx2"/>
            </a:solidFill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rgbClr val="FFFFFF"/>
                  </a:solidFill>
                  <a:latin typeface="Calibri"/>
                  <a:cs typeface="Calibri"/>
                </a:rPr>
                <a:t>AR platforms can apply simple heuristics like combining multiple recognizers to decrease false positives</a:t>
              </a:r>
            </a:p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7959334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 smtClean="0">
                <a:latin typeface="Calibri" pitchFamily="34" charset="0"/>
              </a:rPr>
              <a:t>Summary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1673352"/>
            <a:ext cx="8229600" cy="4727448"/>
          </a:xfrm>
        </p:spPr>
        <p:txBody>
          <a:bodyPr>
            <a:normAutofit/>
          </a:bodyPr>
          <a:lstStyle/>
          <a:p>
            <a:r>
              <a:rPr lang="en-US" dirty="0" smtClean="0"/>
              <a:t>New AR paradigm needs new platform abstractions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Recognizers </a:t>
            </a:r>
          </a:p>
          <a:p>
            <a:pPr lvl="1"/>
            <a:r>
              <a:rPr lang="en-US" dirty="0"/>
              <a:t>H</a:t>
            </a:r>
            <a:r>
              <a:rPr lang="en-US" dirty="0" smtClean="0"/>
              <a:t>elp in enforcing least privilege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llow sharing of computation across apps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llow efficient offloading of heavyweight computation</a:t>
            </a:r>
          </a:p>
          <a:p>
            <a:pPr lvl="1"/>
            <a:r>
              <a:rPr lang="en-US" dirty="0"/>
              <a:t>False positives in recognizers can be dealt using heuristics at the platform level </a:t>
            </a:r>
            <a:endParaRPr lang="en-US" dirty="0" smtClean="0"/>
          </a:p>
          <a:p>
            <a:r>
              <a:rPr lang="en-US" dirty="0" smtClean="0">
                <a:solidFill>
                  <a:schemeClr val="tx2"/>
                </a:solidFill>
              </a:rPr>
              <a:t>Privacy goggles </a:t>
            </a:r>
            <a:r>
              <a:rPr lang="en-US" dirty="0" smtClean="0">
                <a:solidFill>
                  <a:srgbClr val="292934"/>
                </a:solidFill>
              </a:rPr>
              <a:t>-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/>
              <a:t>v</a:t>
            </a:r>
            <a:r>
              <a:rPr lang="en-US" dirty="0" smtClean="0"/>
              <a:t>isual permission management</a:t>
            </a:r>
            <a:endParaRPr lang="en-US" dirty="0" smtClean="0">
              <a:solidFill>
                <a:schemeClr val="tx2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7A525E-F35B-4A75-B785-FAED7D20CEE0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/>
            <a:r>
              <a:rPr lang="en-US" dirty="0" smtClean="0"/>
              <a:t>Augmented Reality (AR) :</a:t>
            </a:r>
            <a:r>
              <a:rPr lang="en-US" dirty="0" smtClean="0">
                <a:latin typeface="Calibri" pitchFamily="34" charset="0"/>
              </a:rPr>
              <a:t>  </a:t>
            </a:r>
            <a:br>
              <a:rPr lang="en-US" dirty="0" smtClean="0">
                <a:latin typeface="Calibri" pitchFamily="34" charset="0"/>
              </a:rPr>
            </a:br>
            <a:r>
              <a:rPr lang="en-US" dirty="0" smtClean="0">
                <a:latin typeface="Calibri" pitchFamily="34" charset="0"/>
              </a:rPr>
              <a:t>the new frontier!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7A525E-F35B-4A75-B785-FAED7D20CEE0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676400" y="6248400"/>
            <a:ext cx="6019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90"/>
                </a:solidFill>
                <a:latin typeface="Calibri"/>
                <a:cs typeface="Calibri"/>
              </a:rPr>
              <a:t>http://</a:t>
            </a:r>
            <a:r>
              <a:rPr lang="en-US" dirty="0" err="1" smtClean="0">
                <a:solidFill>
                  <a:srgbClr val="000090"/>
                </a:solidFill>
                <a:latin typeface="Calibri"/>
                <a:cs typeface="Calibri"/>
              </a:rPr>
              <a:t>www.ea.com</a:t>
            </a:r>
            <a:r>
              <a:rPr lang="en-US" dirty="0" smtClean="0">
                <a:solidFill>
                  <a:srgbClr val="000090"/>
                </a:solidFill>
                <a:latin typeface="Calibri"/>
                <a:cs typeface="Calibri"/>
              </a:rPr>
              <a:t>/ea-sports-active-2</a:t>
            </a:r>
            <a:endParaRPr lang="en-US" dirty="0">
              <a:solidFill>
                <a:srgbClr val="000090"/>
              </a:solidFill>
              <a:latin typeface="Calibri"/>
              <a:cs typeface="Calibri"/>
            </a:endParaRPr>
          </a:p>
        </p:txBody>
      </p:sp>
      <p:pic>
        <p:nvPicPr>
          <p:cNvPr id="3" name="Picture 2" descr="4617.ea active.jpg-610x0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752600"/>
            <a:ext cx="7010400" cy="394191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81200" y="5867400"/>
            <a:ext cx="541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alibri"/>
                <a:cs typeface="Calibri"/>
              </a:rPr>
              <a:t>EA Sports Active 2</a:t>
            </a: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005868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1BFA09-B568-47E8-BC1B-DA8ADD6F3C68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867400" y="3937337"/>
            <a:ext cx="3124200" cy="101566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txBody>
          <a:bodyPr wrap="square" rtlCol="0" anchor="ctr">
            <a:spAutoFit/>
          </a:bodyPr>
          <a:lstStyle/>
          <a:p>
            <a:pPr marL="0" lvl="1"/>
            <a:r>
              <a:rPr lang="en-US" sz="2000" dirty="0" smtClean="0">
                <a:solidFill>
                  <a:schemeClr val="bg1"/>
                </a:solidFill>
                <a:latin typeface="Calibri"/>
                <a:cs typeface="Calibri"/>
              </a:rPr>
              <a:t>tons </a:t>
            </a:r>
            <a:r>
              <a:rPr lang="en-US" sz="2000" dirty="0">
                <a:solidFill>
                  <a:schemeClr val="bg1"/>
                </a:solidFill>
                <a:latin typeface="Calibri"/>
                <a:cs typeface="Calibri"/>
              </a:rPr>
              <a:t>of exciting new stuff! </a:t>
            </a:r>
            <a:endParaRPr lang="en-US" sz="2000" dirty="0" smtClean="0">
              <a:solidFill>
                <a:schemeClr val="bg1"/>
              </a:solidFill>
              <a:latin typeface="Calibri"/>
              <a:cs typeface="Calibri"/>
            </a:endParaRPr>
          </a:p>
          <a:p>
            <a:pPr marL="0" lvl="1"/>
            <a:r>
              <a:rPr lang="en-US" sz="2000" dirty="0">
                <a:solidFill>
                  <a:schemeClr val="bg1"/>
                </a:solidFill>
                <a:latin typeface="Calibri"/>
                <a:cs typeface="Calibri"/>
              </a:rPr>
              <a:t>c</a:t>
            </a:r>
            <a:r>
              <a:rPr lang="en-US" sz="2000" dirty="0" smtClean="0">
                <a:solidFill>
                  <a:schemeClr val="bg1"/>
                </a:solidFill>
                <a:latin typeface="Calibri"/>
                <a:cs typeface="Calibri"/>
              </a:rPr>
              <a:t>ome </a:t>
            </a:r>
            <a:r>
              <a:rPr lang="en-US" sz="2000" dirty="0">
                <a:solidFill>
                  <a:schemeClr val="bg1"/>
                </a:solidFill>
                <a:latin typeface="Calibri"/>
                <a:cs typeface="Calibri"/>
              </a:rPr>
              <a:t>talk to us if interested</a:t>
            </a:r>
          </a:p>
          <a:p>
            <a:endParaRPr lang="en-US" sz="20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</a:lstStyle>
          <a:p>
            <a:pPr algn="ctr"/>
            <a:r>
              <a:rPr lang="en-US" sz="4300" dirty="0" smtClean="0"/>
              <a:t>Future work</a:t>
            </a:r>
          </a:p>
        </p:txBody>
      </p:sp>
      <p:sp>
        <p:nvSpPr>
          <p:cNvPr id="8" name="Slide Number Placeholder 1"/>
          <p:cNvSpPr txBox="1">
            <a:spLocks/>
          </p:cNvSpPr>
          <p:nvPr/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rgbClr val="FFFFFF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467A525E-F35B-4A75-B785-FAED7D20CEE0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  <p:pic>
        <p:nvPicPr>
          <p:cNvPr id="9" name="Picture 8" descr="imgres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752600"/>
            <a:ext cx="1543628" cy="533400"/>
          </a:xfrm>
          <a:prstGeom prst="rect">
            <a:avLst/>
          </a:prstGeom>
        </p:spPr>
      </p:pic>
      <p:pic>
        <p:nvPicPr>
          <p:cNvPr id="10" name="Picture 9" descr="glass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1447800"/>
            <a:ext cx="1219200" cy="845658"/>
          </a:xfrm>
          <a:prstGeom prst="rect">
            <a:avLst/>
          </a:prstGeom>
        </p:spPr>
      </p:pic>
      <p:pic>
        <p:nvPicPr>
          <p:cNvPr id="11" name="Picture 10" descr="20130523_071448_gallery_camera_300.jpe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1371600"/>
            <a:ext cx="1541124" cy="914400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3429000" y="2667000"/>
            <a:ext cx="2133600" cy="762000"/>
          </a:xfrm>
          <a:prstGeom prst="ellipse">
            <a:avLst/>
          </a:prstGeom>
          <a:solidFill>
            <a:srgbClr val="7243E9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smtClean="0">
                <a:latin typeface="Calibri"/>
                <a:cs typeface="Calibri"/>
              </a:rPr>
              <a:t>recognize</a:t>
            </a:r>
          </a:p>
          <a:p>
            <a:r>
              <a:rPr lang="en-US" sz="2000" dirty="0" smtClean="0">
                <a:latin typeface="Calibri"/>
                <a:cs typeface="Calibri"/>
              </a:rPr>
              <a:t>objects </a:t>
            </a:r>
            <a:endParaRPr lang="en-US" sz="2000" dirty="0">
              <a:latin typeface="Calibri"/>
              <a:cs typeface="Calibri"/>
            </a:endParaRPr>
          </a:p>
        </p:txBody>
      </p:sp>
      <p:sp>
        <p:nvSpPr>
          <p:cNvPr id="13" name="Right Arrow 12"/>
          <p:cNvSpPr/>
          <p:nvPr/>
        </p:nvSpPr>
        <p:spPr>
          <a:xfrm rot="3045248">
            <a:off x="3007514" y="2507125"/>
            <a:ext cx="487612" cy="257315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429000" y="3657600"/>
            <a:ext cx="2133600" cy="762000"/>
          </a:xfrm>
          <a:prstGeom prst="ellipse">
            <a:avLst/>
          </a:prstGeom>
          <a:solidFill>
            <a:srgbClr val="7243E9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smtClean="0">
                <a:latin typeface="Calibri"/>
                <a:cs typeface="Calibri"/>
              </a:rPr>
              <a:t>transform </a:t>
            </a:r>
            <a:endParaRPr lang="en-US" sz="2000" dirty="0">
              <a:latin typeface="Calibri"/>
              <a:cs typeface="Calibri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3429000" y="4648200"/>
            <a:ext cx="2133600" cy="762000"/>
          </a:xfrm>
          <a:prstGeom prst="ellipse">
            <a:avLst/>
          </a:prstGeom>
          <a:solidFill>
            <a:srgbClr val="7243E9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smtClean="0">
                <a:latin typeface="Calibri"/>
                <a:cs typeface="Calibri"/>
              </a:rPr>
              <a:t>render </a:t>
            </a:r>
            <a:endParaRPr lang="en-US" sz="2000" dirty="0">
              <a:latin typeface="Calibri"/>
              <a:cs typeface="Calibri"/>
            </a:endParaRPr>
          </a:p>
        </p:txBody>
      </p:sp>
      <p:sp>
        <p:nvSpPr>
          <p:cNvPr id="16" name="Right Arrow 15"/>
          <p:cNvSpPr/>
          <p:nvPr/>
        </p:nvSpPr>
        <p:spPr>
          <a:xfrm rot="8891003">
            <a:off x="5542557" y="2557925"/>
            <a:ext cx="515607" cy="218150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Arrow 16"/>
          <p:cNvSpPr/>
          <p:nvPr/>
        </p:nvSpPr>
        <p:spPr>
          <a:xfrm rot="5400000">
            <a:off x="4381500" y="2400300"/>
            <a:ext cx="304800" cy="228600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Arrow 17"/>
          <p:cNvSpPr/>
          <p:nvPr/>
        </p:nvSpPr>
        <p:spPr>
          <a:xfrm rot="5246163">
            <a:off x="4415848" y="3433026"/>
            <a:ext cx="226432" cy="228371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ight Arrow 18"/>
          <p:cNvSpPr/>
          <p:nvPr/>
        </p:nvSpPr>
        <p:spPr>
          <a:xfrm rot="5246163">
            <a:off x="4419629" y="4429350"/>
            <a:ext cx="228544" cy="218594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 descr="12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0300" y="5638800"/>
            <a:ext cx="1816100" cy="956140"/>
          </a:xfrm>
          <a:prstGeom prst="rect">
            <a:avLst/>
          </a:prstGeom>
        </p:spPr>
      </p:pic>
      <p:sp>
        <p:nvSpPr>
          <p:cNvPr id="21" name="Right Arrow 20"/>
          <p:cNvSpPr/>
          <p:nvPr/>
        </p:nvSpPr>
        <p:spPr>
          <a:xfrm rot="5400000">
            <a:off x="4419600" y="5410200"/>
            <a:ext cx="228600" cy="228600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 descr="13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5638800"/>
            <a:ext cx="1371600" cy="990600"/>
          </a:xfrm>
          <a:prstGeom prst="rect">
            <a:avLst/>
          </a:prstGeom>
        </p:spPr>
      </p:pic>
      <p:pic>
        <p:nvPicPr>
          <p:cNvPr id="23" name="Picture 22" descr="14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5648325"/>
            <a:ext cx="1428750" cy="981075"/>
          </a:xfrm>
          <a:prstGeom prst="rect">
            <a:avLst/>
          </a:prstGeom>
        </p:spPr>
      </p:pic>
      <p:sp>
        <p:nvSpPr>
          <p:cNvPr id="24" name="Right Arrow 23"/>
          <p:cNvSpPr/>
          <p:nvPr/>
        </p:nvSpPr>
        <p:spPr>
          <a:xfrm rot="8891003">
            <a:off x="2894626" y="5301125"/>
            <a:ext cx="515607" cy="218150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ight Arrow 24"/>
          <p:cNvSpPr/>
          <p:nvPr/>
        </p:nvSpPr>
        <p:spPr>
          <a:xfrm rot="3045248">
            <a:off x="5522112" y="5239934"/>
            <a:ext cx="487612" cy="257315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3124200" y="3581400"/>
            <a:ext cx="2667000" cy="1828800"/>
          </a:xfrm>
          <a:prstGeom prst="rect">
            <a:avLst/>
          </a:prstGeom>
          <a:noFill/>
          <a:ln w="50800"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6603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1BFA09-B568-47E8-BC1B-DA8ADD6F3C68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  <p:pic>
        <p:nvPicPr>
          <p:cNvPr id="9" name="Picture 8" descr="question_200-18ed44f67c5ccf2ee0d4eb689aa16c0e8aa9a664-s6-c30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2231160"/>
            <a:ext cx="3200400" cy="3331440"/>
          </a:xfrm>
          <a:prstGeom prst="rect">
            <a:avLst/>
          </a:prstGeom>
        </p:spPr>
      </p:pic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 smtClean="0">
                <a:latin typeface="Calibri" pitchFamily="34" charset="0"/>
              </a:rPr>
              <a:t>Thanks!</a:t>
            </a:r>
          </a:p>
        </p:txBody>
      </p:sp>
    </p:spTree>
    <p:extLst>
      <p:ext uri="{BB962C8B-B14F-4D97-AF65-F5344CB8AC3E}">
        <p14:creationId xmlns:p14="http://schemas.microsoft.com/office/powerpoint/2010/main" val="3070229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/>
            <a:r>
              <a:rPr lang="en-US" dirty="0" smtClean="0"/>
              <a:t>Augmented Reality (AR) :</a:t>
            </a:r>
            <a:r>
              <a:rPr lang="en-US" dirty="0" smtClean="0">
                <a:latin typeface="Calibri" pitchFamily="34" charset="0"/>
              </a:rPr>
              <a:t>  </a:t>
            </a:r>
            <a:br>
              <a:rPr lang="en-US" dirty="0" smtClean="0">
                <a:latin typeface="Calibri" pitchFamily="34" charset="0"/>
              </a:rPr>
            </a:br>
            <a:r>
              <a:rPr lang="en-US" dirty="0" smtClean="0">
                <a:latin typeface="Calibri" pitchFamily="34" charset="0"/>
              </a:rPr>
              <a:t>the new frontier!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7A525E-F35B-4A75-B785-FAED7D20CEE0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52400" y="6248400"/>
            <a:ext cx="8991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Calibri"/>
                <a:cs typeface="Calibri"/>
              </a:rPr>
              <a:t>Google Glass navigation</a:t>
            </a:r>
            <a:endParaRPr lang="en-US" dirty="0">
              <a:latin typeface="Calibri"/>
              <a:cs typeface="Calibri"/>
            </a:endParaRPr>
          </a:p>
        </p:txBody>
      </p:sp>
      <p:pic>
        <p:nvPicPr>
          <p:cNvPr id="6" name="Picture 5" descr="Screen-Shot-2013-05-09-at-11.11.00-AM-640x35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752600"/>
            <a:ext cx="7772400" cy="4262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4870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300" dirty="0" smtClean="0">
                <a:latin typeface="Calibri" pitchFamily="34" charset="0"/>
              </a:rPr>
              <a:t>AR application pipeline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7A525E-F35B-4A75-B785-FAED7D20CEE0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pic>
        <p:nvPicPr>
          <p:cNvPr id="10" name="Picture 9" descr="imgres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752600"/>
            <a:ext cx="1543628" cy="533400"/>
          </a:xfrm>
          <a:prstGeom prst="rect">
            <a:avLst/>
          </a:prstGeom>
        </p:spPr>
      </p:pic>
      <p:pic>
        <p:nvPicPr>
          <p:cNvPr id="14" name="Picture 13" descr="glass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1447800"/>
            <a:ext cx="1219200" cy="845658"/>
          </a:xfrm>
          <a:prstGeom prst="rect">
            <a:avLst/>
          </a:prstGeom>
        </p:spPr>
      </p:pic>
      <p:pic>
        <p:nvPicPr>
          <p:cNvPr id="15" name="Picture 14" descr="20130523_071448_gallery_camera_300.jpe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1371600"/>
            <a:ext cx="1541124" cy="914400"/>
          </a:xfrm>
          <a:prstGeom prst="rect">
            <a:avLst/>
          </a:prstGeom>
        </p:spPr>
      </p:pic>
      <p:sp>
        <p:nvSpPr>
          <p:cNvPr id="17" name="Oval 16"/>
          <p:cNvSpPr/>
          <p:nvPr/>
        </p:nvSpPr>
        <p:spPr>
          <a:xfrm>
            <a:off x="3429000" y="2667000"/>
            <a:ext cx="2133600" cy="762000"/>
          </a:xfrm>
          <a:prstGeom prst="ellipse">
            <a:avLst/>
          </a:prstGeom>
          <a:solidFill>
            <a:srgbClr val="7243E9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smtClean="0">
                <a:latin typeface="Calibri"/>
                <a:cs typeface="Calibri"/>
              </a:rPr>
              <a:t>recognize</a:t>
            </a:r>
          </a:p>
          <a:p>
            <a:r>
              <a:rPr lang="en-US" sz="2000" dirty="0" smtClean="0">
                <a:latin typeface="Calibri"/>
                <a:cs typeface="Calibri"/>
              </a:rPr>
              <a:t>objects </a:t>
            </a:r>
            <a:endParaRPr lang="en-US" sz="2000" dirty="0">
              <a:latin typeface="Calibri"/>
              <a:cs typeface="Calibri"/>
            </a:endParaRPr>
          </a:p>
        </p:txBody>
      </p:sp>
      <p:sp>
        <p:nvSpPr>
          <p:cNvPr id="18" name="Right Arrow 17"/>
          <p:cNvSpPr/>
          <p:nvPr/>
        </p:nvSpPr>
        <p:spPr>
          <a:xfrm rot="3045248">
            <a:off x="3007514" y="2507125"/>
            <a:ext cx="487612" cy="257315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3429000" y="3657600"/>
            <a:ext cx="2133600" cy="762000"/>
          </a:xfrm>
          <a:prstGeom prst="ellipse">
            <a:avLst/>
          </a:prstGeom>
          <a:solidFill>
            <a:srgbClr val="7243E9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smtClean="0">
                <a:latin typeface="Calibri"/>
                <a:cs typeface="Calibri"/>
              </a:rPr>
              <a:t>transform </a:t>
            </a:r>
            <a:endParaRPr lang="en-US" sz="2000" dirty="0">
              <a:latin typeface="Calibri"/>
              <a:cs typeface="Calibri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3429000" y="4648200"/>
            <a:ext cx="2133600" cy="762000"/>
          </a:xfrm>
          <a:prstGeom prst="ellipse">
            <a:avLst/>
          </a:prstGeom>
          <a:solidFill>
            <a:srgbClr val="7243E9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smtClean="0">
                <a:latin typeface="Calibri"/>
                <a:cs typeface="Calibri"/>
              </a:rPr>
              <a:t>render </a:t>
            </a:r>
            <a:endParaRPr lang="en-US" sz="2000" dirty="0">
              <a:latin typeface="Calibri"/>
              <a:cs typeface="Calibri"/>
            </a:endParaRPr>
          </a:p>
        </p:txBody>
      </p:sp>
      <p:sp>
        <p:nvSpPr>
          <p:cNvPr id="37" name="Right Arrow 36"/>
          <p:cNvSpPr/>
          <p:nvPr/>
        </p:nvSpPr>
        <p:spPr>
          <a:xfrm rot="8891003">
            <a:off x="5542557" y="2557925"/>
            <a:ext cx="515607" cy="218150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ight Arrow 37"/>
          <p:cNvSpPr/>
          <p:nvPr/>
        </p:nvSpPr>
        <p:spPr>
          <a:xfrm rot="5400000">
            <a:off x="4381500" y="2400300"/>
            <a:ext cx="304800" cy="228600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ight Arrow 38"/>
          <p:cNvSpPr/>
          <p:nvPr/>
        </p:nvSpPr>
        <p:spPr>
          <a:xfrm rot="5246163">
            <a:off x="4415848" y="3433026"/>
            <a:ext cx="226432" cy="228371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ight Arrow 19"/>
          <p:cNvSpPr/>
          <p:nvPr/>
        </p:nvSpPr>
        <p:spPr>
          <a:xfrm rot="5246163">
            <a:off x="4419629" y="4429350"/>
            <a:ext cx="228544" cy="218594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12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0300" y="5638800"/>
            <a:ext cx="1816100" cy="956140"/>
          </a:xfrm>
          <a:prstGeom prst="rect">
            <a:avLst/>
          </a:prstGeom>
        </p:spPr>
      </p:pic>
      <p:sp>
        <p:nvSpPr>
          <p:cNvPr id="21" name="Right Arrow 20"/>
          <p:cNvSpPr/>
          <p:nvPr/>
        </p:nvSpPr>
        <p:spPr>
          <a:xfrm rot="5400000">
            <a:off x="4419600" y="5410200"/>
            <a:ext cx="228600" cy="228600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13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5638800"/>
            <a:ext cx="1371600" cy="990600"/>
          </a:xfrm>
          <a:prstGeom prst="rect">
            <a:avLst/>
          </a:prstGeom>
        </p:spPr>
      </p:pic>
      <p:pic>
        <p:nvPicPr>
          <p:cNvPr id="5" name="Picture 4" descr="14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5648325"/>
            <a:ext cx="1428750" cy="981075"/>
          </a:xfrm>
          <a:prstGeom prst="rect">
            <a:avLst/>
          </a:prstGeom>
        </p:spPr>
      </p:pic>
      <p:sp>
        <p:nvSpPr>
          <p:cNvPr id="24" name="Right Arrow 23"/>
          <p:cNvSpPr/>
          <p:nvPr/>
        </p:nvSpPr>
        <p:spPr>
          <a:xfrm rot="8891003">
            <a:off x="2894626" y="5301125"/>
            <a:ext cx="515607" cy="218150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ight Arrow 24"/>
          <p:cNvSpPr/>
          <p:nvPr/>
        </p:nvSpPr>
        <p:spPr>
          <a:xfrm rot="3045248">
            <a:off x="5522112" y="5239934"/>
            <a:ext cx="487612" cy="257315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34" grpId="0" animBg="1"/>
      <p:bldP spid="35" grpId="0" animBg="1"/>
      <p:bldP spid="37" grpId="0" animBg="1"/>
      <p:bldP spid="38" grpId="0" animBg="1"/>
      <p:bldP spid="39" grpId="0" animBg="1"/>
      <p:bldP spid="20" grpId="0" animBg="1"/>
      <p:bldP spid="21" grpId="0" animBg="1"/>
      <p:bldP spid="24" grpId="0" animBg="1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300" dirty="0" smtClean="0">
                <a:latin typeface="Calibri" pitchFamily="34" charset="0"/>
              </a:rPr>
              <a:t>AR application pipeline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7A525E-F35B-4A75-B785-FAED7D20CEE0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pic>
        <p:nvPicPr>
          <p:cNvPr id="10" name="Picture 9" descr="imgres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752600"/>
            <a:ext cx="1543628" cy="533400"/>
          </a:xfrm>
          <a:prstGeom prst="rect">
            <a:avLst/>
          </a:prstGeom>
        </p:spPr>
      </p:pic>
      <p:pic>
        <p:nvPicPr>
          <p:cNvPr id="14" name="Picture 13" descr="glass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1447800"/>
            <a:ext cx="1219200" cy="845658"/>
          </a:xfrm>
          <a:prstGeom prst="rect">
            <a:avLst/>
          </a:prstGeom>
        </p:spPr>
      </p:pic>
      <p:pic>
        <p:nvPicPr>
          <p:cNvPr id="15" name="Picture 14" descr="20130523_071448_gallery_camera_300.jpe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1371600"/>
            <a:ext cx="1541124" cy="914400"/>
          </a:xfrm>
          <a:prstGeom prst="rect">
            <a:avLst/>
          </a:prstGeom>
        </p:spPr>
      </p:pic>
      <p:sp>
        <p:nvSpPr>
          <p:cNvPr id="17" name="Oval 16"/>
          <p:cNvSpPr/>
          <p:nvPr/>
        </p:nvSpPr>
        <p:spPr>
          <a:xfrm>
            <a:off x="3429000" y="2667000"/>
            <a:ext cx="2133600" cy="762000"/>
          </a:xfrm>
          <a:prstGeom prst="ellipse">
            <a:avLst/>
          </a:prstGeom>
          <a:solidFill>
            <a:srgbClr val="7243E9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smtClean="0">
                <a:latin typeface="Calibri"/>
                <a:cs typeface="Calibri"/>
              </a:rPr>
              <a:t>recognize</a:t>
            </a:r>
          </a:p>
          <a:p>
            <a:r>
              <a:rPr lang="en-US" sz="2000" dirty="0" smtClean="0">
                <a:latin typeface="Calibri"/>
                <a:cs typeface="Calibri"/>
              </a:rPr>
              <a:t>objects </a:t>
            </a:r>
            <a:endParaRPr lang="en-US" sz="2000" dirty="0">
              <a:latin typeface="Calibri"/>
              <a:cs typeface="Calibri"/>
            </a:endParaRPr>
          </a:p>
        </p:txBody>
      </p:sp>
      <p:sp>
        <p:nvSpPr>
          <p:cNvPr id="18" name="Right Arrow 17"/>
          <p:cNvSpPr/>
          <p:nvPr/>
        </p:nvSpPr>
        <p:spPr>
          <a:xfrm rot="3045248">
            <a:off x="3007514" y="2507125"/>
            <a:ext cx="487612" cy="257315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3429000" y="3657600"/>
            <a:ext cx="2133600" cy="762000"/>
          </a:xfrm>
          <a:prstGeom prst="ellipse">
            <a:avLst/>
          </a:prstGeom>
          <a:solidFill>
            <a:srgbClr val="7243E9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smtClean="0">
                <a:latin typeface="Calibri"/>
                <a:cs typeface="Calibri"/>
              </a:rPr>
              <a:t>transform </a:t>
            </a:r>
            <a:endParaRPr lang="en-US" sz="2000" dirty="0">
              <a:latin typeface="Calibri"/>
              <a:cs typeface="Calibri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3429000" y="4648200"/>
            <a:ext cx="2133600" cy="762000"/>
          </a:xfrm>
          <a:prstGeom prst="ellipse">
            <a:avLst/>
          </a:prstGeom>
          <a:solidFill>
            <a:srgbClr val="7243E9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smtClean="0">
                <a:latin typeface="Calibri"/>
                <a:cs typeface="Calibri"/>
              </a:rPr>
              <a:t>render </a:t>
            </a:r>
            <a:endParaRPr lang="en-US" sz="2000" dirty="0">
              <a:latin typeface="Calibri"/>
              <a:cs typeface="Calibri"/>
            </a:endParaRPr>
          </a:p>
        </p:txBody>
      </p:sp>
      <p:sp>
        <p:nvSpPr>
          <p:cNvPr id="37" name="Right Arrow 36"/>
          <p:cNvSpPr/>
          <p:nvPr/>
        </p:nvSpPr>
        <p:spPr>
          <a:xfrm rot="8891003">
            <a:off x="5542557" y="2557925"/>
            <a:ext cx="515607" cy="218150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ight Arrow 37"/>
          <p:cNvSpPr/>
          <p:nvPr/>
        </p:nvSpPr>
        <p:spPr>
          <a:xfrm rot="5400000">
            <a:off x="4381500" y="2400300"/>
            <a:ext cx="304800" cy="228600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ight Arrow 38"/>
          <p:cNvSpPr/>
          <p:nvPr/>
        </p:nvSpPr>
        <p:spPr>
          <a:xfrm rot="5246163">
            <a:off x="4415848" y="3433026"/>
            <a:ext cx="226432" cy="228371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ight Arrow 19"/>
          <p:cNvSpPr/>
          <p:nvPr/>
        </p:nvSpPr>
        <p:spPr>
          <a:xfrm rot="5246163">
            <a:off x="4419629" y="4429350"/>
            <a:ext cx="228544" cy="218594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12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0300" y="5638800"/>
            <a:ext cx="1816100" cy="956140"/>
          </a:xfrm>
          <a:prstGeom prst="rect">
            <a:avLst/>
          </a:prstGeom>
        </p:spPr>
      </p:pic>
      <p:sp>
        <p:nvSpPr>
          <p:cNvPr id="21" name="Right Arrow 20"/>
          <p:cNvSpPr/>
          <p:nvPr/>
        </p:nvSpPr>
        <p:spPr>
          <a:xfrm rot="5400000">
            <a:off x="4419600" y="5410200"/>
            <a:ext cx="228600" cy="228600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13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5638800"/>
            <a:ext cx="1371600" cy="990600"/>
          </a:xfrm>
          <a:prstGeom prst="rect">
            <a:avLst/>
          </a:prstGeom>
        </p:spPr>
      </p:pic>
      <p:pic>
        <p:nvPicPr>
          <p:cNvPr id="5" name="Picture 4" descr="14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5648325"/>
            <a:ext cx="1428750" cy="981075"/>
          </a:xfrm>
          <a:prstGeom prst="rect">
            <a:avLst/>
          </a:prstGeom>
        </p:spPr>
      </p:pic>
      <p:sp>
        <p:nvSpPr>
          <p:cNvPr id="24" name="Right Arrow 23"/>
          <p:cNvSpPr/>
          <p:nvPr/>
        </p:nvSpPr>
        <p:spPr>
          <a:xfrm rot="8891003">
            <a:off x="2894626" y="5301125"/>
            <a:ext cx="515607" cy="218150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ight Arrow 24"/>
          <p:cNvSpPr/>
          <p:nvPr/>
        </p:nvSpPr>
        <p:spPr>
          <a:xfrm rot="3045248">
            <a:off x="5522112" y="5239934"/>
            <a:ext cx="487612" cy="257315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3352800" y="2667000"/>
            <a:ext cx="2286000" cy="2819400"/>
          </a:xfrm>
          <a:prstGeom prst="rect">
            <a:avLst/>
          </a:prstGeom>
          <a:solidFill>
            <a:schemeClr val="tx1">
              <a:lumMod val="50000"/>
              <a:lumOff val="50000"/>
              <a:alpha val="53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304800" y="3581401"/>
            <a:ext cx="2971800" cy="1200328"/>
          </a:xfrm>
          <a:prstGeom prst="rect">
            <a:avLst/>
          </a:prstGeom>
          <a:solidFill>
            <a:srgbClr val="D2533C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/>
                <a:cs typeface="Calibri"/>
              </a:rPr>
              <a:t>c</a:t>
            </a:r>
            <a:r>
              <a:rPr lang="en-US" dirty="0" smtClean="0">
                <a:solidFill>
                  <a:schemeClr val="bg1"/>
                </a:solidFill>
                <a:latin typeface="Calibri"/>
                <a:cs typeface="Calibri"/>
              </a:rPr>
              <a:t>urrent AR applications do it all by themselves!</a:t>
            </a:r>
            <a:endParaRPr lang="en-US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867400" y="3600272"/>
            <a:ext cx="2971800" cy="1200328"/>
          </a:xfrm>
          <a:prstGeom prst="rect">
            <a:avLst/>
          </a:prstGeom>
          <a:solidFill>
            <a:srgbClr val="D2533C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/>
                <a:cs typeface="Calibri"/>
              </a:rPr>
              <a:t>a</a:t>
            </a:r>
            <a:r>
              <a:rPr lang="en-US" dirty="0" smtClean="0">
                <a:solidFill>
                  <a:schemeClr val="bg1"/>
                </a:solidFill>
                <a:latin typeface="Calibri"/>
                <a:cs typeface="Calibri"/>
              </a:rPr>
              <a:t>ll these stages </a:t>
            </a:r>
          </a:p>
          <a:p>
            <a:r>
              <a:rPr lang="en-US" dirty="0" smtClean="0">
                <a:solidFill>
                  <a:schemeClr val="bg1"/>
                </a:solidFill>
                <a:latin typeface="Calibri"/>
                <a:cs typeface="Calibri"/>
              </a:rPr>
              <a:t>need platform support  (HotOS’13)</a:t>
            </a:r>
            <a:endParaRPr lang="en-US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cxnSp>
        <p:nvCxnSpPr>
          <p:cNvPr id="7" name="Straight Arrow Connector 6"/>
          <p:cNvCxnSpPr>
            <a:stCxn id="12" idx="1"/>
          </p:cNvCxnSpPr>
          <p:nvPr/>
        </p:nvCxnSpPr>
        <p:spPr>
          <a:xfrm flipH="1">
            <a:off x="5562600" y="2930099"/>
            <a:ext cx="914400" cy="117901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477000" y="2514600"/>
            <a:ext cx="2057400" cy="830997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/>
                <a:cs typeface="Calibri"/>
              </a:rPr>
              <a:t>t</a:t>
            </a:r>
            <a:r>
              <a:rPr lang="en-US" dirty="0" smtClean="0">
                <a:solidFill>
                  <a:schemeClr val="bg1"/>
                </a:solidFill>
                <a:latin typeface="Calibri"/>
                <a:cs typeface="Calibri"/>
              </a:rPr>
              <a:t>opic of today’s talk</a:t>
            </a:r>
            <a:endParaRPr lang="en-US" dirty="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375160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3505200" y="3048000"/>
            <a:ext cx="4495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 dirty="0">
                <a:latin typeface="Calibri" pitchFamily="34" charset="0"/>
              </a:rPr>
              <a:t>a</a:t>
            </a:r>
            <a:r>
              <a:rPr lang="en-US" sz="2000" b="1" dirty="0" smtClean="0">
                <a:latin typeface="Calibri" pitchFamily="34" charset="0"/>
              </a:rPr>
              <a:t>ll </a:t>
            </a:r>
            <a:r>
              <a:rPr lang="en-US" sz="2000" b="1" dirty="0">
                <a:latin typeface="Calibri" pitchFamily="34" charset="0"/>
              </a:rPr>
              <a:t>apps see this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533400"/>
            <a:ext cx="82296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latin typeface="Calibri" pitchFamily="34" charset="0"/>
              </a:rPr>
              <a:t>Privacy </a:t>
            </a:r>
            <a:r>
              <a:rPr lang="en-US" dirty="0" smtClean="0"/>
              <a:t>concern:</a:t>
            </a:r>
            <a:r>
              <a:rPr lang="en-US" dirty="0" smtClean="0">
                <a:latin typeface="Calibri" pitchFamily="34" charset="0"/>
              </a:rPr>
              <a:t> unrestricted access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7A525E-F35B-4A75-B785-FAED7D20CEE0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pic>
        <p:nvPicPr>
          <p:cNvPr id="28" name="Picture 6" descr="Rich_stream_of_ _inf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3505200"/>
            <a:ext cx="42672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ight Arrow 10"/>
          <p:cNvSpPr/>
          <p:nvPr/>
        </p:nvSpPr>
        <p:spPr>
          <a:xfrm rot="5400000">
            <a:off x="4381500" y="3162300"/>
            <a:ext cx="381000" cy="304800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overlaying-reality1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828800"/>
            <a:ext cx="1524000" cy="1146256"/>
          </a:xfrm>
          <a:prstGeom prst="rect">
            <a:avLst/>
          </a:prstGeom>
        </p:spPr>
      </p:pic>
      <p:pic>
        <p:nvPicPr>
          <p:cNvPr id="13" name="Picture 12" descr="4617.ea active.jpg-610x0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1905000"/>
            <a:ext cx="1761708" cy="990600"/>
          </a:xfrm>
          <a:prstGeom prst="rect">
            <a:avLst/>
          </a:prstGeom>
        </p:spPr>
      </p:pic>
      <p:pic>
        <p:nvPicPr>
          <p:cNvPr id="14" name="Picture 13" descr="Screen-Shot-2013-05-09-at-11.11.00-AM-640x353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1828800"/>
            <a:ext cx="1828800" cy="1002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4643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3505200" y="3048000"/>
            <a:ext cx="4495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 dirty="0">
                <a:latin typeface="Calibri" pitchFamily="34" charset="0"/>
              </a:rPr>
              <a:t>a</a:t>
            </a:r>
            <a:r>
              <a:rPr lang="en-US" sz="2000" b="1" dirty="0" smtClean="0">
                <a:latin typeface="Calibri" pitchFamily="34" charset="0"/>
              </a:rPr>
              <a:t>ll </a:t>
            </a:r>
            <a:r>
              <a:rPr lang="en-US" sz="2000" b="1" dirty="0">
                <a:latin typeface="Calibri" pitchFamily="34" charset="0"/>
              </a:rPr>
              <a:t>apps see this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533400"/>
            <a:ext cx="82296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latin typeface="Calibri" pitchFamily="34" charset="0"/>
              </a:rPr>
              <a:t>Privacy </a:t>
            </a:r>
            <a:r>
              <a:rPr lang="en-US" dirty="0" smtClean="0"/>
              <a:t>concern:</a:t>
            </a:r>
            <a:r>
              <a:rPr lang="en-US" dirty="0" smtClean="0">
                <a:latin typeface="Calibri" pitchFamily="34" charset="0"/>
              </a:rPr>
              <a:t> unrestricted access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7A525E-F35B-4A75-B785-FAED7D20CEE0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pic>
        <p:nvPicPr>
          <p:cNvPr id="28" name="Picture 6" descr="Rich_stream_of_ _inf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3505200"/>
            <a:ext cx="42672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ight Arrow 10"/>
          <p:cNvSpPr/>
          <p:nvPr/>
        </p:nvSpPr>
        <p:spPr>
          <a:xfrm rot="5400000">
            <a:off x="4381500" y="3162300"/>
            <a:ext cx="381000" cy="304800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overlaying-reality1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828800"/>
            <a:ext cx="1524000" cy="1146256"/>
          </a:xfrm>
          <a:prstGeom prst="rect">
            <a:avLst/>
          </a:prstGeom>
        </p:spPr>
      </p:pic>
      <p:pic>
        <p:nvPicPr>
          <p:cNvPr id="13" name="Picture 12" descr="4617.ea active.jpg-610x0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1905000"/>
            <a:ext cx="1761708" cy="990600"/>
          </a:xfrm>
          <a:prstGeom prst="rect">
            <a:avLst/>
          </a:prstGeom>
        </p:spPr>
      </p:pic>
      <p:pic>
        <p:nvPicPr>
          <p:cNvPr id="14" name="Picture 13" descr="Screen-Shot-2013-05-09-at-11.11.00-AM-640x353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1828800"/>
            <a:ext cx="1828800" cy="1002982"/>
          </a:xfrm>
          <a:prstGeom prst="rect">
            <a:avLst/>
          </a:prstGeom>
        </p:spPr>
      </p:pic>
      <p:sp>
        <p:nvSpPr>
          <p:cNvPr id="15" name="Oval 10"/>
          <p:cNvSpPr>
            <a:spLocks noChangeArrowheads="1"/>
          </p:cNvSpPr>
          <p:nvPr/>
        </p:nvSpPr>
        <p:spPr bwMode="auto">
          <a:xfrm>
            <a:off x="3505200" y="4495800"/>
            <a:ext cx="1066800" cy="1066800"/>
          </a:xfrm>
          <a:prstGeom prst="ellips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chemeClr val="tx2"/>
              </a:solidFill>
            </a:endParaRPr>
          </a:p>
        </p:txBody>
      </p:sp>
      <p:sp>
        <p:nvSpPr>
          <p:cNvPr id="16" name="Oval 15"/>
          <p:cNvSpPr>
            <a:spLocks noChangeArrowheads="1"/>
          </p:cNvSpPr>
          <p:nvPr/>
        </p:nvSpPr>
        <p:spPr bwMode="auto">
          <a:xfrm>
            <a:off x="4724400" y="4267200"/>
            <a:ext cx="1066800" cy="1066800"/>
          </a:xfrm>
          <a:prstGeom prst="ellips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chemeClr val="tx2"/>
              </a:solidFill>
            </a:endParaRPr>
          </a:p>
        </p:txBody>
      </p:sp>
      <p:sp>
        <p:nvSpPr>
          <p:cNvPr id="17" name="Oval 16"/>
          <p:cNvSpPr>
            <a:spLocks noChangeArrowheads="1"/>
          </p:cNvSpPr>
          <p:nvPr/>
        </p:nvSpPr>
        <p:spPr bwMode="auto">
          <a:xfrm>
            <a:off x="4876800" y="5410200"/>
            <a:ext cx="609600" cy="609600"/>
          </a:xfrm>
          <a:prstGeom prst="ellips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chemeClr val="tx2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58000" y="4800600"/>
            <a:ext cx="2057400" cy="707886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Calibri"/>
                <a:cs typeface="Calibri"/>
              </a:rPr>
              <a:t>t</a:t>
            </a:r>
            <a:r>
              <a:rPr lang="en-US" sz="2000" dirty="0" smtClean="0">
                <a:solidFill>
                  <a:schemeClr val="bg1"/>
                </a:solidFill>
                <a:latin typeface="Calibri"/>
                <a:cs typeface="Calibri"/>
              </a:rPr>
              <a:t>ons of sensitive information!</a:t>
            </a:r>
            <a:endParaRPr lang="en-US" sz="20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091024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overlaying-reality1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438400"/>
            <a:ext cx="3241964" cy="2438400"/>
          </a:xfrm>
          <a:prstGeom prst="rect">
            <a:avLst/>
          </a:prstGeom>
        </p:spPr>
      </p:pic>
      <p:pic>
        <p:nvPicPr>
          <p:cNvPr id="20" name="Picture 19" descr="Screen-Shot-2013-05-09-at-11.11.00-AM-640x353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2667000"/>
            <a:ext cx="3334566" cy="1828800"/>
          </a:xfrm>
          <a:prstGeom prst="rect">
            <a:avLst/>
          </a:prstGeom>
        </p:spPr>
      </p:pic>
      <p:cxnSp>
        <p:nvCxnSpPr>
          <p:cNvPr id="24" name="Straight Connector 23"/>
          <p:cNvCxnSpPr>
            <a:endCxn id="12" idx="0"/>
          </p:cNvCxnSpPr>
          <p:nvPr/>
        </p:nvCxnSpPr>
        <p:spPr>
          <a:xfrm>
            <a:off x="4572000" y="1905000"/>
            <a:ext cx="0" cy="3272135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 Placeholder 14"/>
          <p:cNvSpPr txBox="1">
            <a:spLocks/>
          </p:cNvSpPr>
          <p:nvPr/>
        </p:nvSpPr>
        <p:spPr>
          <a:xfrm>
            <a:off x="914400" y="1828800"/>
            <a:ext cx="3200400" cy="639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dirty="0" smtClean="0"/>
              <a:t>AR tour guide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300" b="1" dirty="0" smtClean="0"/>
              <a:t>Functionality concern: </a:t>
            </a:r>
            <a:br>
              <a:rPr lang="en-US" sz="4300" b="1" dirty="0" smtClean="0"/>
            </a:br>
            <a:r>
              <a:rPr lang="en-US" sz="4300" b="1" dirty="0" smtClean="0"/>
              <a:t>one app at a time</a:t>
            </a:r>
            <a:endParaRPr lang="en-US" sz="43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7A525E-F35B-4A75-B785-FAED7D20CEE0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4294967295"/>
          </p:nvPr>
        </p:nvSpPr>
        <p:spPr>
          <a:xfrm>
            <a:off x="5029200" y="1828800"/>
            <a:ext cx="3581400" cy="609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dirty="0" smtClean="0">
                <a:latin typeface="Calibri"/>
                <a:cs typeface="Calibri"/>
              </a:rPr>
              <a:t>AR navigator</a:t>
            </a:r>
            <a:endParaRPr lang="en-US" sz="2400" dirty="0">
              <a:latin typeface="Calibri"/>
              <a:cs typeface="Calib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667000" y="5177135"/>
            <a:ext cx="381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chemeClr val="tx2"/>
              </a:solidFill>
              <a:latin typeface="Calibri"/>
              <a:cs typeface="Calibri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200400" y="5391090"/>
            <a:ext cx="2819400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FFFF"/>
                </a:solidFill>
                <a:latin typeface="Calibri"/>
                <a:cs typeface="Calibri"/>
              </a:rPr>
              <a:t>can’t run concurrently</a:t>
            </a:r>
          </a:p>
        </p:txBody>
      </p:sp>
    </p:spTree>
    <p:extLst>
      <p:ext uri="{BB962C8B-B14F-4D97-AF65-F5344CB8AC3E}">
        <p14:creationId xmlns:p14="http://schemas.microsoft.com/office/powerpoint/2010/main" val="2540104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Paper.thmx</Template>
  <TotalTime>7526</TotalTime>
  <Words>754</Words>
  <Application>Microsoft Macintosh PowerPoint</Application>
  <PresentationFormat>On-screen Show (4:3)</PresentationFormat>
  <Paragraphs>225</Paragraphs>
  <Slides>31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Clarity</vt:lpstr>
      <vt:lpstr>PowerPoint Presentation</vt:lpstr>
      <vt:lpstr>Augmented Reality (AR) :   the new frontier!</vt:lpstr>
      <vt:lpstr>Augmented Reality (AR) :   the new frontier!</vt:lpstr>
      <vt:lpstr>Augmented Reality (AR) :   the new frontier!</vt:lpstr>
      <vt:lpstr>AR application pipeline</vt:lpstr>
      <vt:lpstr>AR application pipeline</vt:lpstr>
      <vt:lpstr>Privacy concern: unrestricted access</vt:lpstr>
      <vt:lpstr>Privacy concern: unrestricted access</vt:lpstr>
      <vt:lpstr>Functionality concern:  one app at a time</vt:lpstr>
      <vt:lpstr>Scalability concern: must scale to multiple concurrent applications</vt:lpstr>
      <vt:lpstr>What can we do with today’s abstraction?</vt:lpstr>
      <vt:lpstr>Recognizers: a new abstraction</vt:lpstr>
      <vt:lpstr>Introducing recognizers</vt:lpstr>
      <vt:lpstr>Scalability with multiple recognizers</vt:lpstr>
      <vt:lpstr>Benefits of explicit dataflow </vt:lpstr>
      <vt:lpstr>How do recognizers help?</vt:lpstr>
      <vt:lpstr>Explaining recognizers:  privacy goggles</vt:lpstr>
      <vt:lpstr>Recognizer-based AR architecture</vt:lpstr>
      <vt:lpstr>Implementation</vt:lpstr>
      <vt:lpstr>Example applications</vt:lpstr>
      <vt:lpstr>Evaluation</vt:lpstr>
      <vt:lpstr>Evaluation criteria</vt:lpstr>
      <vt:lpstr>Few apps need raw data</vt:lpstr>
      <vt:lpstr>Released information less sensitive</vt:lpstr>
      <vt:lpstr>Privacy goggles communicate </vt:lpstr>
      <vt:lpstr>Sharing recognizers works!</vt:lpstr>
      <vt:lpstr>Recognizer offloading</vt:lpstr>
      <vt:lpstr>Minimizing recognizer false positives</vt:lpstr>
      <vt:lpstr>Summary</vt:lpstr>
      <vt:lpstr>PowerPoint Presentation</vt:lpstr>
      <vt:lpstr>Thanks!</vt:lpstr>
    </vt:vector>
  </TitlesOfParts>
  <Manager/>
  <Company>Microsoft Corporation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Enabling Fine-Grained Permissions for Augmented Reality  Applications With Recognizers </dc:title>
  <dc:subject/>
  <dc:creator>Suman Jana</dc:creator>
  <cp:keywords/>
  <dc:description/>
  <cp:lastModifiedBy>Suman Jana</cp:lastModifiedBy>
  <cp:revision>849</cp:revision>
  <dcterms:created xsi:type="dcterms:W3CDTF">2012-08-01T18:12:57Z</dcterms:created>
  <dcterms:modified xsi:type="dcterms:W3CDTF">2013-08-17T23:19:57Z</dcterms:modified>
  <cp:category/>
</cp:coreProperties>
</file>