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256" r:id="rId2"/>
    <p:sldId id="259" r:id="rId3"/>
    <p:sldId id="302" r:id="rId4"/>
    <p:sldId id="258" r:id="rId5"/>
    <p:sldId id="282" r:id="rId6"/>
    <p:sldId id="257" r:id="rId7"/>
    <p:sldId id="260" r:id="rId8"/>
    <p:sldId id="262" r:id="rId9"/>
    <p:sldId id="263" r:id="rId10"/>
    <p:sldId id="283" r:id="rId11"/>
    <p:sldId id="278" r:id="rId12"/>
    <p:sldId id="284" r:id="rId13"/>
    <p:sldId id="279" r:id="rId14"/>
    <p:sldId id="288" r:id="rId15"/>
    <p:sldId id="285" r:id="rId16"/>
    <p:sldId id="286" r:id="rId17"/>
    <p:sldId id="287" r:id="rId18"/>
    <p:sldId id="290" r:id="rId19"/>
    <p:sldId id="289" r:id="rId20"/>
    <p:sldId id="291" r:id="rId21"/>
    <p:sldId id="292" r:id="rId22"/>
    <p:sldId id="264" r:id="rId23"/>
    <p:sldId id="265" r:id="rId24"/>
    <p:sldId id="296" r:id="rId25"/>
    <p:sldId id="298" r:id="rId26"/>
    <p:sldId id="299" r:id="rId27"/>
    <p:sldId id="300" r:id="rId28"/>
    <p:sldId id="301" r:id="rId29"/>
    <p:sldId id="276" r:id="rId30"/>
    <p:sldId id="275" r:id="rId31"/>
    <p:sldId id="297" r:id="rId32"/>
    <p:sldId id="281" r:id="rId3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6A3A7DF1-6E39-FF4A-8465-69813030020E}">
          <p14:sldIdLst>
            <p14:sldId id="256"/>
            <p14:sldId id="259"/>
            <p14:sldId id="302"/>
            <p14:sldId id="258"/>
            <p14:sldId id="282"/>
            <p14:sldId id="257"/>
            <p14:sldId id="260"/>
            <p14:sldId id="262"/>
            <p14:sldId id="263"/>
            <p14:sldId id="283"/>
            <p14:sldId id="278"/>
            <p14:sldId id="284"/>
            <p14:sldId id="279"/>
            <p14:sldId id="288"/>
            <p14:sldId id="285"/>
            <p14:sldId id="286"/>
            <p14:sldId id="287"/>
            <p14:sldId id="290"/>
            <p14:sldId id="289"/>
            <p14:sldId id="291"/>
            <p14:sldId id="292"/>
            <p14:sldId id="264"/>
            <p14:sldId id="265"/>
            <p14:sldId id="296"/>
            <p14:sldId id="298"/>
            <p14:sldId id="299"/>
            <p14:sldId id="300"/>
            <p14:sldId id="301"/>
            <p14:sldId id="276"/>
            <p14:sldId id="275"/>
            <p14:sldId id="297"/>
            <p14:sldId id="281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7" autoAdjust="0"/>
    <p:restoredTop sz="94728" autoAdjust="0"/>
  </p:normalViewPr>
  <p:slideViewPr>
    <p:cSldViewPr snapToGrid="0" snapToObjects="1">
      <p:cViewPr varScale="1">
        <p:scale>
          <a:sx n="93" d="100"/>
          <a:sy n="93" d="100"/>
        </p:scale>
        <p:origin x="-1856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handoutMaster" Target="handoutMasters/handoutMaster1.xml"/><Relationship Id="rId36" Type="http://schemas.openxmlformats.org/officeDocument/2006/relationships/printerSettings" Target="printerSettings/printerSettings1.bin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esProps" Target="presProps.xml"/><Relationship Id="rId38" Type="http://schemas.openxmlformats.org/officeDocument/2006/relationships/viewProps" Target="viewProps.xml"/><Relationship Id="rId39" Type="http://schemas.openxmlformats.org/officeDocument/2006/relationships/theme" Target="theme/theme1.xml"/><Relationship Id="rId4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6D20F-63FE-894F-AB95-F7822C35DE1B}" type="datetimeFigureOut">
              <a:rPr lang="en-US" smtClean="0"/>
              <a:t>9/6/17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E6A4C2-0C16-C84A-8557-9089DB1055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43901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AB1048-594F-FC4F-8088-F9C7EEE6AF24}" type="datetimeFigureOut">
              <a:rPr lang="en-US" smtClean="0"/>
              <a:t>9/6/17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A67E95-E902-4E4C-841C-3E2A06738E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52277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5A67E95-E902-4E4C-841C-3E2A06738E1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037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AE0A5-9AF6-E147-A5C1-A553FDBCF715}" type="datetime1">
              <a:rPr lang="en-US" smtClean="0"/>
              <a:t>9/6/17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062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6924F-02C9-674A-A4F7-B330E8D6B591}" type="datetime1">
              <a:rPr lang="en-US" smtClean="0"/>
              <a:t>9/6/17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8600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24AAEB-EAD4-3F47-944C-37E6A1F97867}" type="datetime1">
              <a:rPr lang="en-US" smtClean="0"/>
              <a:t>9/6/17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88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2C31CE-5189-3F43-8B6F-1BC75D693756}" type="datetime1">
              <a:rPr lang="en-US" smtClean="0"/>
              <a:t>9/6/17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90109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3CE48C-4F65-F741-8C50-6A52CFC6CAFD}" type="datetime1">
              <a:rPr lang="en-US" smtClean="0"/>
              <a:t>9/6/17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2627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BD615-5DCE-E743-9571-B47333BA76CB}" type="datetime1">
              <a:rPr lang="en-US" smtClean="0"/>
              <a:t>9/6/17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2259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D5849-90BD-D040-B403-5551BED7BD89}" type="datetime1">
              <a:rPr lang="en-US" smtClean="0"/>
              <a:t>9/6/17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748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A32303-6D13-C84B-B797-070BB8B2319A}" type="datetime1">
              <a:rPr lang="en-US" smtClean="0"/>
              <a:t>9/6/17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538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49D908-E355-F149-BAC6-40765726F77A}" type="datetime1">
              <a:rPr lang="en-US" smtClean="0"/>
              <a:t>9/6/17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277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3ABCF9-D37A-284B-9B11-EDEA1114C82A}" type="datetime1">
              <a:rPr lang="en-US" smtClean="0"/>
              <a:t>9/6/17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11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9891E-F528-DC41-815D-A55F75EEC2C5}" type="datetime1">
              <a:rPr lang="en-US" smtClean="0"/>
              <a:t>9/6/17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095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96232-1064-5740-9420-8A36462F1C7F}" type="datetime1">
              <a:rPr lang="en-US" smtClean="0"/>
              <a:t>9/6/17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37C6D2-FFDE-B546-A354-0EC8151691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3928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rgbClr val="FF6600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4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Relationship Id="rId3" Type="http://schemas.openxmlformats.org/officeDocument/2006/relationships/image" Target="../media/image7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4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4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g"/><Relationship Id="rId3" Type="http://schemas.openxmlformats.org/officeDocument/2006/relationships/image" Target="../media/image19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Security architecture &amp; engineering: introduction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Suman Jana</a:t>
            </a:r>
          </a:p>
          <a:p>
            <a:r>
              <a:rPr lang="en-US" sz="2400" dirty="0" smtClean="0">
                <a:solidFill>
                  <a:schemeClr val="tx1"/>
                </a:solidFill>
              </a:rPr>
              <a:t>Columbia University</a:t>
            </a:r>
          </a:p>
          <a:p>
            <a:r>
              <a:rPr lang="en-US" sz="1900" dirty="0" smtClean="0">
                <a:solidFill>
                  <a:schemeClr val="bg1">
                    <a:lumMod val="65000"/>
                  </a:schemeClr>
                </a:solidFill>
              </a:rPr>
              <a:t>*some slides are borrowed from </a:t>
            </a:r>
            <a:r>
              <a:rPr lang="en-US" sz="1900" dirty="0" err="1" smtClean="0">
                <a:solidFill>
                  <a:schemeClr val="bg1">
                    <a:lumMod val="65000"/>
                  </a:schemeClr>
                </a:solidFill>
              </a:rPr>
              <a:t>Vitaly</a:t>
            </a:r>
            <a:r>
              <a:rPr lang="en-US" sz="1900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sz="1900" dirty="0" err="1" smtClean="0">
                <a:solidFill>
                  <a:schemeClr val="bg1">
                    <a:lumMod val="65000"/>
                  </a:schemeClr>
                </a:solidFill>
              </a:rPr>
              <a:t>Shmatikov</a:t>
            </a:r>
            <a:r>
              <a:rPr lang="en-US" sz="1900" dirty="0" smtClean="0">
                <a:solidFill>
                  <a:schemeClr val="bg1">
                    <a:lumMod val="65000"/>
                  </a:schemeClr>
                </a:solidFill>
              </a:rPr>
              <a:t> and Ari </a:t>
            </a:r>
            <a:r>
              <a:rPr lang="en-US" sz="1900" dirty="0" err="1" smtClean="0">
                <a:solidFill>
                  <a:schemeClr val="bg1">
                    <a:lumMod val="65000"/>
                  </a:schemeClr>
                </a:solidFill>
              </a:rPr>
              <a:t>Juels</a:t>
            </a:r>
            <a:endParaRPr lang="en-US" sz="19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4162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air travel</a:t>
            </a:r>
            <a:endParaRPr lang="en-US" dirty="0"/>
          </a:p>
        </p:txBody>
      </p:sp>
      <p:pic>
        <p:nvPicPr>
          <p:cNvPr id="4" name="Content Placeholder 3" descr="Awicons-Vista-Artistic-2-Hot-Printer.ic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915" r="-40915"/>
          <a:stretch>
            <a:fillRect/>
          </a:stretch>
        </p:blipFill>
        <p:spPr>
          <a:xfrm>
            <a:off x="-27024" y="2046760"/>
            <a:ext cx="3403626" cy="1871863"/>
          </a:xfrm>
          <a:prstGeom prst="rect">
            <a:avLst/>
          </a:prstGeom>
        </p:spPr>
      </p:pic>
      <p:pic>
        <p:nvPicPr>
          <p:cNvPr id="5" name="Picture 4" descr="tsa-blog480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31" t="41471" r="21211" b="2120"/>
          <a:stretch/>
        </p:blipFill>
        <p:spPr>
          <a:xfrm>
            <a:off x="3363090" y="2046760"/>
            <a:ext cx="2200263" cy="1776562"/>
          </a:xfrm>
          <a:prstGeom prst="rect">
            <a:avLst/>
          </a:prstGeom>
        </p:spPr>
      </p:pic>
      <p:pic>
        <p:nvPicPr>
          <p:cNvPr id="6" name="Picture 5" descr="electric-ticketing-eticket-ticket-automat-boarding-pass-gate-terminal-FN2YEY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0" b="8540"/>
          <a:stretch/>
        </p:blipFill>
        <p:spPr>
          <a:xfrm>
            <a:off x="6268212" y="2046760"/>
            <a:ext cx="2256444" cy="171576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3976" y="3823322"/>
            <a:ext cx="20402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Print boarding pass at home</a:t>
            </a:r>
            <a:endParaRPr lang="en-US" sz="2400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756371" y="3012724"/>
            <a:ext cx="418861" cy="0"/>
          </a:xfrm>
          <a:prstGeom prst="straightConnector1">
            <a:avLst/>
          </a:prstGeom>
          <a:ln w="4762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363090" y="3823322"/>
            <a:ext cx="20402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ID check by TSA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6228864" y="3824053"/>
            <a:ext cx="2337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Boarding pass check at the gate</a:t>
            </a:r>
            <a:endParaRPr lang="en-US" sz="2400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5715419" y="3012724"/>
            <a:ext cx="418861" cy="0"/>
          </a:xfrm>
          <a:prstGeom prst="straightConnector1">
            <a:avLst/>
          </a:prstGeom>
          <a:ln w="4762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7890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Adversarial thinking example: </a:t>
            </a:r>
            <a:br>
              <a:rPr lang="en-US" dirty="0" smtClean="0"/>
            </a:br>
            <a:r>
              <a:rPr lang="en-US" dirty="0" smtClean="0"/>
              <a:t>air travel</a:t>
            </a:r>
            <a:endParaRPr lang="en-US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Security goal: Ensure that each person getting inside an airport has a valid boarding pass and is authorized to fly (i.e., not on the no-fly list)</a:t>
            </a:r>
          </a:p>
          <a:p>
            <a:r>
              <a:rPr lang="en-US" dirty="0" smtClean="0"/>
              <a:t>Mechanisms</a:t>
            </a:r>
          </a:p>
          <a:p>
            <a:pPr lvl="1"/>
            <a:r>
              <a:rPr lang="en-US" dirty="0" smtClean="0"/>
              <a:t>TSA checks validity of the ID </a:t>
            </a:r>
            <a:r>
              <a:rPr lang="en-US" dirty="0"/>
              <a:t>(e.g., driver’s license</a:t>
            </a:r>
            <a:r>
              <a:rPr lang="en-US" dirty="0" smtClean="0"/>
              <a:t>) and the boarding pass    </a:t>
            </a:r>
            <a:r>
              <a:rPr lang="en-US" dirty="0" smtClean="0">
                <a:solidFill>
                  <a:srgbClr val="FF0000"/>
                </a:solidFill>
              </a:rPr>
              <a:t>How?</a:t>
            </a:r>
          </a:p>
          <a:p>
            <a:pPr lvl="1"/>
            <a:r>
              <a:rPr lang="en-US" dirty="0" smtClean="0"/>
              <a:t>TSA matches name in the ID against the name in the boarding pass </a:t>
            </a:r>
          </a:p>
          <a:p>
            <a:pPr lvl="1"/>
            <a:r>
              <a:rPr lang="en-US" dirty="0" smtClean="0"/>
              <a:t>TSA ensures that the name is not on the no-fly list</a:t>
            </a:r>
          </a:p>
          <a:p>
            <a:pPr lvl="1"/>
            <a:r>
              <a:rPr lang="en-US" dirty="0" smtClean="0"/>
              <a:t>Gate agent checks whether the boarding pass is valid and has been checked by TSA   </a:t>
            </a:r>
            <a:r>
              <a:rPr lang="en-US" dirty="0" smtClean="0">
                <a:solidFill>
                  <a:srgbClr val="FF0000"/>
                </a:solidFill>
              </a:rPr>
              <a:t>How</a:t>
            </a:r>
            <a:r>
              <a:rPr lang="en-US" dirty="0">
                <a:solidFill>
                  <a:srgbClr val="FF0000"/>
                </a:solidFill>
              </a:rPr>
              <a:t>?</a:t>
            </a:r>
            <a:endParaRPr lang="en-US" dirty="0" smtClean="0"/>
          </a:p>
          <a:p>
            <a:pPr lvl="1"/>
            <a:endParaRPr lang="en-US" dirty="0" smtClean="0"/>
          </a:p>
          <a:p>
            <a:pPr marL="457200" lvl="1" indent="0">
              <a:buNone/>
            </a:pPr>
            <a:endParaRPr lang="en-US" dirty="0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800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167356"/>
            <a:ext cx="8229600" cy="953185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>
                <a:solidFill>
                  <a:srgbClr val="FF6600"/>
                </a:solidFill>
              </a:rPr>
              <a:t>Can an attacker who is on the no-fly list fly?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3469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the threat model?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an attacker create a fake boarding pass?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 smtClean="0"/>
              <a:t>Can an attacker fake a driver’s license?</a:t>
            </a:r>
            <a:endParaRPr lang="en-US" dirty="0"/>
          </a:p>
        </p:txBody>
      </p:sp>
      <p:pic>
        <p:nvPicPr>
          <p:cNvPr id="9" name="Picture 8" descr="01-delta-boarding-pass-new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777" y="2220074"/>
            <a:ext cx="4911067" cy="2148592"/>
          </a:xfrm>
          <a:prstGeom prst="rect">
            <a:avLst/>
          </a:prstGeom>
        </p:spPr>
      </p:pic>
      <p:pic>
        <p:nvPicPr>
          <p:cNvPr id="11" name="Picture 10" descr="drivers-licens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189" y="5012115"/>
            <a:ext cx="2429279" cy="1548665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57207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Security under different </a:t>
            </a:r>
            <a:br>
              <a:rPr lang="en-US" dirty="0" smtClean="0"/>
            </a:br>
            <a:r>
              <a:rPr lang="en-US" dirty="0" smtClean="0"/>
              <a:t>threat models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Security goal: Ensure </a:t>
            </a:r>
            <a:r>
              <a:rPr lang="en-US" dirty="0"/>
              <a:t>that each person getting inside an airport has a valid boarding pass and is authorized to fly (i.e., not on the no-fly list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What are the minimum requirements for someone to violate this goal in the current TSA system?</a:t>
            </a:r>
          </a:p>
          <a:p>
            <a:pPr lvl="1"/>
            <a:r>
              <a:rPr lang="en-US" dirty="0" smtClean="0"/>
              <a:t>The current TSA system is secure under which threat models?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84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 all threat models are equal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Which one is harder and why?</a:t>
            </a:r>
          </a:p>
          <a:p>
            <a:pPr lvl="1"/>
            <a:r>
              <a:rPr lang="en-US" dirty="0" smtClean="0"/>
              <a:t>Creating a fake a boarding pass</a:t>
            </a:r>
          </a:p>
          <a:p>
            <a:pPr lvl="1"/>
            <a:r>
              <a:rPr lang="en-US" dirty="0" smtClean="0"/>
              <a:t>Creating a fake driver’s license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7648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Security measures in a driver’s license?</a:t>
            </a:r>
            <a:endParaRPr lang="en-US" dirty="0"/>
          </a:p>
        </p:txBody>
      </p:sp>
      <p:pic>
        <p:nvPicPr>
          <p:cNvPr id="4" name="Content Placeholder 3" descr="id20n-1-web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187" r="-20187"/>
          <a:stretch>
            <a:fillRect/>
          </a:stretch>
        </p:blipFill>
        <p:spPr>
          <a:xfrm>
            <a:off x="27035" y="1559670"/>
            <a:ext cx="9078637" cy="4992901"/>
          </a:xfr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727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Security measures in a </a:t>
            </a:r>
            <a:br>
              <a:rPr lang="en-US" dirty="0" smtClean="0"/>
            </a:br>
            <a:r>
              <a:rPr lang="en-US" dirty="0" smtClean="0"/>
              <a:t>boarding pass?</a:t>
            </a:r>
            <a:endParaRPr lang="en-US" dirty="0"/>
          </a:p>
        </p:txBody>
      </p:sp>
      <p:pic>
        <p:nvPicPr>
          <p:cNvPr id="4" name="Picture 3" descr="01-delta-boarding-pass-new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559" y="2125504"/>
            <a:ext cx="5764405" cy="2521927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863910" y="3161334"/>
            <a:ext cx="716117" cy="1675236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4256166" y="4647431"/>
            <a:ext cx="2472628" cy="756559"/>
          </a:xfrm>
          <a:prstGeom prst="rect">
            <a:avLst/>
          </a:prstGeom>
          <a:solidFill>
            <a:srgbClr val="FF0000"/>
          </a:solidFill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Can the barcode be faked?</a:t>
            </a:r>
            <a:endParaRPr lang="en-US" sz="2400" dirty="0"/>
          </a:p>
        </p:txBody>
      </p:sp>
      <p:cxnSp>
        <p:nvCxnSpPr>
          <p:cNvPr id="8" name="Straight Arrow Connector 7"/>
          <p:cNvCxnSpPr>
            <a:stCxn id="6" idx="3"/>
            <a:endCxn id="5" idx="4"/>
          </p:cNvCxnSpPr>
          <p:nvPr/>
        </p:nvCxnSpPr>
        <p:spPr>
          <a:xfrm flipV="1">
            <a:off x="6728794" y="4836570"/>
            <a:ext cx="493175" cy="18914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5686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</a:t>
            </a:r>
            <a:r>
              <a:rPr lang="en-US" dirty="0" smtClean="0"/>
              <a:t>ir travel revisited: </a:t>
            </a:r>
            <a:br>
              <a:rPr lang="en-US" dirty="0" smtClean="0"/>
            </a:br>
            <a:r>
              <a:rPr lang="en-US" dirty="0" smtClean="0"/>
              <a:t>a different security goal </a:t>
            </a:r>
            <a:endParaRPr lang="en-US" dirty="0"/>
          </a:p>
        </p:txBody>
      </p:sp>
      <p:pic>
        <p:nvPicPr>
          <p:cNvPr id="4" name="Content Placeholder 3" descr="Awicons-Vista-Artistic-2-Hot-Printer.ic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915" r="-40915"/>
          <a:stretch>
            <a:fillRect/>
          </a:stretch>
        </p:blipFill>
        <p:spPr>
          <a:xfrm>
            <a:off x="-27024" y="2046760"/>
            <a:ext cx="3403626" cy="1871863"/>
          </a:xfrm>
          <a:prstGeom prst="rect">
            <a:avLst/>
          </a:prstGeom>
        </p:spPr>
      </p:pic>
      <p:pic>
        <p:nvPicPr>
          <p:cNvPr id="5" name="Picture 4" descr="tsa-blog480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31" t="41471" r="21211" b="2120"/>
          <a:stretch/>
        </p:blipFill>
        <p:spPr>
          <a:xfrm>
            <a:off x="3363090" y="2046760"/>
            <a:ext cx="2200263" cy="1776562"/>
          </a:xfrm>
          <a:prstGeom prst="rect">
            <a:avLst/>
          </a:prstGeom>
        </p:spPr>
      </p:pic>
      <p:pic>
        <p:nvPicPr>
          <p:cNvPr id="6" name="Picture 5" descr="electric-ticketing-eticket-ticket-automat-boarding-pass-gate-terminal-FN2YEY.jp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0" b="8540"/>
          <a:stretch/>
        </p:blipFill>
        <p:spPr>
          <a:xfrm>
            <a:off x="6268212" y="2046760"/>
            <a:ext cx="2256444" cy="171576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53976" y="3823322"/>
            <a:ext cx="20402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Print boarding pass at home</a:t>
            </a:r>
            <a:endParaRPr lang="en-US" sz="2400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2756371" y="3012724"/>
            <a:ext cx="418861" cy="0"/>
          </a:xfrm>
          <a:prstGeom prst="straightConnector1">
            <a:avLst/>
          </a:prstGeom>
          <a:ln w="4762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363090" y="3823322"/>
            <a:ext cx="20402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ID check by TSA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6228864" y="3824053"/>
            <a:ext cx="2337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Boarding pass check at the gate</a:t>
            </a:r>
            <a:endParaRPr lang="en-US" sz="2400" dirty="0"/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5715419" y="3012724"/>
            <a:ext cx="418861" cy="0"/>
          </a:xfrm>
          <a:prstGeom prst="straightConnector1">
            <a:avLst/>
          </a:prstGeom>
          <a:ln w="4762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1513302" y="4931140"/>
            <a:ext cx="5999166" cy="110799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Security goal: everybody boarding an aircraft must pass through TSA security check</a:t>
            </a:r>
          </a:p>
          <a:p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6831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Everybody must go through TSA checks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does the current TSA system ensure this?</a:t>
            </a:r>
          </a:p>
          <a:p>
            <a:r>
              <a:rPr lang="en-US" dirty="0" smtClean="0"/>
              <a:t>What is an example threat model where this goal can be violated by an attacker?</a:t>
            </a:r>
          </a:p>
          <a:p>
            <a:pPr lvl="1"/>
            <a:endParaRPr lang="en-US" dirty="0"/>
          </a:p>
        </p:txBody>
      </p:sp>
      <p:pic>
        <p:nvPicPr>
          <p:cNvPr id="4" name="Picture 3" descr="screen-shot-2016-09-01-at-1-36-02-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7958" y="3336118"/>
            <a:ext cx="2964186" cy="2949266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992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Understand the fundamental principles of  security</a:t>
            </a:r>
          </a:p>
          <a:p>
            <a:pPr lvl="1"/>
            <a:r>
              <a:rPr lang="en-US" dirty="0" smtClean="0"/>
              <a:t>What are the common security mechanisms? Why they often go wrong?</a:t>
            </a:r>
          </a:p>
          <a:p>
            <a:pPr lvl="1"/>
            <a:r>
              <a:rPr lang="en-US" dirty="0" smtClean="0"/>
              <a:t>What are the underlying principles behind building secure systems?</a:t>
            </a:r>
          </a:p>
          <a:p>
            <a:pPr lvl="1"/>
            <a:r>
              <a:rPr lang="en-US" dirty="0" smtClean="0"/>
              <a:t>Why building secure </a:t>
            </a:r>
            <a:r>
              <a:rPr lang="en-US" dirty="0"/>
              <a:t>systems is hard?</a:t>
            </a:r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5040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Yet another security goal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Only authorized travelers should be allowed to enter premium lounges</a:t>
            </a:r>
          </a:p>
          <a:p>
            <a:pPr lvl="1"/>
            <a:r>
              <a:rPr lang="en-US" dirty="0" smtClean="0"/>
              <a:t>How will the receptionist at the lounge know who is authorized?  </a:t>
            </a:r>
            <a:endParaRPr lang="en-US" dirty="0"/>
          </a:p>
        </p:txBody>
      </p:sp>
      <p:pic>
        <p:nvPicPr>
          <p:cNvPr id="4" name="Content Placeholder 3" descr="qr-code-air-boarding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84" t="12783" r="1463" b="3450"/>
          <a:stretch/>
        </p:blipFill>
        <p:spPr>
          <a:xfrm>
            <a:off x="2621256" y="3611462"/>
            <a:ext cx="4134562" cy="2818672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38026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What is the threat model for this attack?</a:t>
            </a:r>
            <a:endParaRPr lang="en-US" dirty="0"/>
          </a:p>
        </p:txBody>
      </p:sp>
      <p:pic>
        <p:nvPicPr>
          <p:cNvPr id="4" name="Picture 3" descr="Screen Shot 2017-09-06 at 12.39.2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792" y="1600141"/>
            <a:ext cx="6053213" cy="38761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15904" y="5647168"/>
            <a:ext cx="46885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How will you fix it?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9133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about TSA Pre-Check?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does TSA Pre-Check work?</a:t>
            </a:r>
          </a:p>
          <a:p>
            <a:pPr lvl="1"/>
            <a:r>
              <a:rPr lang="en-US" dirty="0"/>
              <a:t>P</a:t>
            </a:r>
            <a:r>
              <a:rPr lang="en-US" dirty="0" smtClean="0"/>
              <a:t>assengers apply for Pre-Check </a:t>
            </a:r>
            <a:endParaRPr lang="en-US" dirty="0"/>
          </a:p>
          <a:p>
            <a:pPr lvl="1"/>
            <a:r>
              <a:rPr lang="en-US" dirty="0" smtClean="0"/>
              <a:t>TSA randomly decide whether the </a:t>
            </a:r>
            <a:r>
              <a:rPr lang="en-US" dirty="0"/>
              <a:t>passenger is </a:t>
            </a:r>
            <a:r>
              <a:rPr lang="en-US" dirty="0" smtClean="0"/>
              <a:t>eligible </a:t>
            </a:r>
            <a:r>
              <a:rPr lang="en-US" dirty="0"/>
              <a:t>for Pre-</a:t>
            </a:r>
            <a:r>
              <a:rPr lang="en-US" dirty="0" smtClean="0"/>
              <a:t>Check or not </a:t>
            </a:r>
            <a:r>
              <a:rPr lang="en-US" dirty="0"/>
              <a:t>and sends </a:t>
            </a:r>
            <a:r>
              <a:rPr lang="en-US" dirty="0" smtClean="0"/>
              <a:t>the </a:t>
            </a:r>
            <a:r>
              <a:rPr lang="en-US" dirty="0"/>
              <a:t>information back to the Airline. </a:t>
            </a:r>
            <a:endParaRPr lang="en-US" dirty="0" smtClean="0"/>
          </a:p>
          <a:p>
            <a:pPr lvl="1"/>
            <a:r>
              <a:rPr lang="en-US" dirty="0" smtClean="0"/>
              <a:t>The </a:t>
            </a:r>
            <a:r>
              <a:rPr lang="en-US" dirty="0"/>
              <a:t>Airline </a:t>
            </a:r>
            <a:r>
              <a:rPr lang="en-US" dirty="0" smtClean="0"/>
              <a:t>encodes </a:t>
            </a:r>
            <a:r>
              <a:rPr lang="en-US" dirty="0"/>
              <a:t>that information in a barcode that is on the </a:t>
            </a:r>
            <a:r>
              <a:rPr lang="en-US" dirty="0" smtClean="0"/>
              <a:t>issued boarding pass.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800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Hacking TSA Pre-Check </a:t>
            </a:r>
            <a:endParaRPr lang="en-US" dirty="0"/>
          </a:p>
        </p:txBody>
      </p:sp>
      <p:pic>
        <p:nvPicPr>
          <p:cNvPr id="7" name="Picture 6" descr="Screen Shot 2017-09-06 at 2.42.20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5116" y="2461007"/>
            <a:ext cx="4079682" cy="1707312"/>
          </a:xfrm>
          <a:prstGeom prst="rect">
            <a:avLst/>
          </a:prstGeom>
        </p:spPr>
      </p:pic>
      <p:pic>
        <p:nvPicPr>
          <p:cNvPr id="9" name="Picture 8" descr="01-delta-boarding-pass-new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72"/>
          <a:stretch/>
        </p:blipFill>
        <p:spPr>
          <a:xfrm>
            <a:off x="952604" y="1713055"/>
            <a:ext cx="1587672" cy="3503135"/>
          </a:xfrm>
          <a:prstGeom prst="rect">
            <a:avLst/>
          </a:prstGeom>
        </p:spPr>
      </p:pic>
      <p:pic>
        <p:nvPicPr>
          <p:cNvPr id="11" name="Content Placeholder 10" descr="scanning-a-barcode-with-a-smartphone_23-2147491742.jpg"/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795" t="31748" r="25734" b="40471"/>
          <a:stretch/>
        </p:blipFill>
        <p:spPr>
          <a:xfrm>
            <a:off x="3353733" y="3215453"/>
            <a:ext cx="1832414" cy="1050195"/>
          </a:xfrm>
        </p:spPr>
      </p:pic>
      <p:cxnSp>
        <p:nvCxnSpPr>
          <p:cNvPr id="12" name="Straight Arrow Connector 11"/>
          <p:cNvCxnSpPr/>
          <p:nvPr/>
        </p:nvCxnSpPr>
        <p:spPr>
          <a:xfrm>
            <a:off x="2725441" y="3757085"/>
            <a:ext cx="418861" cy="0"/>
          </a:xfrm>
          <a:prstGeom prst="straightConnector1">
            <a:avLst/>
          </a:prstGeom>
          <a:ln w="4762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5409243" y="3740551"/>
            <a:ext cx="418861" cy="0"/>
          </a:xfrm>
          <a:prstGeom prst="straightConnector1">
            <a:avLst/>
          </a:prstGeom>
          <a:ln w="47625"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865116" y="4662192"/>
            <a:ext cx="3574566" cy="830997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FFFFFF"/>
                </a:solidFill>
              </a:rPr>
              <a:t> 1 </a:t>
            </a:r>
            <a:r>
              <a:rPr lang="en-US" sz="2400" dirty="0" smtClean="0">
                <a:solidFill>
                  <a:srgbClr val="FFFFFF"/>
                </a:solidFill>
              </a:rPr>
              <a:t>means no </a:t>
            </a:r>
            <a:r>
              <a:rPr lang="en-US" sz="2400" dirty="0">
                <a:solidFill>
                  <a:srgbClr val="FFFFFF"/>
                </a:solidFill>
              </a:rPr>
              <a:t>Pre-</a:t>
            </a:r>
            <a:r>
              <a:rPr lang="en-US" sz="2400" dirty="0" smtClean="0">
                <a:solidFill>
                  <a:srgbClr val="FFFFFF"/>
                </a:solidFill>
              </a:rPr>
              <a:t>Check</a:t>
            </a:r>
            <a:r>
              <a:rPr lang="en-US" sz="2400" dirty="0">
                <a:solidFill>
                  <a:srgbClr val="FFFFFF"/>
                </a:solidFill>
              </a:rPr>
              <a:t> </a:t>
            </a:r>
            <a:r>
              <a:rPr lang="en-US" sz="2400" dirty="0" smtClean="0">
                <a:solidFill>
                  <a:srgbClr val="FFFFFF"/>
                </a:solidFill>
              </a:rPr>
              <a:t>and</a:t>
            </a:r>
          </a:p>
          <a:p>
            <a:r>
              <a:rPr lang="en-US" sz="2400" dirty="0" smtClean="0">
                <a:solidFill>
                  <a:srgbClr val="FFFFFF"/>
                </a:solidFill>
              </a:rPr>
              <a:t> 3  means Pre</a:t>
            </a:r>
            <a:r>
              <a:rPr lang="en-US" sz="2400" dirty="0">
                <a:solidFill>
                  <a:srgbClr val="FFFFFF"/>
                </a:solidFill>
              </a:rPr>
              <a:t>-Check</a:t>
            </a:r>
          </a:p>
        </p:txBody>
      </p:sp>
      <p:sp>
        <p:nvSpPr>
          <p:cNvPr id="15" name="Oval 14"/>
          <p:cNvSpPr/>
          <p:nvPr/>
        </p:nvSpPr>
        <p:spPr>
          <a:xfrm>
            <a:off x="7581135" y="3641341"/>
            <a:ext cx="317536" cy="427768"/>
          </a:xfrm>
          <a:prstGeom prst="ellipse">
            <a:avLst/>
          </a:prstGeom>
          <a:noFill/>
          <a:ln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7221969" y="4076508"/>
            <a:ext cx="493175" cy="58568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952604" y="5887478"/>
            <a:ext cx="72437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Source: </a:t>
            </a:r>
            <a:r>
              <a:rPr lang="en-US" dirty="0"/>
              <a:t>https://</a:t>
            </a:r>
            <a:r>
              <a:rPr lang="en-US" dirty="0" err="1"/>
              <a:t>puckinflight.wordpress.com</a:t>
            </a:r>
            <a:r>
              <a:rPr lang="en-US" dirty="0"/>
              <a:t>/2012/10/19/security-flaws-in-the-tsa-pre-check-system-and-the-boarding-pass-check-system/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31763" y="5195130"/>
            <a:ext cx="22561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FF0000"/>
                </a:solidFill>
              </a:rPr>
              <a:t>No encryption 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800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Unintended side-effects of </a:t>
            </a:r>
            <a:br>
              <a:rPr lang="en-US" dirty="0" smtClean="0"/>
            </a:br>
            <a:r>
              <a:rPr lang="en-US" dirty="0" smtClean="0"/>
              <a:t>the boarding-pass design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happens if someone else gets hold of your boarding pass?</a:t>
            </a:r>
            <a:endParaRPr lang="en-US" dirty="0"/>
          </a:p>
        </p:txBody>
      </p:sp>
      <p:pic>
        <p:nvPicPr>
          <p:cNvPr id="4" name="Picture 3" descr="04-delta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840"/>
          <a:stretch/>
        </p:blipFill>
        <p:spPr>
          <a:xfrm>
            <a:off x="2827987" y="2763460"/>
            <a:ext cx="3026607" cy="381675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191922" y="3393033"/>
            <a:ext cx="2355957" cy="156966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All this information is in the boarding pass in </a:t>
            </a:r>
            <a:r>
              <a:rPr lang="en-US" sz="2400" dirty="0" err="1" smtClean="0">
                <a:solidFill>
                  <a:schemeClr val="bg1"/>
                </a:solidFill>
              </a:rPr>
              <a:t>cleartext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  <a:endParaRPr lang="en-US" sz="2400" dirty="0">
              <a:solidFill>
                <a:schemeClr val="bg1"/>
              </a:solidFill>
            </a:endParaRPr>
          </a:p>
        </p:txBody>
      </p:sp>
      <p:cxnSp>
        <p:nvCxnSpPr>
          <p:cNvPr id="7" name="Straight Arrow Connector 6"/>
          <p:cNvCxnSpPr>
            <a:stCxn id="6" idx="1"/>
          </p:cNvCxnSpPr>
          <p:nvPr/>
        </p:nvCxnSpPr>
        <p:spPr>
          <a:xfrm flipH="1">
            <a:off x="5457623" y="4177863"/>
            <a:ext cx="734299" cy="484329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5457623" y="4330263"/>
            <a:ext cx="886700" cy="100732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>
            <a:off x="5398138" y="4986323"/>
            <a:ext cx="886700" cy="100732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8128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 different setting: money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Counting tokens must be kept in a safe place to prevent tampering </a:t>
            </a:r>
          </a:p>
          <a:p>
            <a:pPr lvl="1"/>
            <a:r>
              <a:rPr lang="en-US" dirty="0" smtClean="0"/>
              <a:t>In a temple or in clay envelopes on shipping routes</a:t>
            </a:r>
          </a:p>
          <a:p>
            <a:r>
              <a:rPr lang="en-US" dirty="0" smtClean="0"/>
              <a:t>How to make counting tokens completely portable for trade?</a:t>
            </a:r>
          </a:p>
          <a:p>
            <a:pPr lvl="1"/>
            <a:endParaRPr lang="en-US" dirty="0"/>
          </a:p>
        </p:txBody>
      </p:sp>
      <p:pic>
        <p:nvPicPr>
          <p:cNvPr id="7" name="Picture 6" descr="image002ds_b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90" b="18325"/>
          <a:stretch/>
        </p:blipFill>
        <p:spPr>
          <a:xfrm>
            <a:off x="3445249" y="4980427"/>
            <a:ext cx="2331919" cy="11259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31378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different setting: money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Security goals</a:t>
            </a:r>
          </a:p>
          <a:p>
            <a:pPr lvl="1"/>
            <a:r>
              <a:rPr lang="en-US" dirty="0" smtClean="0"/>
              <a:t>Tokens can only be created by a trusted authority</a:t>
            </a:r>
          </a:p>
          <a:p>
            <a:pPr lvl="1"/>
            <a:r>
              <a:rPr lang="en-US" dirty="0" smtClean="0"/>
              <a:t>Authenticity of tokens should be easily verifiable by anyone</a:t>
            </a:r>
          </a:p>
          <a:p>
            <a:r>
              <a:rPr lang="en-US" dirty="0" smtClean="0"/>
              <a:t>Threat model</a:t>
            </a:r>
          </a:p>
          <a:p>
            <a:pPr lvl="1"/>
            <a:r>
              <a:rPr lang="en-US" dirty="0" smtClean="0"/>
              <a:t>Attackers can forge or modify tokens </a:t>
            </a:r>
          </a:p>
          <a:p>
            <a:r>
              <a:rPr lang="en-US" dirty="0" smtClean="0"/>
              <a:t>Clay tokens can be easily forged!</a:t>
            </a:r>
            <a:endParaRPr lang="en-US" dirty="0"/>
          </a:p>
        </p:txBody>
      </p:sp>
      <p:pic>
        <p:nvPicPr>
          <p:cNvPr id="4" name="Picture 3" descr="image002ds_b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90" b="18325"/>
          <a:stretch/>
        </p:blipFill>
        <p:spPr>
          <a:xfrm>
            <a:off x="3445249" y="5397109"/>
            <a:ext cx="2331919" cy="11259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2446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different setting: money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Coins were introduced around 6/7</a:t>
            </a:r>
            <a:r>
              <a:rPr lang="en-US" baseline="30000" dirty="0" smtClean="0"/>
              <a:t>th</a:t>
            </a:r>
            <a:r>
              <a:rPr lang="en-US" dirty="0" smtClean="0"/>
              <a:t> century BCE</a:t>
            </a:r>
          </a:p>
          <a:p>
            <a:pPr lvl="1"/>
            <a:r>
              <a:rPr lang="en-US" dirty="0" smtClean="0"/>
              <a:t>Make tokens out of  scarce resources(gold and silvers) </a:t>
            </a:r>
          </a:p>
          <a:p>
            <a:pPr lvl="1"/>
            <a:r>
              <a:rPr lang="en-US" dirty="0" smtClean="0"/>
              <a:t>Apply a signature that is hard to copy (depends on the skills of the engravers) </a:t>
            </a:r>
          </a:p>
          <a:p>
            <a:pPr lvl="1"/>
            <a:r>
              <a:rPr lang="en-US" dirty="0" smtClean="0"/>
              <a:t>Harsh penalty for forgers</a:t>
            </a:r>
            <a:endParaRPr lang="en-US" dirty="0"/>
          </a:p>
        </p:txBody>
      </p:sp>
      <p:pic>
        <p:nvPicPr>
          <p:cNvPr id="5" name="Picture 4" descr="gaudens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014" y="5101239"/>
            <a:ext cx="3020574" cy="1518917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2216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Modern crypto-currencies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Same principles! </a:t>
            </a:r>
          </a:p>
          <a:p>
            <a:pPr lvl="1"/>
            <a:r>
              <a:rPr lang="en-US" dirty="0" smtClean="0"/>
              <a:t>Scarce resource: computation</a:t>
            </a:r>
          </a:p>
          <a:p>
            <a:pPr lvl="1"/>
            <a:r>
              <a:rPr lang="en-US" dirty="0" smtClean="0"/>
              <a:t>Hard-to-forge data: cryptography</a:t>
            </a:r>
          </a:p>
          <a:p>
            <a:pPr lvl="1"/>
            <a:r>
              <a:rPr lang="en-US" dirty="0"/>
              <a:t>W</a:t>
            </a:r>
            <a:r>
              <a:rPr lang="en-US" dirty="0" smtClean="0"/>
              <a:t>e </a:t>
            </a:r>
            <a:r>
              <a:rPr lang="en-US" dirty="0"/>
              <a:t>will talk about </a:t>
            </a:r>
            <a:r>
              <a:rPr lang="en-US" dirty="0" err="1"/>
              <a:t>bitcoins</a:t>
            </a:r>
            <a:r>
              <a:rPr lang="en-US" dirty="0"/>
              <a:t> later in the </a:t>
            </a:r>
            <a:r>
              <a:rPr lang="en-US" dirty="0" smtClean="0"/>
              <a:t>class</a:t>
            </a:r>
          </a:p>
          <a:p>
            <a:pPr lvl="1"/>
            <a:endParaRPr lang="en-US" dirty="0"/>
          </a:p>
        </p:txBody>
      </p:sp>
      <p:pic>
        <p:nvPicPr>
          <p:cNvPr id="4" name="Picture 3" descr="bitcoin-logo-3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071" y="3866096"/>
            <a:ext cx="2557702" cy="2557702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2490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533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Who is the adversary?</a:t>
            </a:r>
            <a:br>
              <a:rPr lang="en-US" dirty="0" smtClean="0"/>
            </a:br>
            <a:r>
              <a:rPr lang="en-US" sz="3100" dirty="0" smtClean="0"/>
              <a:t>depends on who you are</a:t>
            </a:r>
            <a:endParaRPr lang="en-US" sz="31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800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 text book but assigned readings from different sources</a:t>
            </a:r>
          </a:p>
          <a:p>
            <a:r>
              <a:rPr lang="en-US" dirty="0" smtClean="0"/>
              <a:t>Grading </a:t>
            </a:r>
          </a:p>
          <a:p>
            <a:pPr lvl="1"/>
            <a:r>
              <a:rPr lang="en-US" dirty="0" smtClean="0"/>
              <a:t>Six programming assignments (54%)</a:t>
            </a:r>
          </a:p>
          <a:p>
            <a:pPr lvl="1"/>
            <a:r>
              <a:rPr lang="en-US" dirty="0" smtClean="0"/>
              <a:t>Midterm (20%)</a:t>
            </a:r>
          </a:p>
          <a:p>
            <a:pPr lvl="1"/>
            <a:r>
              <a:rPr lang="en-US" dirty="0" smtClean="0"/>
              <a:t>Non-cumulative final (20%)</a:t>
            </a:r>
          </a:p>
          <a:p>
            <a:pPr lvl="1"/>
            <a:r>
              <a:rPr lang="en-US" dirty="0" smtClean="0"/>
              <a:t>Class participation (6%)</a:t>
            </a:r>
            <a:endParaRPr lang="en-US" dirty="0"/>
          </a:p>
          <a:p>
            <a:r>
              <a:rPr lang="en-US" dirty="0"/>
              <a:t>Class webpage</a:t>
            </a:r>
            <a:r>
              <a:rPr lang="en-US" dirty="0" smtClean="0"/>
              <a:t>: </a:t>
            </a:r>
            <a:r>
              <a:rPr lang="en-US" sz="2400" dirty="0" smtClean="0"/>
              <a:t>http</a:t>
            </a:r>
            <a:r>
              <a:rPr lang="en-US" sz="2400" dirty="0"/>
              <a:t>://</a:t>
            </a:r>
            <a:r>
              <a:rPr lang="en-US" sz="2400" dirty="0" err="1"/>
              <a:t>sumanj.info</a:t>
            </a:r>
            <a:r>
              <a:rPr lang="en-US" sz="2400" dirty="0"/>
              <a:t>/</a:t>
            </a:r>
            <a:r>
              <a:rPr lang="en-US" sz="2400" dirty="0" err="1"/>
              <a:t>security_arch.html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9577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Hackers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Evgeniy</a:t>
            </a:r>
            <a:r>
              <a:rPr lang="en-US" dirty="0"/>
              <a:t> </a:t>
            </a:r>
            <a:r>
              <a:rPr lang="en-US" dirty="0" err="1"/>
              <a:t>Mikhailovich</a:t>
            </a:r>
            <a:r>
              <a:rPr lang="en-US" dirty="0"/>
              <a:t> </a:t>
            </a:r>
            <a:r>
              <a:rPr lang="en-US" dirty="0" err="1" smtClean="0"/>
              <a:t>Bogachev</a:t>
            </a:r>
            <a:endParaRPr lang="en-US" dirty="0" smtClean="0"/>
          </a:p>
          <a:p>
            <a:pPr lvl="1"/>
            <a:r>
              <a:rPr lang="en-US" dirty="0" err="1" smtClean="0"/>
              <a:t>Gameover</a:t>
            </a:r>
            <a:r>
              <a:rPr lang="en-US" dirty="0" smtClean="0"/>
              <a:t> Zeus botnet: banking fraud and </a:t>
            </a:r>
            <a:r>
              <a:rPr lang="en-US" dirty="0" err="1" smtClean="0"/>
              <a:t>ransomware</a:t>
            </a:r>
            <a:r>
              <a:rPr lang="en-US" dirty="0" smtClean="0"/>
              <a:t> distribution</a:t>
            </a:r>
          </a:p>
        </p:txBody>
      </p:sp>
      <p:pic>
        <p:nvPicPr>
          <p:cNvPr id="6" name="Picture 5" descr="039d0d7edd0c3b862d57ce750a3d4d26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54" r="14372"/>
          <a:stretch/>
        </p:blipFill>
        <p:spPr>
          <a:xfrm>
            <a:off x="1170908" y="3453192"/>
            <a:ext cx="2659351" cy="2038014"/>
          </a:xfrm>
          <a:prstGeom prst="rect">
            <a:avLst/>
          </a:prstGeom>
        </p:spPr>
      </p:pic>
      <p:pic>
        <p:nvPicPr>
          <p:cNvPr id="7" name="Picture 6" descr="evgeniy-mikhailovich-bogachev-zeus-hacker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873" y="3388555"/>
            <a:ext cx="3655818" cy="2259778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800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Chinese government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Censorship of materials critical to the current regime</a:t>
            </a:r>
          </a:p>
          <a:p>
            <a:r>
              <a:rPr lang="en-US" dirty="0" smtClean="0"/>
              <a:t>Monitoring dissidents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Picture 3" descr="china_cyber_attack_military_hacking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4747" y="3368955"/>
            <a:ext cx="5289966" cy="2974648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3067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National Security Agency (NSA)</a:t>
            </a:r>
            <a:endParaRPr lang="en-US" dirty="0"/>
          </a:p>
        </p:txBody>
      </p:sp>
      <p:pic>
        <p:nvPicPr>
          <p:cNvPr id="4" name="Picture 3" descr="791967295216307375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04" r="10535"/>
          <a:stretch/>
        </p:blipFill>
        <p:spPr>
          <a:xfrm>
            <a:off x="992294" y="1210381"/>
            <a:ext cx="7204064" cy="538967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52940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art of adversarial thinking</a:t>
            </a:r>
            <a:endParaRPr lang="en-US" dirty="0"/>
          </a:p>
        </p:txBody>
      </p:sp>
      <p:pic>
        <p:nvPicPr>
          <p:cNvPr id="4" name="Content Placeholder 3" descr="hqdefault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6" b="13336"/>
          <a:stretch>
            <a:fillRect/>
          </a:stretch>
        </p:blipFill>
        <p:spPr/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0301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What’s adversarial thinking?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en-US" sz="2400" i="1" dirty="0" smtClean="0"/>
              <a:t>“Security </a:t>
            </a:r>
            <a:r>
              <a:rPr lang="en-US" sz="2400" i="1" dirty="0"/>
              <a:t>requires a particular mindset. Security professionals -- at least the good ones -- see the world differently. They can't walk into a store without noticing how they might shoplift. They can't use a computer without wondering about the security vulnerabilities. They can't vote without trying to figure out how to vote twice. They just can't help it</a:t>
            </a:r>
            <a:r>
              <a:rPr lang="en-US" sz="2400" i="1" dirty="0" smtClean="0"/>
              <a:t>.”</a:t>
            </a:r>
          </a:p>
          <a:p>
            <a:pPr marL="0" indent="0">
              <a:buNone/>
            </a:pPr>
            <a:r>
              <a:rPr lang="en-US" dirty="0" smtClean="0"/>
              <a:t>                                                  </a:t>
            </a:r>
            <a:r>
              <a:rPr lang="en-US" sz="2400" dirty="0" smtClean="0"/>
              <a:t>- Bruce </a:t>
            </a:r>
            <a:r>
              <a:rPr lang="en-US" sz="2400" dirty="0" err="1" smtClean="0"/>
              <a:t>Schneier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5412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Adversarial thinking disclaimer</a:t>
            </a:r>
            <a:endParaRPr lang="en-US" dirty="0">
              <a:solidFill>
                <a:srgbClr val="FF66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260" y="1600200"/>
            <a:ext cx="8524660" cy="181782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 smtClean="0"/>
              <a:t>Hopefully, you will learn to think like a criminal mastermind but behave like a gentleman/woman!  </a:t>
            </a:r>
            <a:endParaRPr lang="en-US" dirty="0"/>
          </a:p>
        </p:txBody>
      </p:sp>
      <p:pic>
        <p:nvPicPr>
          <p:cNvPr id="4" name="Picture 3" descr="mr-hyde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2" r="18735"/>
          <a:stretch/>
        </p:blipFill>
        <p:spPr>
          <a:xfrm>
            <a:off x="2932025" y="3177800"/>
            <a:ext cx="3486002" cy="2888177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24519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Adversarial thinking: </a:t>
            </a:r>
            <a:br>
              <a:rPr lang="en-US" dirty="0" smtClean="0"/>
            </a:br>
            <a:r>
              <a:rPr lang="en-US" dirty="0" smtClean="0"/>
              <a:t>key questions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Security goal: what security policy to enforce?</a:t>
            </a:r>
          </a:p>
          <a:p>
            <a:endParaRPr lang="en-US" dirty="0" smtClean="0"/>
          </a:p>
          <a:p>
            <a:r>
              <a:rPr lang="en-US" dirty="0" smtClean="0"/>
              <a:t>Threat model: who is the adversary? What actions can the adversary perform?</a:t>
            </a:r>
          </a:p>
          <a:p>
            <a:endParaRPr lang="en-US" dirty="0" smtClean="0"/>
          </a:p>
          <a:p>
            <a:r>
              <a:rPr lang="en-US" dirty="0" smtClean="0"/>
              <a:t>Mechanisms: What security mechanisms can be used to achieve the security goals given the adversarial model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1575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Key security goals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Confidentiality: Data not leaked	</a:t>
            </a:r>
          </a:p>
          <a:p>
            <a:endParaRPr lang="en-US" dirty="0" smtClean="0"/>
          </a:p>
          <a:p>
            <a:r>
              <a:rPr lang="en-US" dirty="0"/>
              <a:t>Integrity: </a:t>
            </a:r>
            <a:r>
              <a:rPr lang="en-US" dirty="0" smtClean="0"/>
              <a:t>Data not modified</a:t>
            </a:r>
          </a:p>
          <a:p>
            <a:endParaRPr lang="en-US" dirty="0" smtClean="0"/>
          </a:p>
          <a:p>
            <a:r>
              <a:rPr lang="en-US" dirty="0" smtClean="0"/>
              <a:t>Availability: Data is accessible when needed</a:t>
            </a:r>
          </a:p>
          <a:p>
            <a:endParaRPr lang="en-US" dirty="0" smtClean="0"/>
          </a:p>
          <a:p>
            <a:r>
              <a:rPr lang="en-US" dirty="0"/>
              <a:t>Authenticity: D</a:t>
            </a:r>
            <a:r>
              <a:rPr lang="en-US" dirty="0" smtClean="0"/>
              <a:t>ata origin cannot be spoofed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9165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You can apply adversarial thinking anywhere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Columbia ID cards</a:t>
            </a:r>
          </a:p>
          <a:p>
            <a:pPr lvl="1"/>
            <a:r>
              <a:rPr lang="en-US" dirty="0" smtClean="0"/>
              <a:t>Can you fake an ID card?</a:t>
            </a:r>
          </a:p>
          <a:p>
            <a:r>
              <a:rPr lang="en-US" dirty="0" smtClean="0"/>
              <a:t>ATM machine</a:t>
            </a:r>
          </a:p>
          <a:p>
            <a:pPr lvl="1"/>
            <a:r>
              <a:rPr lang="en-US" dirty="0" smtClean="0"/>
              <a:t>How does the service person gets access to refill it with cash?</a:t>
            </a:r>
          </a:p>
          <a:p>
            <a:r>
              <a:rPr lang="en-US" dirty="0" smtClean="0"/>
              <a:t>MTA </a:t>
            </a:r>
            <a:r>
              <a:rPr lang="en-US" dirty="0" err="1" smtClean="0"/>
              <a:t>metrocard</a:t>
            </a:r>
            <a:endParaRPr lang="en-US" dirty="0" smtClean="0"/>
          </a:p>
          <a:p>
            <a:pPr lvl="1"/>
            <a:r>
              <a:rPr lang="en-US" dirty="0" smtClean="0"/>
              <a:t>Can you increase the card balance without paying?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37C6D2-FFDE-B546-A354-0EC81516918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8498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</TotalTime>
  <Words>1038</Words>
  <Application>Microsoft Macintosh PowerPoint</Application>
  <PresentationFormat>On-screen Show (4:3)</PresentationFormat>
  <Paragraphs>163</Paragraphs>
  <Slides>32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Office Theme</vt:lpstr>
      <vt:lpstr>Security architecture &amp; engineering: introduction</vt:lpstr>
      <vt:lpstr>Course goals</vt:lpstr>
      <vt:lpstr>Logistics</vt:lpstr>
      <vt:lpstr>The art of adversarial thinking</vt:lpstr>
      <vt:lpstr>What’s adversarial thinking?</vt:lpstr>
      <vt:lpstr>Adversarial thinking disclaimer</vt:lpstr>
      <vt:lpstr>Adversarial thinking:  key questions</vt:lpstr>
      <vt:lpstr>Key security goals </vt:lpstr>
      <vt:lpstr>You can apply adversarial thinking anywhere</vt:lpstr>
      <vt:lpstr>Example: air travel</vt:lpstr>
      <vt:lpstr>Adversarial thinking example:  air travel</vt:lpstr>
      <vt:lpstr>PowerPoint Presentation</vt:lpstr>
      <vt:lpstr>What is the threat model?</vt:lpstr>
      <vt:lpstr>Security under different  threat models</vt:lpstr>
      <vt:lpstr>Not all threat models are equal</vt:lpstr>
      <vt:lpstr>Security measures in a driver’s license?</vt:lpstr>
      <vt:lpstr>Security measures in a  boarding pass?</vt:lpstr>
      <vt:lpstr>Air travel revisited:  a different security goal </vt:lpstr>
      <vt:lpstr>Everybody must go through TSA checks</vt:lpstr>
      <vt:lpstr>Yet another security goal</vt:lpstr>
      <vt:lpstr>What is the threat model for this attack?</vt:lpstr>
      <vt:lpstr>What about TSA Pre-Check?</vt:lpstr>
      <vt:lpstr>Hacking TSA Pre-Check </vt:lpstr>
      <vt:lpstr>Unintended side-effects of  the boarding-pass design</vt:lpstr>
      <vt:lpstr>A different setting: money</vt:lpstr>
      <vt:lpstr>A different setting: money</vt:lpstr>
      <vt:lpstr>A different setting: money</vt:lpstr>
      <vt:lpstr>Modern crypto-currencies</vt:lpstr>
      <vt:lpstr>Who is the adversary? depends on who you are</vt:lpstr>
      <vt:lpstr>Hackers</vt:lpstr>
      <vt:lpstr>Chinese government</vt:lpstr>
      <vt:lpstr>National Security Agency (NSA)</vt:lpstr>
    </vt:vector>
  </TitlesOfParts>
  <Company>Stanford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Suman Jana</dc:creator>
  <cp:lastModifiedBy>Suman Jana</cp:lastModifiedBy>
  <cp:revision>33</cp:revision>
  <dcterms:created xsi:type="dcterms:W3CDTF">2017-09-05T23:29:40Z</dcterms:created>
  <dcterms:modified xsi:type="dcterms:W3CDTF">2017-09-07T01:27:43Z</dcterms:modified>
</cp:coreProperties>
</file>