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2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3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4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5.xml" ContentType="application/inkml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2" r:id="rId3"/>
  </p:sldMasterIdLst>
  <p:notesMasterIdLst>
    <p:notesMasterId r:id="rId58"/>
  </p:notesMasterIdLst>
  <p:handoutMasterIdLst>
    <p:handoutMasterId r:id="rId59"/>
  </p:handoutMasterIdLst>
  <p:sldIdLst>
    <p:sldId id="300" r:id="rId4"/>
    <p:sldId id="257" r:id="rId5"/>
    <p:sldId id="258" r:id="rId6"/>
    <p:sldId id="303" r:id="rId7"/>
    <p:sldId id="304" r:id="rId8"/>
    <p:sldId id="305" r:id="rId9"/>
    <p:sldId id="259" r:id="rId10"/>
    <p:sldId id="260" r:id="rId11"/>
    <p:sldId id="261" r:id="rId12"/>
    <p:sldId id="262" r:id="rId13"/>
    <p:sldId id="263" r:id="rId14"/>
    <p:sldId id="264" r:id="rId15"/>
    <p:sldId id="307" r:id="rId16"/>
    <p:sldId id="265" r:id="rId17"/>
    <p:sldId id="308" r:id="rId18"/>
    <p:sldId id="309" r:id="rId19"/>
    <p:sldId id="310" r:id="rId20"/>
    <p:sldId id="311" r:id="rId21"/>
    <p:sldId id="312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334" r:id="rId43"/>
    <p:sldId id="335" r:id="rId44"/>
    <p:sldId id="336" r:id="rId45"/>
    <p:sldId id="337" r:id="rId46"/>
    <p:sldId id="338" r:id="rId47"/>
    <p:sldId id="339" r:id="rId48"/>
    <p:sldId id="340" r:id="rId49"/>
    <p:sldId id="341" r:id="rId50"/>
    <p:sldId id="342" r:id="rId51"/>
    <p:sldId id="343" r:id="rId52"/>
    <p:sldId id="345" r:id="rId53"/>
    <p:sldId id="346" r:id="rId54"/>
    <p:sldId id="347" r:id="rId55"/>
    <p:sldId id="348" r:id="rId56"/>
    <p:sldId id="349" r:id="rId57"/>
  </p:sldIdLst>
  <p:sldSz cx="9144000" cy="5143500" type="screen16x9"/>
  <p:notesSz cx="6858000" cy="9144000"/>
  <p:custDataLst>
    <p:tags r:id="rId6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60"/>
  </p:normalViewPr>
  <p:slideViewPr>
    <p:cSldViewPr>
      <p:cViewPr varScale="1">
        <p:scale>
          <a:sx n="117" d="100"/>
          <a:sy n="117" d="100"/>
        </p:scale>
        <p:origin x="-102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notesMaster" Target="notesMasters/notesMaster1.xml"/><Relationship Id="rId59" Type="http://schemas.openxmlformats.org/officeDocument/2006/relationships/handoutMaster" Target="handoutMasters/handoutMaster1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60" Type="http://schemas.openxmlformats.org/officeDocument/2006/relationships/printerSettings" Target="printerSettings/printerSettings1.bin"/><Relationship Id="rId61" Type="http://schemas.openxmlformats.org/officeDocument/2006/relationships/tags" Target="tags/tag1.xml"/><Relationship Id="rId62" Type="http://schemas.openxmlformats.org/officeDocument/2006/relationships/presProps" Target="presProp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73D75-0E0E-BE40-A9FB-3D1120C54C82}" type="datetimeFigureOut">
              <a:rPr lang="en-US" smtClean="0"/>
              <a:t>9/16/17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F057D7-E51C-584E-8223-606AFB4F7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95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008F-8C0F-4F63-86DC-E7B67385E4BD}" type="datetimeFigureOut">
              <a:rPr lang="en-US" smtClean="0"/>
              <a:pPr/>
              <a:t>9/16/17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8DAD-5F37-4EA5-A798-26ED1E453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129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Relationship Id="rId3" Type="http://schemas.openxmlformats.org/officeDocument/2006/relationships/hyperlink" Target="http://www.microsoft.com/whdc/system/platform/virtual/CPUVirtExt.mspx" TargetMode="Externa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4213"/>
            <a:ext cx="6094412" cy="3429000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IDS = Intrusion Detection System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>
                <a:latin typeface="Tahoma" charset="0"/>
                <a:hlinkClick r:id="rId3"/>
              </a:rPr>
              <a:t>http://www.microsoft.com/whdc/system/platform/virtual/CPUVirtExt.mspx</a:t>
            </a:r>
            <a:endParaRPr lang="en-US" sz="1200" b="1" dirty="0" smtClean="0">
              <a:latin typeface="Tahoma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943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www.usenix.org</a:t>
            </a:r>
            <a:r>
              <a:rPr lang="en-US" dirty="0" smtClean="0"/>
              <a:t>/event/hotos07/tech/</a:t>
            </a:r>
            <a:r>
              <a:rPr lang="en-US" dirty="0" err="1" smtClean="0"/>
              <a:t>full_papers</a:t>
            </a:r>
            <a:r>
              <a:rPr lang="en-US" dirty="0" smtClean="0"/>
              <a:t>/</a:t>
            </a:r>
            <a:r>
              <a:rPr lang="en-US" dirty="0" err="1" smtClean="0"/>
              <a:t>garfinkel</a:t>
            </a:r>
            <a:r>
              <a:rPr lang="en-US" dirty="0" smtClean="0"/>
              <a:t>/</a:t>
            </a:r>
            <a:r>
              <a:rPr lang="en-US" dirty="0" err="1" smtClean="0"/>
              <a:t>garfinkel.pdf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0932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Defense:   clear low order bits</a:t>
            </a:r>
            <a:r>
              <a:rPr lang="en-US" baseline="0" dirty="0" smtClean="0"/>
              <a:t> of jump address.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085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run web server inside of jail.    If web</a:t>
            </a:r>
            <a:r>
              <a:rPr lang="en-US" baseline="0" dirty="0" smtClean="0"/>
              <a:t> server is compromised, damage is limited.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193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VertLeftWhiteCheck1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GSWTK:   generic software wrapper toolkit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Efficiency:    saves</a:t>
            </a:r>
            <a:r>
              <a:rPr lang="en-US" baseline="0" dirty="0" smtClean="0"/>
              <a:t> context switches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328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Direct sys-calls</a:t>
            </a:r>
            <a:r>
              <a:rPr lang="en-US" baseline="0" dirty="0" smtClean="0"/>
              <a:t> are blocked.    </a:t>
            </a:r>
            <a:r>
              <a:rPr lang="en-US" dirty="0" smtClean="0"/>
              <a:t>open(…) request forwarded to agent who makes the request and returns the </a:t>
            </a:r>
            <a:r>
              <a:rPr lang="en-US" dirty="0" err="1" smtClean="0"/>
              <a:t>fd</a:t>
            </a:r>
            <a:r>
              <a:rPr lang="en-US" dirty="0" smtClean="0"/>
              <a:t> to the app.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987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More info on NaCl:   http://nativeclient.googlecode.com/svn/data/docs_tarball/nacl/googleclient/native_client/documentation/nacl_paper.pdf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983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5879619" indent="-35447153" defTabSz="912983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3246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864931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297396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729862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C6CE272F-B932-9840-BC31-5A5EB7EC94CF}" type="slidenum">
              <a:rPr lang="en-US" sz="1200">
                <a:latin typeface="Times New Roman" charset="0"/>
              </a:rPr>
              <a:pPr/>
              <a:t>24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B644B-A6AA-7549-B3C2-9AFE53F39C3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4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D5EB-8391-344D-8C40-8BEE9668552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0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A2F78-D7B5-D44D-86AF-9DA4FC89ED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0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1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703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259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6A03F-FB74-154C-B568-FBC13C06B4B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77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B995-FC7D-604A-82C7-F2BB72829D4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41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92780-E779-4741-BE4A-8F010EC894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31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A7E2-EDDB-0D44-8487-5BE4D8A42FB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1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7CD98-3830-6A4B-9D42-B6F6B91986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60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E6F-AAF6-5947-BF90-F557CD8A9D2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15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206E6-34F6-6149-9F28-4DD2CFACBF5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319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57C7A-A8DB-9E40-A954-11EE6B06DA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515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3AB3-E19E-8544-B7C3-78486B33368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441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071B-286C-504E-92CF-F3D4E5DA07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460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6A0E-3D70-4F41-B374-1DF24A6321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0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82C9-9943-B647-BD6F-5A14E47107F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19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61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3242-9476-2540-84FB-6AB497E0D4A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860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D49B-CE52-4A45-A84F-17F1C457604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3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8AF4-C591-8D49-88AB-A6D33526128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6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2855-2896-F243-86E2-BC10496C13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836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34A51-EF67-7345-8EA2-A675CAC507F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61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18B08-2429-2146-BEE9-B29BE35AAE1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6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DD1B-CF34-6E4F-A93B-3B1BCB67C0A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52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A1EC-B261-4945-8445-6850AFE1785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4239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BB09-5DAC-C14D-B6A6-1FFFB8ACDC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839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A4B-D2DB-FC4B-90D6-6E93B203CD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593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F0D3-DD25-F54B-B7F9-83BEAB0C276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6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F613-B4A1-1045-9F82-2D43AEC0413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5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36D1-F011-834A-AB13-A4DAFA66D7F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9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368D-6834-BC42-AEDA-4C3323B90CF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2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E62D-AF91-8D43-B431-4D9282F466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33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73B33-663D-BC4C-99D4-D9A9FC15214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58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5756B-16DD-7846-9C4B-F465CCC5BF2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1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4D3CC-0A13-364B-8D6B-DEB0E695ABD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7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1" r:id="rId12"/>
    <p:sldLayoutId id="2147483735" r:id="rId13"/>
    <p:sldLayoutId id="2147483737" r:id="rId14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D1909-AE42-C24B-A2A9-428F589B04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72599" y="666750"/>
            <a:ext cx="1293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vertLeftWhite2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918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346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490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062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8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9BF6B-62E4-1C49-A4CB-A25B3BAE18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72599" y="666750"/>
            <a:ext cx="137056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block2x2White1</a:t>
            </a:r>
          </a:p>
          <a:p>
            <a:endParaRPr lang="en-US" sz="1400" dirty="0" smtClean="0">
              <a:solidFill>
                <a:prstClr val="black"/>
              </a:solidFill>
            </a:endParaRPr>
          </a:p>
          <a:p>
            <a:r>
              <a:rPr lang="en-US" sz="1400" dirty="0" smtClean="0">
                <a:solidFill>
                  <a:prstClr val="black"/>
                </a:solidFill>
              </a:rPr>
              <a:t>Ordering of</a:t>
            </a:r>
            <a:r>
              <a:rPr lang="en-US" sz="1400" baseline="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sz="1400" baseline="0" dirty="0" smtClean="0">
                <a:solidFill>
                  <a:prstClr val="black"/>
                </a:solidFill>
              </a:rPr>
              <a:t>buttons is</a:t>
            </a:r>
            <a:r>
              <a:rPr lang="en-US" sz="1400" dirty="0" smtClean="0">
                <a:solidFill>
                  <a:prstClr val="black"/>
                </a:solidFill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13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24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4" Type="http://schemas.openxmlformats.org/officeDocument/2006/relationships/image" Target="../media/image2.emf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5" Type="http://schemas.openxmlformats.org/officeDocument/2006/relationships/image" Target="../media/image3.emf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5" Type="http://schemas.openxmlformats.org/officeDocument/2006/relationships/image" Target="../media/image3.emf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Isolation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confinement principle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0" y="4656951"/>
            <a:ext cx="31628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/>
              <a:t>Original slides were created by Prof. Dan </a:t>
            </a:r>
            <a:r>
              <a:rPr lang="en-US" baseline="30000" dirty="0" err="1"/>
              <a:t>Boneh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337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Escaping from jails</a:t>
            </a:r>
          </a:p>
        </p:txBody>
      </p:sp>
      <p:sp>
        <p:nvSpPr>
          <p:cNvPr id="1228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971550"/>
            <a:ext cx="8382000" cy="40005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>
                <a:latin typeface="Tahoma" charset="0"/>
              </a:rPr>
              <a:t>Early escapes:    relative paths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charset="0"/>
              <a:buNone/>
            </a:pPr>
            <a:r>
              <a:rPr lang="en-US" sz="2400" dirty="0">
                <a:latin typeface="Tahoma" charset="0"/>
              </a:rPr>
              <a:t>	    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open( 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../../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etc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passwd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,   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r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)   </a:t>
            </a:r>
            <a:r>
              <a:rPr lang="en-US" b="1" dirty="0">
                <a:solidFill>
                  <a:srgbClr val="CC3399"/>
                </a:solidFill>
                <a:latin typeface="Tahoma" charset="0"/>
                <a:sym typeface="Symbol" charset="0"/>
              </a:rPr>
              <a:t></a:t>
            </a:r>
            <a:br>
              <a:rPr lang="en-US" b="1" dirty="0">
                <a:solidFill>
                  <a:srgbClr val="CC3399"/>
                </a:solidFill>
                <a:latin typeface="Tahoma" charset="0"/>
                <a:sym typeface="Symbol" charset="0"/>
              </a:rPr>
            </a:br>
            <a:r>
              <a:rPr lang="en-US" sz="32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	     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open(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tmp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/guest/../../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etc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passwd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,   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r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)</a:t>
            </a:r>
          </a:p>
          <a:p>
            <a:pPr marL="0" indent="0">
              <a:buNone/>
            </a:pPr>
            <a:endParaRPr lang="en-US" sz="2400" b="1" dirty="0">
              <a:solidFill>
                <a:srgbClr val="CC3399"/>
              </a:solidFill>
              <a:latin typeface="Tahoma" charset="0"/>
              <a:sym typeface="Symbol" charset="0"/>
            </a:endParaRPr>
          </a:p>
          <a:p>
            <a:pPr marL="0" indent="0">
              <a:buNone/>
            </a:pPr>
            <a:r>
              <a:rPr lang="en-US" sz="26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chroot</a:t>
            </a:r>
            <a:r>
              <a:rPr lang="en-US" sz="26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 </a:t>
            </a:r>
            <a:r>
              <a:rPr lang="en-US" sz="2600" dirty="0">
                <a:latin typeface="Tahoma" charset="0"/>
                <a:sym typeface="Symbol" charset="0"/>
              </a:rPr>
              <a:t> should only be executable by </a:t>
            </a:r>
            <a:r>
              <a:rPr lang="en-US" sz="2600" dirty="0" smtClean="0">
                <a:latin typeface="Tahoma" charset="0"/>
                <a:sym typeface="Symbol" charset="0"/>
              </a:rPr>
              <a:t>root.</a:t>
            </a:r>
            <a:endParaRPr lang="en-US" sz="2600" dirty="0">
              <a:latin typeface="Tahoma" charset="0"/>
              <a:sym typeface="Symbol" charset="0"/>
            </a:endParaRPr>
          </a:p>
          <a:p>
            <a:pPr lvl="1">
              <a:spcBef>
                <a:spcPts val="1176"/>
              </a:spcBef>
            </a:pP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otherwise jailed app can do:</a:t>
            </a:r>
          </a:p>
          <a:p>
            <a:pPr lvl="2">
              <a:spcBef>
                <a:spcPts val="1176"/>
              </a:spcBef>
            </a:pP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create dummy file   </a:t>
            </a:r>
            <a:r>
              <a:rPr lang="ja-JP" altLang="en-US" sz="2600" dirty="0">
                <a:latin typeface="Tahoma" charset="0"/>
                <a:ea typeface="ＭＳ Ｐゴシック" charset="0"/>
                <a:sym typeface="Symbol" charset="0"/>
              </a:rPr>
              <a:t>“</a:t>
            </a: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/</a:t>
            </a:r>
            <a:r>
              <a:rPr lang="en-US" sz="2600" dirty="0" err="1">
                <a:latin typeface="Tahoma" charset="0"/>
                <a:ea typeface="ＭＳ Ｐゴシック" charset="0"/>
                <a:sym typeface="Symbol" charset="0"/>
              </a:rPr>
              <a:t>aaa</a:t>
            </a: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/</a:t>
            </a:r>
            <a:r>
              <a:rPr lang="en-US" sz="2600" dirty="0" err="1">
                <a:latin typeface="Tahoma" charset="0"/>
                <a:ea typeface="ＭＳ Ｐゴシック" charset="0"/>
                <a:sym typeface="Symbol" charset="0"/>
              </a:rPr>
              <a:t>etc</a:t>
            </a: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/</a:t>
            </a:r>
            <a:r>
              <a:rPr lang="en-US" sz="2600" dirty="0" err="1">
                <a:latin typeface="Tahoma" charset="0"/>
                <a:ea typeface="ＭＳ Ｐゴシック" charset="0"/>
                <a:sym typeface="Symbol" charset="0"/>
              </a:rPr>
              <a:t>passwd</a:t>
            </a:r>
            <a:r>
              <a:rPr lang="ja-JP" altLang="en-US" sz="2600" dirty="0">
                <a:latin typeface="Tahoma" charset="0"/>
                <a:ea typeface="ＭＳ Ｐゴシック" charset="0"/>
                <a:sym typeface="Symbol" charset="0"/>
              </a:rPr>
              <a:t>”</a:t>
            </a:r>
            <a:endParaRPr lang="en-US" sz="2600" dirty="0">
              <a:latin typeface="Tahoma" charset="0"/>
              <a:ea typeface="ＭＳ Ｐゴシック" charset="0"/>
              <a:sym typeface="Symbol" charset="0"/>
            </a:endParaRPr>
          </a:p>
          <a:p>
            <a:pPr lvl="2"/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run    </a:t>
            </a:r>
            <a:r>
              <a:rPr lang="en-US" sz="2600" dirty="0" err="1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chroot</a:t>
            </a:r>
            <a:r>
              <a:rPr lang="en-US" sz="2600" dirty="0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   </a:t>
            </a:r>
            <a:r>
              <a:rPr lang="ja-JP" altLang="en-US" sz="2600" dirty="0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“</a:t>
            </a:r>
            <a:r>
              <a:rPr lang="en-US" sz="2600" dirty="0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/</a:t>
            </a:r>
            <a:r>
              <a:rPr lang="en-US" sz="2600" dirty="0" err="1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aaa</a:t>
            </a:r>
            <a:r>
              <a:rPr lang="ja-JP" altLang="en-US" sz="2600" dirty="0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”</a:t>
            </a:r>
            <a:endParaRPr lang="en-US" sz="2600" dirty="0">
              <a:solidFill>
                <a:srgbClr val="CC3399"/>
              </a:solidFill>
              <a:latin typeface="Tahoma" charset="0"/>
              <a:ea typeface="ＭＳ Ｐゴシック" charset="0"/>
              <a:sym typeface="Symbol" charset="0"/>
            </a:endParaRPr>
          </a:p>
          <a:p>
            <a:pPr lvl="2"/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run    </a:t>
            </a:r>
            <a:r>
              <a:rPr lang="en-US" sz="2600" dirty="0" err="1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su</a:t>
            </a:r>
            <a:r>
              <a:rPr lang="en-US" sz="2600" dirty="0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  root    </a:t>
            </a: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to become </a:t>
            </a:r>
            <a:r>
              <a:rPr lang="en-US" sz="2600" dirty="0" smtClean="0">
                <a:latin typeface="Tahoma" charset="0"/>
                <a:ea typeface="ＭＳ Ｐゴシック" charset="0"/>
                <a:sym typeface="Symbol" charset="0"/>
              </a:rPr>
              <a:t>root</a:t>
            </a:r>
            <a:endParaRPr lang="en-US" sz="2600" dirty="0">
              <a:latin typeface="Tahoma" charset="0"/>
              <a:ea typeface="ＭＳ Ｐゴシック" charset="0"/>
              <a:sym typeface="Symbol" charset="0"/>
            </a:endParaRPr>
          </a:p>
        </p:txBody>
      </p:sp>
      <p:sp>
        <p:nvSpPr>
          <p:cNvPr id="122884" name="Line 4"/>
          <p:cNvSpPr>
            <a:spLocks noChangeShapeType="1"/>
          </p:cNvSpPr>
          <p:nvPr/>
        </p:nvSpPr>
        <p:spPr bwMode="auto">
          <a:xfrm>
            <a:off x="0" y="2724150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324600" y="4629150"/>
            <a:ext cx="2195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000" dirty="0">
                <a:latin typeface="Tahoma" charset="0"/>
                <a:ea typeface="ＭＳ Ｐゴシック" charset="0"/>
              </a:rPr>
              <a:t>(bug in Ultrix 4.0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)</a:t>
            </a:r>
            <a:endParaRPr lang="en-US" sz="2000" dirty="0">
              <a:latin typeface="Tahoma" charset="0"/>
              <a:ea typeface="ＭＳ Ｐゴシック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602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Tahoma" charset="0"/>
              </a:rPr>
              <a:t>Many ways to escape jail as root</a:t>
            </a:r>
          </a:p>
        </p:txBody>
      </p:sp>
      <p:sp>
        <p:nvSpPr>
          <p:cNvPr id="235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/>
          <a:lstStyle/>
          <a:p>
            <a:endParaRPr lang="en-US" sz="2400">
              <a:latin typeface="Tahoma" charset="0"/>
            </a:endParaRPr>
          </a:p>
          <a:p>
            <a:r>
              <a:rPr lang="en-US" sz="2400">
                <a:latin typeface="Tahoma" charset="0"/>
              </a:rPr>
              <a:t>Create device that lets you access raw disk</a:t>
            </a:r>
          </a:p>
          <a:p>
            <a:endParaRPr lang="en-US" sz="2400">
              <a:latin typeface="Tahoma" charset="0"/>
            </a:endParaRPr>
          </a:p>
          <a:p>
            <a:r>
              <a:rPr lang="en-US" sz="2400">
                <a:latin typeface="Tahoma" charset="0"/>
              </a:rPr>
              <a:t>Send signals to non chrooted process</a:t>
            </a:r>
          </a:p>
          <a:p>
            <a:endParaRPr lang="en-US" sz="2400">
              <a:latin typeface="Tahoma" charset="0"/>
            </a:endParaRPr>
          </a:p>
          <a:p>
            <a:r>
              <a:rPr lang="en-US" sz="2400">
                <a:latin typeface="Tahoma" charset="0"/>
              </a:rPr>
              <a:t>Reboot system</a:t>
            </a:r>
          </a:p>
          <a:p>
            <a:endParaRPr lang="en-US" sz="2400">
              <a:latin typeface="Tahoma" charset="0"/>
            </a:endParaRPr>
          </a:p>
          <a:p>
            <a:r>
              <a:rPr lang="en-US" sz="2400">
                <a:latin typeface="Tahoma" charset="0"/>
              </a:rPr>
              <a:t>Bind to privileged ports</a:t>
            </a:r>
          </a:p>
          <a:p>
            <a:pPr>
              <a:buFont typeface="Wingdings" charset="0"/>
              <a:buNone/>
            </a:pPr>
            <a:endParaRPr lang="en-US" sz="2400">
              <a:latin typeface="Tahom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854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err="1">
                <a:solidFill>
                  <a:srgbClr val="FF6600"/>
                </a:solidFill>
                <a:latin typeface="Tahoma" charset="0"/>
              </a:rPr>
              <a:t>Freebsd</a:t>
            </a:r>
            <a:r>
              <a:rPr lang="en-US" sz="4400" dirty="0">
                <a:solidFill>
                  <a:srgbClr val="FF6600"/>
                </a:solidFill>
                <a:latin typeface="Tahoma" charset="0"/>
              </a:rPr>
              <a:t> jail</a:t>
            </a:r>
          </a:p>
        </p:txBody>
      </p:sp>
      <p:sp>
        <p:nvSpPr>
          <p:cNvPr id="24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971550"/>
            <a:ext cx="8382000" cy="4000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Tahoma" charset="0"/>
              </a:rPr>
              <a:t>Stronger mechanism than simple   </a:t>
            </a:r>
            <a:r>
              <a:rPr lang="en-US" sz="2400" dirty="0" err="1">
                <a:latin typeface="Tahoma" charset="0"/>
              </a:rPr>
              <a:t>chroot</a:t>
            </a:r>
            <a:endParaRPr lang="en-US" sz="2400" dirty="0">
              <a:latin typeface="Tahoma" charset="0"/>
            </a:endParaRPr>
          </a:p>
          <a:p>
            <a:endParaRPr lang="en-US" sz="2400" dirty="0">
              <a:latin typeface="Tahoma" charset="0"/>
            </a:endParaRPr>
          </a:p>
          <a:p>
            <a:pPr marL="0" indent="0">
              <a:buNone/>
            </a:pPr>
            <a:r>
              <a:rPr lang="en-US" sz="2400" b="1" u="sng" dirty="0">
                <a:latin typeface="Tahoma" charset="0"/>
              </a:rPr>
              <a:t>To </a:t>
            </a:r>
            <a:r>
              <a:rPr lang="en-US" sz="2400" b="1" u="sng" dirty="0" smtClean="0">
                <a:latin typeface="Tahoma" charset="0"/>
              </a:rPr>
              <a:t>run</a:t>
            </a:r>
            <a:r>
              <a:rPr lang="en-US" sz="2400" dirty="0" smtClean="0">
                <a:latin typeface="Tahoma" charset="0"/>
              </a:rPr>
              <a:t>:      </a:t>
            </a:r>
            <a:r>
              <a:rPr lang="en-US" sz="2400" b="1" dirty="0" smtClean="0">
                <a:solidFill>
                  <a:srgbClr val="CC3399"/>
                </a:solidFill>
                <a:latin typeface="Tahoma" charset="0"/>
              </a:rPr>
              <a:t>jail   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jail-path   hostname  IP-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addr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   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cmd</a:t>
            </a:r>
            <a:endParaRPr lang="en-US" sz="2400" b="1" dirty="0">
              <a:solidFill>
                <a:srgbClr val="CC3399"/>
              </a:solidFill>
              <a:latin typeface="Tahoma" charset="0"/>
            </a:endParaRPr>
          </a:p>
          <a:p>
            <a:pPr lvl="1">
              <a:spcBef>
                <a:spcPct val="6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calls hardened  </a:t>
            </a:r>
            <a:r>
              <a:rPr lang="en-US" sz="2400" dirty="0" err="1">
                <a:latin typeface="Tahoma" charset="0"/>
                <a:ea typeface="ＭＳ Ｐゴシック" charset="0"/>
              </a:rPr>
              <a:t>chroot</a:t>
            </a:r>
            <a:r>
              <a:rPr lang="en-US" sz="2400" dirty="0">
                <a:latin typeface="Tahoma" charset="0"/>
                <a:ea typeface="ＭＳ Ｐゴシック" charset="0"/>
              </a:rPr>
              <a:t>    (no  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“</a:t>
            </a:r>
            <a:r>
              <a:rPr lang="en-US" sz="2400" dirty="0">
                <a:latin typeface="Tahoma" charset="0"/>
                <a:ea typeface="ＭＳ Ｐゴシック" charset="0"/>
              </a:rPr>
              <a:t>../../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”</a:t>
            </a:r>
            <a:r>
              <a:rPr lang="en-US" sz="2400" dirty="0">
                <a:latin typeface="Tahoma" charset="0"/>
                <a:ea typeface="ＭＳ Ｐゴシック" charset="0"/>
              </a:rPr>
              <a:t>  escape)</a:t>
            </a:r>
          </a:p>
          <a:p>
            <a:pPr lvl="1">
              <a:spcBef>
                <a:spcPct val="6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can only bind to sockets with specified IP address </a:t>
            </a:r>
            <a:br>
              <a:rPr lang="en-US" sz="2400" dirty="0">
                <a:latin typeface="Tahoma" charset="0"/>
                <a:ea typeface="ＭＳ Ｐゴシック" charset="0"/>
              </a:rPr>
            </a:br>
            <a:r>
              <a:rPr lang="en-US" sz="2400" dirty="0">
                <a:latin typeface="Tahoma" charset="0"/>
                <a:ea typeface="ＭＳ Ｐゴシック" charset="0"/>
              </a:rPr>
              <a:t>and authorized ports</a:t>
            </a:r>
          </a:p>
          <a:p>
            <a:pPr lvl="1">
              <a:spcBef>
                <a:spcPct val="6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can only communicate with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processes </a:t>
            </a:r>
            <a:r>
              <a:rPr lang="en-US" sz="2400" dirty="0">
                <a:latin typeface="Tahoma" charset="0"/>
                <a:ea typeface="ＭＳ Ｐゴシック" charset="0"/>
              </a:rPr>
              <a:t>inside jail</a:t>
            </a:r>
          </a:p>
          <a:p>
            <a:pPr lvl="1">
              <a:spcBef>
                <a:spcPct val="6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root is limited, e.g. cannot load kernel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modules</a:t>
            </a:r>
            <a:endParaRPr lang="en-US" sz="2400" dirty="0">
              <a:latin typeface="Tahoma" charset="0"/>
              <a:ea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028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Not all programs can run in a jail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 smtClean="0"/>
              <a:t>Programs </a:t>
            </a:r>
            <a:r>
              <a:rPr lang="en-US" sz="2400" dirty="0"/>
              <a:t>that can run in jail:      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audio player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web server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Programs that cannot:    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web browser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mail </a:t>
            </a:r>
            <a:r>
              <a:rPr lang="en-US" sz="2400" dirty="0" smtClean="0"/>
              <a:t>client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202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Problems with </a:t>
            </a:r>
            <a:r>
              <a:rPr lang="en-US" sz="4400" dirty="0" err="1" smtClean="0">
                <a:solidFill>
                  <a:srgbClr val="FF6600"/>
                </a:solidFill>
                <a:latin typeface="Tahoma" charset="0"/>
              </a:rPr>
              <a:t>chroot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 </a:t>
            </a:r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and jail</a:t>
            </a:r>
          </a:p>
        </p:txBody>
      </p:sp>
      <p:sp>
        <p:nvSpPr>
          <p:cNvPr id="25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971550"/>
            <a:ext cx="8382000" cy="40005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600" u="sng" dirty="0" smtClean="0">
                <a:latin typeface="Tahoma" charset="0"/>
              </a:rPr>
              <a:t>Coarse </a:t>
            </a:r>
            <a:r>
              <a:rPr lang="en-US" sz="2600" u="sng" dirty="0">
                <a:latin typeface="Tahoma" charset="0"/>
              </a:rPr>
              <a:t>policies</a:t>
            </a:r>
            <a:r>
              <a:rPr lang="en-US" sz="2600" dirty="0">
                <a:latin typeface="Tahoma" charset="0"/>
              </a:rPr>
              <a:t>:</a:t>
            </a:r>
          </a:p>
          <a:p>
            <a:pPr lvl="1"/>
            <a:r>
              <a:rPr lang="en-US" sz="2600" dirty="0">
                <a:latin typeface="Tahoma" charset="0"/>
                <a:ea typeface="ＭＳ Ｐゴシック" charset="0"/>
              </a:rPr>
              <a:t>All or nothing access to </a:t>
            </a:r>
            <a:r>
              <a:rPr lang="en-US" sz="2600" smtClean="0">
                <a:latin typeface="Tahoma" charset="0"/>
                <a:ea typeface="ＭＳ Ｐゴシック" charset="0"/>
              </a:rPr>
              <a:t>parts of file </a:t>
            </a:r>
            <a:r>
              <a:rPr lang="en-US" sz="2600" dirty="0">
                <a:latin typeface="Tahoma" charset="0"/>
                <a:ea typeface="ＭＳ Ｐゴシック" charset="0"/>
              </a:rPr>
              <a:t>system</a:t>
            </a:r>
          </a:p>
          <a:p>
            <a:pPr lvl="1"/>
            <a:r>
              <a:rPr lang="en-US" sz="2600" dirty="0">
                <a:latin typeface="Tahoma" charset="0"/>
                <a:ea typeface="ＭＳ Ｐゴシック" charset="0"/>
              </a:rPr>
              <a:t>Inappropriate for apps like </a:t>
            </a:r>
            <a:r>
              <a:rPr lang="en-US" sz="2600" dirty="0" smtClean="0">
                <a:latin typeface="Tahoma" charset="0"/>
                <a:ea typeface="ＭＳ Ｐゴシック" charset="0"/>
              </a:rPr>
              <a:t>a web </a:t>
            </a:r>
            <a:r>
              <a:rPr lang="en-US" sz="2600" dirty="0">
                <a:latin typeface="Tahoma" charset="0"/>
                <a:ea typeface="ＭＳ Ｐゴシック" charset="0"/>
              </a:rPr>
              <a:t>browser</a:t>
            </a:r>
          </a:p>
          <a:p>
            <a:pPr lvl="2"/>
            <a:r>
              <a:rPr lang="en-US" dirty="0">
                <a:latin typeface="Tahoma" charset="0"/>
                <a:ea typeface="ＭＳ Ｐゴシック" charset="0"/>
              </a:rPr>
              <a:t>Needs read access to files outside jail </a:t>
            </a:r>
            <a:br>
              <a:rPr lang="en-US" dirty="0">
                <a:latin typeface="Tahoma" charset="0"/>
                <a:ea typeface="ＭＳ Ｐゴシック" charset="0"/>
              </a:rPr>
            </a:br>
            <a:r>
              <a:rPr lang="en-US" dirty="0">
                <a:latin typeface="Tahoma" charset="0"/>
                <a:ea typeface="ＭＳ Ｐゴシック" charset="0"/>
              </a:rPr>
              <a:t>	(e.g. for sending attachments in G</a:t>
            </a:r>
            <a:r>
              <a:rPr lang="en-US" dirty="0" smtClean="0">
                <a:latin typeface="Tahoma" charset="0"/>
                <a:ea typeface="ＭＳ Ｐゴシック" charset="0"/>
              </a:rPr>
              <a:t>mail</a:t>
            </a:r>
            <a:r>
              <a:rPr lang="en-US" dirty="0">
                <a:latin typeface="Tahoma" charset="0"/>
                <a:ea typeface="ＭＳ Ｐゴシック" charset="0"/>
              </a:rPr>
              <a:t>)</a:t>
            </a:r>
          </a:p>
          <a:p>
            <a:pPr lvl="2"/>
            <a:endParaRPr lang="en-US" sz="2600" dirty="0">
              <a:latin typeface="Tahoma" charset="0"/>
              <a:ea typeface="ＭＳ Ｐゴシック" charset="0"/>
            </a:endParaRPr>
          </a:p>
          <a:p>
            <a:pPr marL="0" indent="0">
              <a:buNone/>
            </a:pPr>
            <a:r>
              <a:rPr lang="en-US" sz="2600" dirty="0" smtClean="0">
                <a:latin typeface="Tahoma" charset="0"/>
              </a:rPr>
              <a:t>Does </a:t>
            </a:r>
            <a:r>
              <a:rPr lang="en-US" sz="2600" dirty="0">
                <a:latin typeface="Tahoma" charset="0"/>
              </a:rPr>
              <a:t>not prevent malicious apps from:</a:t>
            </a:r>
          </a:p>
          <a:p>
            <a:pPr lvl="1"/>
            <a:r>
              <a:rPr lang="en-US" sz="2600" dirty="0">
                <a:latin typeface="Tahoma" charset="0"/>
                <a:ea typeface="ＭＳ Ｐゴシック" charset="0"/>
              </a:rPr>
              <a:t>Accessing network and messing with other machines</a:t>
            </a:r>
          </a:p>
          <a:p>
            <a:pPr lvl="1"/>
            <a:r>
              <a:rPr lang="en-US" sz="2600" dirty="0">
                <a:latin typeface="Tahoma" charset="0"/>
                <a:ea typeface="ＭＳ Ｐゴシック" charset="0"/>
              </a:rPr>
              <a:t>Trying to crash host OS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082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Isolation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System Call Interposition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142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System </a:t>
            </a:r>
            <a:r>
              <a:rPr lang="en-US" sz="4400" dirty="0">
                <a:solidFill>
                  <a:srgbClr val="FF6600"/>
                </a:solidFill>
                <a:latin typeface="Tahoma" charset="0"/>
              </a:rPr>
              <a:t>call interposition</a:t>
            </a:r>
          </a:p>
        </p:txBody>
      </p:sp>
      <p:sp>
        <p:nvSpPr>
          <p:cNvPr id="276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971550"/>
            <a:ext cx="8610600" cy="4171950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4114800" algn="l"/>
              </a:tabLst>
            </a:pPr>
            <a:r>
              <a:rPr lang="en-US" sz="2200" dirty="0">
                <a:latin typeface="Tahoma" charset="0"/>
              </a:rPr>
              <a:t>Observation:   to damage host system </a:t>
            </a:r>
            <a:r>
              <a:rPr lang="en-US" sz="2200" dirty="0" smtClean="0">
                <a:latin typeface="Tahoma" charset="0"/>
              </a:rPr>
              <a:t>(e.g. persistent </a:t>
            </a:r>
            <a:r>
              <a:rPr lang="en-US" sz="2200" dirty="0">
                <a:latin typeface="Tahoma" charset="0"/>
              </a:rPr>
              <a:t>changes)  </a:t>
            </a:r>
            <a:r>
              <a:rPr lang="en-US" sz="2200" dirty="0" smtClean="0">
                <a:latin typeface="Tahoma" charset="0"/>
              </a:rPr>
              <a:t/>
            </a:r>
            <a:br>
              <a:rPr lang="en-US" sz="2200" dirty="0" smtClean="0">
                <a:latin typeface="Tahoma" charset="0"/>
              </a:rPr>
            </a:br>
            <a:r>
              <a:rPr lang="en-US" sz="2200" dirty="0" smtClean="0">
                <a:latin typeface="Tahoma" charset="0"/>
              </a:rPr>
              <a:t>app </a:t>
            </a:r>
            <a:r>
              <a:rPr lang="en-US" sz="2200" dirty="0">
                <a:latin typeface="Tahoma" charset="0"/>
              </a:rPr>
              <a:t>must make system </a:t>
            </a:r>
            <a:r>
              <a:rPr lang="en-US" sz="2200" dirty="0" smtClean="0">
                <a:latin typeface="Tahoma" charset="0"/>
              </a:rPr>
              <a:t>calls:</a:t>
            </a:r>
            <a:endParaRPr lang="en-US" sz="2200" dirty="0">
              <a:latin typeface="Tahoma" charset="0"/>
            </a:endParaRPr>
          </a:p>
          <a:p>
            <a:pPr lvl="1">
              <a:tabLst>
                <a:tab pos="4114800" algn="l"/>
              </a:tabLst>
            </a:pPr>
            <a:r>
              <a:rPr lang="en-US" sz="2200" dirty="0">
                <a:latin typeface="Tahoma" charset="0"/>
                <a:ea typeface="ＭＳ Ｐゴシック" charset="0"/>
              </a:rPr>
              <a:t>To delete/overwrite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files:	</a:t>
            </a:r>
            <a:r>
              <a:rPr lang="en-US" sz="2200" dirty="0" smtClean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unlink</a:t>
            </a:r>
            <a:r>
              <a:rPr lang="en-US" sz="2200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, open, write</a:t>
            </a:r>
          </a:p>
          <a:p>
            <a:pPr lvl="1">
              <a:tabLst>
                <a:tab pos="4114800" algn="l"/>
              </a:tabLst>
            </a:pPr>
            <a:r>
              <a:rPr lang="en-US" sz="2200" dirty="0">
                <a:latin typeface="Tahoma" charset="0"/>
                <a:ea typeface="ＭＳ Ｐゴシック" charset="0"/>
              </a:rPr>
              <a:t>To do network </a:t>
            </a:r>
            <a:r>
              <a:rPr lang="en-US" sz="2200" dirty="0" smtClean="0">
                <a:latin typeface="Tahoma"/>
                <a:ea typeface="ＭＳ Ｐゴシック" charset="0"/>
                <a:cs typeface="Tahoma"/>
              </a:rPr>
              <a:t>attacks:	</a:t>
            </a:r>
            <a:r>
              <a:rPr lang="en-US" sz="2200" dirty="0" smtClean="0">
                <a:solidFill>
                  <a:srgbClr val="CC3399"/>
                </a:solidFill>
                <a:latin typeface="Tahoma"/>
                <a:ea typeface="ＭＳ Ｐゴシック" charset="0"/>
                <a:cs typeface="Tahoma"/>
              </a:rPr>
              <a:t>socket</a:t>
            </a:r>
            <a:r>
              <a:rPr lang="en-US" sz="2200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, bind, connect, </a:t>
            </a:r>
            <a:r>
              <a:rPr lang="en-US" sz="2200" dirty="0" smtClean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send</a:t>
            </a:r>
            <a:endParaRPr lang="en-US" sz="2200" dirty="0">
              <a:solidFill>
                <a:srgbClr val="CC3399"/>
              </a:solidFill>
              <a:latin typeface="Tahoma" charset="0"/>
            </a:endParaRPr>
          </a:p>
          <a:p>
            <a:pPr marL="0" indent="0">
              <a:spcBef>
                <a:spcPts val="2328"/>
              </a:spcBef>
              <a:buNone/>
            </a:pPr>
            <a:r>
              <a:rPr lang="en-US" sz="2200" dirty="0">
                <a:latin typeface="Tahoma" charset="0"/>
              </a:rPr>
              <a:t>Idea:   </a:t>
            </a:r>
            <a:r>
              <a:rPr lang="en-US" sz="2200" dirty="0" smtClean="0">
                <a:latin typeface="Tahoma" charset="0"/>
              </a:rPr>
              <a:t>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monitor app’s </a:t>
            </a:r>
            <a:r>
              <a:rPr lang="en-US" sz="2200" dirty="0">
                <a:latin typeface="Tahoma" charset="0"/>
                <a:ea typeface="ＭＳ Ｐゴシック" charset="0"/>
              </a:rPr>
              <a:t>system calls and block unauthorized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calls</a:t>
            </a:r>
            <a:endParaRPr lang="en-US" sz="2200" dirty="0">
              <a:latin typeface="Tahoma" charset="0"/>
              <a:ea typeface="ＭＳ Ｐゴシック" charset="0"/>
            </a:endParaRPr>
          </a:p>
          <a:p>
            <a:pPr marL="0" indent="0">
              <a:spcBef>
                <a:spcPts val="2328"/>
              </a:spcBef>
              <a:buNone/>
            </a:pPr>
            <a:r>
              <a:rPr lang="en-US" sz="2200" b="1" dirty="0">
                <a:latin typeface="Tahoma" charset="0"/>
              </a:rPr>
              <a:t>I</a:t>
            </a:r>
            <a:r>
              <a:rPr lang="en-US" sz="2200" b="1" dirty="0" smtClean="0">
                <a:latin typeface="Tahoma" charset="0"/>
              </a:rPr>
              <a:t>mplementation </a:t>
            </a:r>
            <a:r>
              <a:rPr lang="en-US" sz="2200" b="1" dirty="0">
                <a:latin typeface="Tahoma" charset="0"/>
              </a:rPr>
              <a:t>options: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Completely kernel space (e.g. </a:t>
            </a:r>
            <a:r>
              <a:rPr lang="en-US" sz="2000" dirty="0">
                <a:latin typeface="Tahoma" charset="0"/>
                <a:ea typeface="ＭＳ Ｐゴシック" charset="0"/>
              </a:rPr>
              <a:t>GSWTK</a:t>
            </a:r>
            <a:r>
              <a:rPr lang="en-US" sz="2200" dirty="0">
                <a:latin typeface="Tahoma" charset="0"/>
                <a:ea typeface="ＭＳ Ｐゴシック" charset="0"/>
              </a:rPr>
              <a:t>)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Completely user space (e.g.  program shepherding)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Hybrid  (e.g.  </a:t>
            </a:r>
            <a:r>
              <a:rPr lang="en-US" sz="2200" dirty="0" err="1" smtClean="0">
                <a:latin typeface="Tahoma" charset="0"/>
                <a:ea typeface="ＭＳ Ｐゴシック" charset="0"/>
              </a:rPr>
              <a:t>Systrace</a:t>
            </a:r>
            <a:r>
              <a:rPr lang="en-US" sz="2200" dirty="0">
                <a:latin typeface="Tahoma" charset="0"/>
                <a:ea typeface="ＭＳ Ｐゴシック" charset="0"/>
              </a:rPr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025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458200" cy="85725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Initial implementation  </a:t>
            </a:r>
            <a:r>
              <a:rPr lang="en-US" sz="2800" dirty="0">
                <a:solidFill>
                  <a:srgbClr val="FF6600"/>
                </a:solidFill>
                <a:latin typeface="Tahoma" charset="0"/>
              </a:rPr>
              <a:t>(Janus</a:t>
            </a:r>
            <a:r>
              <a:rPr lang="en-US" sz="2800" dirty="0" smtClean="0">
                <a:solidFill>
                  <a:srgbClr val="FF6600"/>
                </a:solidFill>
                <a:latin typeface="Tahoma" charset="0"/>
              </a:rPr>
              <a:t>)      </a:t>
            </a:r>
            <a:r>
              <a:rPr lang="en-US" sz="2000" dirty="0" smtClean="0">
                <a:solidFill>
                  <a:srgbClr val="FF6600"/>
                </a:solidFill>
                <a:latin typeface="Tahoma" charset="0"/>
              </a:rPr>
              <a:t>[GWTB’96]</a:t>
            </a:r>
            <a:endParaRPr lang="en-US" sz="20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1300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382000" cy="4229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Tahoma" charset="0"/>
              </a:rPr>
              <a:t>Linux </a:t>
            </a:r>
            <a:r>
              <a:rPr lang="en-US" sz="2400" b="1" dirty="0" err="1">
                <a:latin typeface="Tahoma" charset="0"/>
              </a:rPr>
              <a:t>ptrace</a:t>
            </a:r>
            <a:r>
              <a:rPr lang="en-US" sz="2400" dirty="0">
                <a:latin typeface="Tahoma" charset="0"/>
              </a:rPr>
              <a:t>:    process tracing</a:t>
            </a:r>
          </a:p>
          <a:p>
            <a:pPr lvl="1">
              <a:buFont typeface="Wingdings" charset="0"/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	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process </a:t>
            </a:r>
            <a:r>
              <a:rPr lang="en-US" sz="2400" dirty="0">
                <a:latin typeface="Tahoma" charset="0"/>
                <a:ea typeface="ＭＳ Ｐゴシック" charset="0"/>
              </a:rPr>
              <a:t>calls:     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ea typeface="ＭＳ Ｐゴシック" charset="0"/>
              </a:rPr>
              <a:t>ptrace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 (… ,  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ea typeface="ＭＳ Ｐゴシック" charset="0"/>
              </a:rPr>
              <a:t>pid_t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  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ea typeface="ＭＳ Ｐゴシック" charset="0"/>
              </a:rPr>
              <a:t>pid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 ,  …)</a:t>
            </a:r>
          </a:p>
          <a:p>
            <a:pPr lvl="1">
              <a:buFont typeface="Wingdings" charset="0"/>
              <a:buNone/>
            </a:pPr>
            <a:r>
              <a:rPr lang="en-US" sz="2400" b="1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	</a:t>
            </a:r>
            <a:r>
              <a:rPr lang="en-US" sz="2400" dirty="0">
                <a:latin typeface="Tahoma" charset="0"/>
                <a:ea typeface="ＭＳ Ｐゴシック" charset="0"/>
              </a:rPr>
              <a:t>and wakes up when  </a:t>
            </a:r>
            <a:r>
              <a:rPr lang="en-US" sz="2400" b="1" dirty="0" err="1">
                <a:latin typeface="Tahoma" charset="0"/>
                <a:ea typeface="ＭＳ Ｐゴシック" charset="0"/>
              </a:rPr>
              <a:t>pid</a:t>
            </a:r>
            <a:r>
              <a:rPr lang="en-US" sz="2400" dirty="0">
                <a:latin typeface="Tahoma" charset="0"/>
                <a:ea typeface="ＭＳ Ｐゴシック" charset="0"/>
              </a:rPr>
              <a:t>  makes sys call.</a:t>
            </a:r>
          </a:p>
          <a:p>
            <a:pPr lvl="1">
              <a:buFont typeface="Wingdings" charset="0"/>
              <a:buNone/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marL="0" indent="0">
              <a:spcBef>
                <a:spcPts val="1920"/>
              </a:spcBef>
              <a:buNone/>
            </a:pPr>
            <a:r>
              <a:rPr lang="en-US" sz="2400" dirty="0">
                <a:latin typeface="Tahoma" charset="0"/>
              </a:rPr>
              <a:t>Monitor kills application if request is disallowed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09600" y="2343150"/>
            <a:ext cx="7772400" cy="211455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609600" y="3943350"/>
            <a:ext cx="7772400" cy="51435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b"/>
          <a:lstStyle/>
          <a:p>
            <a:pPr algn="r"/>
            <a:r>
              <a:rPr lang="en-US" sz="2400" b="1"/>
              <a:t>OS Kernel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143000" y="2571750"/>
            <a:ext cx="1676400" cy="85725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 dirty="0"/>
              <a:t>monitored</a:t>
            </a:r>
          </a:p>
          <a:p>
            <a:pPr algn="ctr"/>
            <a:r>
              <a:rPr lang="en-US" b="1" dirty="0"/>
              <a:t>application</a:t>
            </a:r>
          </a:p>
          <a:p>
            <a:pPr algn="ctr"/>
            <a:r>
              <a:rPr lang="en-US" dirty="0" smtClean="0"/>
              <a:t>(browser)</a:t>
            </a:r>
            <a:endParaRPr lang="en-US" dirty="0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4953000" y="2571750"/>
            <a:ext cx="1600200" cy="85725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/>
              <a:t>monitor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7002463" y="2343151"/>
            <a:ext cx="13939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user space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905000" y="3429000"/>
            <a:ext cx="3810000" cy="742950"/>
            <a:chOff x="1200" y="2592"/>
            <a:chExt cx="2400" cy="624"/>
          </a:xfrm>
        </p:grpSpPr>
        <p:sp>
          <p:nvSpPr>
            <p:cNvPr id="29707" name="Line 9"/>
            <p:cNvSpPr>
              <a:spLocks noChangeShapeType="1"/>
            </p:cNvSpPr>
            <p:nvPr/>
          </p:nvSpPr>
          <p:spPr bwMode="auto">
            <a:xfrm>
              <a:off x="1200" y="259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9708" name="Text Box 11"/>
            <p:cNvSpPr txBox="1">
              <a:spLocks noChangeArrowheads="1"/>
            </p:cNvSpPr>
            <p:nvPr/>
          </p:nvSpPr>
          <p:spPr bwMode="auto">
            <a:xfrm>
              <a:off x="1200" y="2688"/>
              <a:ext cx="225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b="1" dirty="0"/>
                <a:t>open(</a:t>
              </a:r>
              <a:r>
                <a:rPr lang="ja-JP" altLang="en-US" b="1" dirty="0" smtClean="0"/>
                <a:t>“</a:t>
              </a:r>
              <a:r>
                <a:rPr lang="en-US" altLang="ja-JP" b="1" dirty="0" smtClean="0"/>
                <a:t>/</a:t>
              </a:r>
              <a:r>
                <a:rPr lang="en-US" b="1" dirty="0" err="1" smtClean="0"/>
                <a:t>etc</a:t>
              </a:r>
              <a:r>
                <a:rPr lang="en-US" b="1" dirty="0" smtClean="0"/>
                <a:t>/</a:t>
              </a:r>
              <a:r>
                <a:rPr lang="en-US" b="1" dirty="0" err="1" smtClean="0"/>
                <a:t>passwd</a:t>
              </a:r>
              <a:r>
                <a:rPr lang="ja-JP" altLang="en-US" b="1" dirty="0"/>
                <a:t>”</a:t>
              </a:r>
              <a:r>
                <a:rPr lang="en-US" b="1" dirty="0"/>
                <a:t>,  </a:t>
              </a:r>
              <a:r>
                <a:rPr lang="ja-JP" altLang="en-US" b="1" dirty="0"/>
                <a:t>“</a:t>
              </a:r>
              <a:r>
                <a:rPr lang="en-US" b="1" dirty="0"/>
                <a:t>r</a:t>
              </a:r>
              <a:r>
                <a:rPr lang="ja-JP" altLang="en-US" b="1" dirty="0"/>
                <a:t>”</a:t>
              </a:r>
              <a:r>
                <a:rPr lang="en-US" b="1" dirty="0"/>
                <a:t>)</a:t>
              </a:r>
            </a:p>
          </p:txBody>
        </p:sp>
        <p:sp>
          <p:nvSpPr>
            <p:cNvPr id="29709" name="Freeform 13"/>
            <p:cNvSpPr>
              <a:spLocks/>
            </p:cNvSpPr>
            <p:nvPr/>
          </p:nvSpPr>
          <p:spPr bwMode="auto">
            <a:xfrm>
              <a:off x="1200" y="2592"/>
              <a:ext cx="2400" cy="624"/>
            </a:xfrm>
            <a:custGeom>
              <a:avLst/>
              <a:gdLst>
                <a:gd name="T0" fmla="*/ 0 w 2256"/>
                <a:gd name="T1" fmla="*/ 511 h 528"/>
                <a:gd name="T2" fmla="*/ 0 w 2256"/>
                <a:gd name="T3" fmla="*/ 624 h 528"/>
                <a:gd name="T4" fmla="*/ 2400 w 2256"/>
                <a:gd name="T5" fmla="*/ 624 h 528"/>
                <a:gd name="T6" fmla="*/ 2400 w 2256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56"/>
                <a:gd name="T13" fmla="*/ 0 h 528"/>
                <a:gd name="T14" fmla="*/ 2256 w 2256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56" h="528">
                  <a:moveTo>
                    <a:pt x="0" y="432"/>
                  </a:moveTo>
                  <a:lnTo>
                    <a:pt x="0" y="528"/>
                  </a:lnTo>
                  <a:lnTo>
                    <a:pt x="2256" y="528"/>
                  </a:lnTo>
                  <a:lnTo>
                    <a:pt x="225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9706" name="Line 14"/>
          <p:cNvSpPr>
            <a:spLocks noChangeShapeType="1"/>
          </p:cNvSpPr>
          <p:nvPr/>
        </p:nvSpPr>
        <p:spPr bwMode="auto">
          <a:xfrm>
            <a:off x="609600" y="394335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207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Complications</a:t>
            </a:r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028700"/>
            <a:ext cx="8534400" cy="400050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ahoma" charset="0"/>
              </a:rPr>
              <a:t>If app forks, monitor must also fork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f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orked </a:t>
            </a:r>
            <a:r>
              <a:rPr lang="en-US" sz="2400" dirty="0">
                <a:latin typeface="Tahoma" charset="0"/>
                <a:ea typeface="ＭＳ Ｐゴシック" charset="0"/>
              </a:rPr>
              <a:t>monitor monitors forked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app</a:t>
            </a:r>
            <a:endParaRPr lang="en-US" sz="2400" dirty="0">
              <a:latin typeface="Tahoma" charset="0"/>
              <a:ea typeface="ＭＳ Ｐゴシック" charset="0"/>
            </a:endParaRPr>
          </a:p>
          <a:p>
            <a:pPr>
              <a:spcBef>
                <a:spcPts val="2376"/>
              </a:spcBef>
            </a:pPr>
            <a:r>
              <a:rPr lang="en-US" sz="2400" dirty="0">
                <a:latin typeface="Tahoma" charset="0"/>
              </a:rPr>
              <a:t>If monitor crashes, app must be </a:t>
            </a:r>
            <a:r>
              <a:rPr lang="en-US" sz="2400" dirty="0" smtClean="0">
                <a:latin typeface="Tahoma" charset="0"/>
              </a:rPr>
              <a:t>killed</a:t>
            </a:r>
            <a:endParaRPr lang="en-US" sz="2400" dirty="0">
              <a:latin typeface="Tahoma" charset="0"/>
            </a:endParaRPr>
          </a:p>
          <a:p>
            <a:pPr>
              <a:spcBef>
                <a:spcPts val="2376"/>
              </a:spcBef>
            </a:pPr>
            <a:r>
              <a:rPr lang="en-US" sz="2400" dirty="0">
                <a:latin typeface="Tahoma" charset="0"/>
              </a:rPr>
              <a:t>Monitor must maintain all OS state associated with app</a:t>
            </a:r>
          </a:p>
          <a:p>
            <a:pPr lvl="1">
              <a:spcBef>
                <a:spcPts val="1776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current-working-</a:t>
            </a:r>
            <a:r>
              <a:rPr lang="en-US" sz="2400" dirty="0" err="1">
                <a:latin typeface="Tahoma" charset="0"/>
                <a:ea typeface="ＭＳ Ｐゴシック" charset="0"/>
              </a:rPr>
              <a:t>dir</a:t>
            </a:r>
            <a:r>
              <a:rPr lang="en-US" sz="2400" dirty="0">
                <a:latin typeface="Tahoma" charset="0"/>
                <a:ea typeface="ＭＳ Ｐゴシック" charset="0"/>
              </a:rPr>
              <a:t> (</a:t>
            </a:r>
            <a:r>
              <a:rPr lang="en-US" sz="2400" b="1" dirty="0">
                <a:latin typeface="Tahoma" charset="0"/>
                <a:ea typeface="ＭＳ Ｐゴシック" charset="0"/>
              </a:rPr>
              <a:t>CWD</a:t>
            </a:r>
            <a:r>
              <a:rPr lang="en-US" sz="2400" dirty="0">
                <a:latin typeface="Tahoma" charset="0"/>
                <a:ea typeface="ＭＳ Ｐゴシック" charset="0"/>
              </a:rPr>
              <a:t>),    </a:t>
            </a:r>
            <a:r>
              <a:rPr lang="en-US" sz="2400" b="1" dirty="0">
                <a:latin typeface="Tahoma" charset="0"/>
                <a:ea typeface="ＭＳ Ｐゴシック" charset="0"/>
              </a:rPr>
              <a:t>UID,   EUID,   GID</a:t>
            </a:r>
          </a:p>
          <a:p>
            <a:pPr lvl="1">
              <a:spcBef>
                <a:spcPts val="1776"/>
              </a:spcBef>
            </a:pPr>
            <a:r>
              <a:rPr lang="en-US" sz="2400" dirty="0" smtClean="0">
                <a:latin typeface="Tahoma" charset="0"/>
                <a:ea typeface="ＭＳ Ｐゴシック" charset="0"/>
              </a:rPr>
              <a:t>When </a:t>
            </a:r>
            <a:r>
              <a:rPr lang="en-US" sz="2400" dirty="0">
                <a:latin typeface="Tahoma" charset="0"/>
                <a:ea typeface="ＭＳ Ｐゴシック" charset="0"/>
              </a:rPr>
              <a:t>app does 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“</a:t>
            </a:r>
            <a:r>
              <a:rPr lang="en-US" sz="2400" dirty="0">
                <a:latin typeface="Tahoma" charset="0"/>
                <a:ea typeface="ＭＳ Ｐゴシック" charset="0"/>
              </a:rPr>
              <a:t>cd path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”</a:t>
            </a:r>
            <a:r>
              <a:rPr lang="en-US" sz="2400" dirty="0">
                <a:latin typeface="Tahoma" charset="0"/>
                <a:ea typeface="ＭＳ Ｐゴシック" charset="0"/>
              </a:rPr>
              <a:t> monitor must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update </a:t>
            </a:r>
            <a:r>
              <a:rPr lang="en-US" sz="2400" dirty="0">
                <a:latin typeface="Tahoma" charset="0"/>
                <a:ea typeface="ＭＳ Ｐゴシック" charset="0"/>
              </a:rPr>
              <a:t>its CWD</a:t>
            </a:r>
          </a:p>
          <a:p>
            <a:pPr lvl="2"/>
            <a:r>
              <a:rPr lang="en-US" sz="2000" dirty="0">
                <a:latin typeface="Tahoma" charset="0"/>
                <a:ea typeface="ＭＳ Ｐゴシック" charset="0"/>
              </a:rPr>
              <a:t>otherwise:   relative path requests interpreted incorrectly  </a:t>
            </a:r>
          </a:p>
        </p:txBody>
      </p:sp>
      <p:sp>
        <p:nvSpPr>
          <p:cNvPr id="2" name="Rectangle 1"/>
          <p:cNvSpPr/>
          <p:nvPr/>
        </p:nvSpPr>
        <p:spPr>
          <a:xfrm>
            <a:off x="4648200" y="4105275"/>
            <a:ext cx="4267200" cy="304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751346" y="438150"/>
            <a:ext cx="2164054" cy="218521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cd(“/</a:t>
            </a:r>
            <a:r>
              <a:rPr lang="en-US" b="1" dirty="0" err="1" smtClean="0">
                <a:solidFill>
                  <a:srgbClr val="0070C0"/>
                </a:solidFill>
              </a:rPr>
              <a:t>tmp</a:t>
            </a:r>
            <a:r>
              <a:rPr lang="en-US" b="1" dirty="0" smtClean="0">
                <a:solidFill>
                  <a:srgbClr val="0070C0"/>
                </a:solidFill>
              </a:rPr>
              <a:t>”)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open(“</a:t>
            </a:r>
            <a:r>
              <a:rPr lang="en-US" b="1" dirty="0" err="1" smtClean="0">
                <a:solidFill>
                  <a:srgbClr val="0070C0"/>
                </a:solidFill>
              </a:rPr>
              <a:t>passwd</a:t>
            </a:r>
            <a:r>
              <a:rPr lang="en-US" b="1" dirty="0" smtClean="0">
                <a:solidFill>
                  <a:srgbClr val="0070C0"/>
                </a:solidFill>
              </a:rPr>
              <a:t>”,  “r”)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r>
              <a:rPr lang="en-US" b="1" dirty="0">
                <a:solidFill>
                  <a:srgbClr val="0070C0"/>
                </a:solidFill>
              </a:rPr>
              <a:t>c</a:t>
            </a:r>
            <a:r>
              <a:rPr lang="en-US" b="1" dirty="0" smtClean="0">
                <a:solidFill>
                  <a:srgbClr val="0070C0"/>
                </a:solidFill>
              </a:rPr>
              <a:t>d(“/</a:t>
            </a:r>
            <a:r>
              <a:rPr lang="en-US" b="1" dirty="0" err="1" smtClean="0">
                <a:solidFill>
                  <a:srgbClr val="0070C0"/>
                </a:solidFill>
              </a:rPr>
              <a:t>etc</a:t>
            </a:r>
            <a:r>
              <a:rPr lang="en-US" b="1" dirty="0" smtClean="0">
                <a:solidFill>
                  <a:srgbClr val="0070C0"/>
                </a:solidFill>
              </a:rPr>
              <a:t>”)</a:t>
            </a:r>
          </a:p>
          <a:p>
            <a:r>
              <a:rPr lang="en-US" b="1" dirty="0">
                <a:solidFill>
                  <a:srgbClr val="0070C0"/>
                </a:solidFill>
              </a:rPr>
              <a:t>open(“</a:t>
            </a:r>
            <a:r>
              <a:rPr lang="en-US" b="1" dirty="0" err="1">
                <a:solidFill>
                  <a:srgbClr val="0070C0"/>
                </a:solidFill>
              </a:rPr>
              <a:t>passwd</a:t>
            </a:r>
            <a:r>
              <a:rPr lang="en-US" b="1" dirty="0">
                <a:solidFill>
                  <a:srgbClr val="0070C0"/>
                </a:solidFill>
              </a:rPr>
              <a:t>”,  “r</a:t>
            </a:r>
            <a:r>
              <a:rPr lang="en-US" b="1" dirty="0" smtClean="0">
                <a:solidFill>
                  <a:srgbClr val="0070C0"/>
                </a:solidFill>
              </a:rPr>
              <a:t>”)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 smtClean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789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82" name="Rectangle 10"/>
          <p:cNvSpPr>
            <a:spLocks noChangeArrowheads="1"/>
          </p:cNvSpPr>
          <p:nvPr/>
        </p:nvSpPr>
        <p:spPr bwMode="auto">
          <a:xfrm>
            <a:off x="1348433" y="3308350"/>
            <a:ext cx="4800600" cy="12573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714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Problems with </a:t>
            </a:r>
            <a:r>
              <a:rPr lang="en-US" sz="4400" dirty="0" err="1">
                <a:solidFill>
                  <a:srgbClr val="FF6600"/>
                </a:solidFill>
                <a:latin typeface="Tahoma" charset="0"/>
              </a:rPr>
              <a:t>ptrace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1310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742950"/>
            <a:ext cx="8382000" cy="44005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b="1" dirty="0" err="1">
                <a:latin typeface="Tahoma" charset="0"/>
              </a:rPr>
              <a:t>Ptrace</a:t>
            </a:r>
            <a:r>
              <a:rPr lang="en-US" sz="2800" dirty="0">
                <a:latin typeface="Tahoma" charset="0"/>
              </a:rPr>
              <a:t> </a:t>
            </a:r>
            <a:r>
              <a:rPr lang="en-US" sz="2800" dirty="0" smtClean="0">
                <a:latin typeface="Tahoma" charset="0"/>
              </a:rPr>
              <a:t>is not well suited for </a:t>
            </a:r>
            <a:r>
              <a:rPr lang="en-US" sz="2800" dirty="0">
                <a:latin typeface="Tahoma" charset="0"/>
              </a:rPr>
              <a:t>this </a:t>
            </a:r>
            <a:r>
              <a:rPr lang="en-US" sz="2800" dirty="0" smtClean="0">
                <a:latin typeface="Tahoma" charset="0"/>
              </a:rPr>
              <a:t>application:</a:t>
            </a:r>
            <a:endParaRPr lang="en-US" sz="2800" dirty="0">
              <a:latin typeface="Tahoma" charset="0"/>
            </a:endParaRP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Trace all system calls or none</a:t>
            </a:r>
          </a:p>
          <a:p>
            <a:pPr marL="1371600" lvl="3" indent="0">
              <a:lnSpc>
                <a:spcPct val="120000"/>
              </a:lnSpc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i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nefficient:   no </a:t>
            </a:r>
            <a:r>
              <a:rPr lang="en-US" sz="2400" dirty="0">
                <a:latin typeface="Tahoma" charset="0"/>
                <a:ea typeface="ＭＳ Ｐゴシック" charset="0"/>
              </a:rPr>
              <a:t>need to trace 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“</a:t>
            </a:r>
            <a:r>
              <a:rPr lang="en-US" sz="2400" dirty="0">
                <a:latin typeface="Tahoma" charset="0"/>
                <a:ea typeface="ＭＳ Ｐゴシック" charset="0"/>
              </a:rPr>
              <a:t>close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”</a:t>
            </a:r>
            <a:r>
              <a:rPr lang="en-US" sz="2400" dirty="0">
                <a:latin typeface="Tahoma" charset="0"/>
                <a:ea typeface="ＭＳ Ｐゴシック" charset="0"/>
              </a:rPr>
              <a:t> system call 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Monitor cannot abort sys-call without killing app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800" dirty="0">
                <a:latin typeface="Tahoma" charset="0"/>
              </a:rPr>
              <a:t>Security problems:   </a:t>
            </a:r>
            <a:r>
              <a:rPr lang="en-US" sz="2800" b="1" dirty="0">
                <a:latin typeface="Tahoma" charset="0"/>
              </a:rPr>
              <a:t>race conditions</a:t>
            </a:r>
          </a:p>
          <a:p>
            <a:pPr lvl="1"/>
            <a:r>
              <a:rPr lang="en-US" u="sng" dirty="0">
                <a:latin typeface="Tahoma" charset="0"/>
                <a:ea typeface="ＭＳ Ｐゴシック" charset="0"/>
              </a:rPr>
              <a:t>Example</a:t>
            </a:r>
            <a:r>
              <a:rPr lang="en-US" dirty="0">
                <a:latin typeface="Tahoma" charset="0"/>
                <a:ea typeface="ＭＳ Ｐゴシック" charset="0"/>
              </a:rPr>
              <a:t>:	</a:t>
            </a:r>
            <a:r>
              <a:rPr lang="en-US" dirty="0" err="1">
                <a:latin typeface="Tahoma" charset="0"/>
                <a:ea typeface="ＭＳ Ｐゴシック" charset="0"/>
              </a:rPr>
              <a:t>symlink</a:t>
            </a:r>
            <a:r>
              <a:rPr lang="en-US" dirty="0">
                <a:latin typeface="Tahoma" charset="0"/>
                <a:ea typeface="ＭＳ Ｐゴシック" charset="0"/>
              </a:rPr>
              <a:t>:    me  </a:t>
            </a:r>
            <a:r>
              <a:rPr lang="en-US" dirty="0" smtClean="0">
                <a:latin typeface="Tahoma" charset="0"/>
                <a:ea typeface="ＭＳ Ｐゴシック" charset="0"/>
              </a:rPr>
              <a:t>⟶  </a:t>
            </a:r>
            <a:r>
              <a:rPr lang="en-US" dirty="0" err="1">
                <a:latin typeface="Tahoma" charset="0"/>
                <a:ea typeface="ＭＳ Ｐゴシック" charset="0"/>
              </a:rPr>
              <a:t>mydata.dat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2">
              <a:spcBef>
                <a:spcPts val="1224"/>
              </a:spcBef>
              <a:buFont typeface="Wingdings" charset="0"/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	</a:t>
            </a:r>
            <a:r>
              <a:rPr lang="en-US" sz="2400" dirty="0" err="1">
                <a:latin typeface="Tahoma" charset="0"/>
                <a:ea typeface="ＭＳ Ｐゴシック" charset="0"/>
              </a:rPr>
              <a:t>proc</a:t>
            </a:r>
            <a:r>
              <a:rPr lang="en-US" sz="2400" dirty="0">
                <a:latin typeface="Tahoma" charset="0"/>
                <a:ea typeface="ＭＳ Ｐゴシック" charset="0"/>
              </a:rPr>
              <a:t> 1:   open(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“</a:t>
            </a:r>
            <a:r>
              <a:rPr lang="en-US" sz="2400" dirty="0">
                <a:latin typeface="Tahoma" charset="0"/>
                <a:ea typeface="ＭＳ Ｐゴシック" charset="0"/>
              </a:rPr>
              <a:t>me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”</a:t>
            </a:r>
            <a:r>
              <a:rPr lang="en-US" sz="2400" dirty="0">
                <a:latin typeface="Tahoma" charset="0"/>
                <a:ea typeface="ＭＳ Ｐゴシック" charset="0"/>
              </a:rPr>
              <a:t>)</a:t>
            </a:r>
          </a:p>
          <a:p>
            <a:pPr lvl="2">
              <a:buFont typeface="Wingdings" charset="0"/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	monitor checks and authorizes</a:t>
            </a:r>
          </a:p>
          <a:p>
            <a:pPr lvl="2">
              <a:buFont typeface="Wingdings" charset="0"/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	</a:t>
            </a:r>
            <a:r>
              <a:rPr lang="en-US" sz="2400" dirty="0" err="1">
                <a:latin typeface="Tahoma" charset="0"/>
                <a:ea typeface="ＭＳ Ｐゴシック" charset="0"/>
              </a:rPr>
              <a:t>proc</a:t>
            </a:r>
            <a:r>
              <a:rPr lang="en-US" sz="2400" dirty="0">
                <a:latin typeface="Tahoma" charset="0"/>
                <a:ea typeface="ＭＳ Ｐゴシック" charset="0"/>
              </a:rPr>
              <a:t> 2:   me  </a:t>
            </a:r>
            <a:r>
              <a:rPr lang="en-US" dirty="0">
                <a:latin typeface="Tahoma" charset="0"/>
                <a:ea typeface="ＭＳ Ｐゴシック" charset="0"/>
              </a:rPr>
              <a:t>⟶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  </a:t>
            </a:r>
            <a:r>
              <a:rPr lang="en-US" sz="2400" dirty="0">
                <a:latin typeface="Tahoma" charset="0"/>
                <a:ea typeface="ＭＳ Ｐゴシック" charset="0"/>
              </a:rPr>
              <a:t>/</a:t>
            </a:r>
            <a:r>
              <a:rPr lang="en-US" sz="2400" dirty="0" err="1">
                <a:latin typeface="Tahoma" charset="0"/>
                <a:ea typeface="ＭＳ Ｐゴシック" charset="0"/>
              </a:rPr>
              <a:t>etc</a:t>
            </a:r>
            <a:r>
              <a:rPr lang="en-US" sz="2400" dirty="0">
                <a:latin typeface="Tahoma" charset="0"/>
                <a:ea typeface="ＭＳ Ｐゴシック" charset="0"/>
              </a:rPr>
              <a:t>/</a:t>
            </a:r>
            <a:r>
              <a:rPr lang="en-US" sz="2400" dirty="0" err="1">
                <a:latin typeface="Tahoma" charset="0"/>
                <a:ea typeface="ＭＳ Ｐゴシック" charset="0"/>
              </a:rPr>
              <a:t>passwd</a:t>
            </a:r>
            <a:endParaRPr lang="en-US" sz="2400" dirty="0">
              <a:latin typeface="Tahoma" charset="0"/>
              <a:ea typeface="ＭＳ Ｐゴシック" charset="0"/>
            </a:endParaRPr>
          </a:p>
          <a:p>
            <a:pPr lvl="2">
              <a:buFont typeface="Wingdings" charset="0"/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	OS executes    open(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“</a:t>
            </a:r>
            <a:r>
              <a:rPr lang="en-US" sz="2400" dirty="0">
                <a:latin typeface="Tahoma" charset="0"/>
                <a:ea typeface="ＭＳ Ｐゴシック" charset="0"/>
              </a:rPr>
              <a:t>me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”</a:t>
            </a:r>
            <a:r>
              <a:rPr lang="en-US" sz="2400" dirty="0">
                <a:latin typeface="Tahoma" charset="0"/>
                <a:ea typeface="ＭＳ Ｐゴシック" charset="0"/>
              </a:rPr>
              <a:t>) </a:t>
            </a:r>
          </a:p>
          <a:p>
            <a:pPr marL="457200" lvl="1" indent="0">
              <a:spcBef>
                <a:spcPct val="60000"/>
              </a:spcBef>
              <a:buNone/>
            </a:pPr>
            <a:r>
              <a:rPr lang="en-US" dirty="0">
                <a:latin typeface="Tahoma" charset="0"/>
                <a:ea typeface="ＭＳ Ｐゴシック" charset="0"/>
              </a:rPr>
              <a:t>Classic </a:t>
            </a:r>
            <a:r>
              <a:rPr lang="en-US" b="1" dirty="0">
                <a:latin typeface="Tahoma" charset="0"/>
                <a:ea typeface="ＭＳ Ｐゴシック" charset="0"/>
              </a:rPr>
              <a:t>TOCTOU bug</a:t>
            </a:r>
            <a:r>
              <a:rPr lang="en-US" dirty="0">
                <a:latin typeface="Tahoma" charset="0"/>
                <a:ea typeface="ＭＳ Ｐゴシック" charset="0"/>
              </a:rPr>
              <a:t>:   time-of-check /  time-of-use</a:t>
            </a:r>
          </a:p>
        </p:txBody>
      </p:sp>
      <p:sp>
        <p:nvSpPr>
          <p:cNvPr id="131076" name="Line 4"/>
          <p:cNvSpPr>
            <a:spLocks noChangeShapeType="1"/>
          </p:cNvSpPr>
          <p:nvPr/>
        </p:nvSpPr>
        <p:spPr bwMode="auto">
          <a:xfrm>
            <a:off x="1048396" y="3360738"/>
            <a:ext cx="0" cy="10858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 rot="16200000">
            <a:off x="425819" y="3572819"/>
            <a:ext cx="7784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time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876800" y="3782616"/>
            <a:ext cx="3013076" cy="617934"/>
            <a:chOff x="3279" y="2969"/>
            <a:chExt cx="1898" cy="519"/>
          </a:xfrm>
        </p:grpSpPr>
        <p:sp>
          <p:nvSpPr>
            <p:cNvPr id="31752" name="Line 6"/>
            <p:cNvSpPr>
              <a:spLocks noChangeShapeType="1"/>
            </p:cNvSpPr>
            <p:nvPr/>
          </p:nvSpPr>
          <p:spPr bwMode="auto">
            <a:xfrm>
              <a:off x="3375" y="2969"/>
              <a:ext cx="934" cy="2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753" name="Line 7"/>
            <p:cNvSpPr>
              <a:spLocks noChangeShapeType="1"/>
            </p:cNvSpPr>
            <p:nvPr/>
          </p:nvSpPr>
          <p:spPr bwMode="auto">
            <a:xfrm flipH="1">
              <a:off x="3279" y="3349"/>
              <a:ext cx="1041" cy="1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754" name="Text Box 8"/>
            <p:cNvSpPr txBox="1">
              <a:spLocks noChangeArrowheads="1"/>
            </p:cNvSpPr>
            <p:nvPr/>
          </p:nvSpPr>
          <p:spPr bwMode="auto">
            <a:xfrm>
              <a:off x="4305" y="3130"/>
              <a:ext cx="872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not atomic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769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82" grpId="0" animBg="1"/>
      <p:bldP spid="131076" grpId="0" animBg="1"/>
      <p:bldP spid="1310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810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Running untrusted code</a:t>
            </a:r>
          </a:p>
        </p:txBody>
      </p:sp>
      <p:sp>
        <p:nvSpPr>
          <p:cNvPr id="174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Tahoma" charset="0"/>
              </a:rPr>
              <a:t>We often need to run buggy/</a:t>
            </a:r>
            <a:r>
              <a:rPr lang="en-US" sz="2800" dirty="0" err="1">
                <a:latin typeface="Tahoma" charset="0"/>
              </a:rPr>
              <a:t>unstrusted</a:t>
            </a:r>
            <a:r>
              <a:rPr lang="en-US" sz="2800" dirty="0">
                <a:latin typeface="Tahoma" charset="0"/>
              </a:rPr>
              <a:t> code:</a:t>
            </a:r>
          </a:p>
          <a:p>
            <a:pPr lvl="1">
              <a:lnSpc>
                <a:spcPct val="160000"/>
              </a:lnSpc>
            </a:pPr>
            <a:r>
              <a:rPr lang="en-US" sz="2400" dirty="0">
                <a:latin typeface="Tahoma" charset="0"/>
                <a:ea typeface="ＭＳ Ｐゴシック" charset="0"/>
              </a:rPr>
              <a:t>programs from untrusted Internet sites:</a:t>
            </a:r>
          </a:p>
          <a:p>
            <a:pPr lvl="2">
              <a:lnSpc>
                <a:spcPct val="120000"/>
              </a:lnSpc>
            </a:pPr>
            <a:r>
              <a:rPr lang="en-US" sz="2200" dirty="0" smtClean="0">
                <a:latin typeface="Tahoma" charset="0"/>
                <a:ea typeface="ＭＳ Ｐゴシック" charset="0"/>
              </a:rPr>
              <a:t>apps,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extensions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,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plug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-ins,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codecs </a:t>
            </a:r>
            <a:r>
              <a:rPr lang="en-US" sz="2200" dirty="0">
                <a:latin typeface="Tahoma" charset="0"/>
                <a:ea typeface="ＭＳ Ｐゴシック" charset="0"/>
              </a:rPr>
              <a:t>for media player</a:t>
            </a:r>
          </a:p>
          <a:p>
            <a:pPr lvl="1">
              <a:lnSpc>
                <a:spcPct val="160000"/>
              </a:lnSpc>
            </a:pPr>
            <a:r>
              <a:rPr lang="en-US" sz="2400" dirty="0">
                <a:latin typeface="Tahoma" charset="0"/>
                <a:ea typeface="ＭＳ Ｐゴシック" charset="0"/>
              </a:rPr>
              <a:t>e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xposed applications: </a:t>
            </a:r>
            <a:r>
              <a:rPr lang="en-US" sz="2400" dirty="0" err="1" smtClean="0">
                <a:latin typeface="Tahoma" charset="0"/>
                <a:ea typeface="ＭＳ Ｐゴシック" charset="0"/>
              </a:rPr>
              <a:t>pdf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viewers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,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outlook</a:t>
            </a:r>
            <a:endParaRPr lang="en-US" sz="2400" dirty="0">
              <a:latin typeface="Tahoma" charset="0"/>
              <a:ea typeface="ＭＳ Ｐゴシック" charset="0"/>
            </a:endParaRPr>
          </a:p>
          <a:p>
            <a:pPr lvl="1">
              <a:lnSpc>
                <a:spcPct val="160000"/>
              </a:lnSpc>
            </a:pPr>
            <a:r>
              <a:rPr lang="en-US" sz="2400" dirty="0">
                <a:latin typeface="Tahoma" charset="0"/>
                <a:ea typeface="ＭＳ Ｐゴシック" charset="0"/>
              </a:rPr>
              <a:t>legacy daemons: </a:t>
            </a:r>
            <a:r>
              <a:rPr lang="en-US" sz="2400" dirty="0" err="1" smtClean="0">
                <a:latin typeface="Tahoma" charset="0"/>
                <a:ea typeface="ＭＳ Ｐゴシック" charset="0"/>
              </a:rPr>
              <a:t>sendmail</a:t>
            </a:r>
            <a:r>
              <a:rPr lang="en-US" sz="2400" dirty="0">
                <a:latin typeface="Tahoma" charset="0"/>
                <a:ea typeface="ＭＳ Ｐゴシック" charset="0"/>
              </a:rPr>
              <a:t>,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bind</a:t>
            </a:r>
            <a:endParaRPr lang="en-US" sz="2400" dirty="0">
              <a:latin typeface="Tahoma" charset="0"/>
              <a:ea typeface="ＭＳ Ｐゴシック" charset="0"/>
            </a:endParaRPr>
          </a:p>
          <a:p>
            <a:pPr lvl="1">
              <a:lnSpc>
                <a:spcPct val="160000"/>
              </a:lnSpc>
            </a:pPr>
            <a:r>
              <a:rPr lang="en-US" sz="2400" dirty="0">
                <a:latin typeface="Tahoma" charset="0"/>
                <a:ea typeface="ＭＳ Ｐゴシック" charset="0"/>
              </a:rPr>
              <a:t>honeypots</a:t>
            </a:r>
          </a:p>
          <a:p>
            <a:pPr lvl="1"/>
            <a:endParaRPr lang="en-US" dirty="0">
              <a:latin typeface="Tahoma" charset="0"/>
              <a:ea typeface="ＭＳ Ｐゴシック" charset="0"/>
            </a:endParaRPr>
          </a:p>
          <a:p>
            <a:pPr marL="0" indent="0">
              <a:buNone/>
            </a:pPr>
            <a:r>
              <a:rPr lang="en-US" sz="2800" u="sng" dirty="0">
                <a:latin typeface="Tahoma" charset="0"/>
              </a:rPr>
              <a:t>Goal</a:t>
            </a:r>
            <a:r>
              <a:rPr lang="en-US" sz="2800" dirty="0">
                <a:latin typeface="Tahoma" charset="0"/>
              </a:rPr>
              <a:t>: </a:t>
            </a:r>
            <a:r>
              <a:rPr lang="en-US" sz="2800" dirty="0" smtClean="0">
                <a:latin typeface="Tahoma" charset="0"/>
              </a:rPr>
              <a:t>if </a:t>
            </a:r>
            <a:r>
              <a:rPr lang="en-US" sz="2800" dirty="0">
                <a:latin typeface="Tahoma" charset="0"/>
              </a:rPr>
              <a:t>application </a:t>
            </a:r>
            <a:r>
              <a:rPr lang="ja-JP" altLang="en-US" sz="2800" dirty="0">
                <a:latin typeface="Tahoma" charset="0"/>
              </a:rPr>
              <a:t>“</a:t>
            </a:r>
            <a:r>
              <a:rPr lang="en-US" sz="2800" dirty="0" smtClean="0">
                <a:latin typeface="Tahoma" charset="0"/>
              </a:rPr>
              <a:t>misbehaves</a:t>
            </a:r>
            <a:r>
              <a:rPr lang="ja-JP" altLang="en-US" sz="2800" dirty="0" smtClean="0">
                <a:latin typeface="Tahoma" charset="0"/>
              </a:rPr>
              <a:t>”</a:t>
            </a:r>
            <a:r>
              <a:rPr lang="en-US" sz="2800" dirty="0" smtClean="0">
                <a:latin typeface="Tahoma" charset="0"/>
              </a:rPr>
              <a:t>  ⇒  kill </a:t>
            </a:r>
            <a:r>
              <a:rPr lang="en-US" sz="2800" dirty="0">
                <a:latin typeface="Tahoma" charset="0"/>
              </a:rPr>
              <a:t>it</a:t>
            </a:r>
          </a:p>
        </p:txBody>
      </p:sp>
      <p:sp>
        <p:nvSpPr>
          <p:cNvPr id="17412" name="AutoShape 4"/>
          <p:cNvSpPr>
            <a:spLocks/>
          </p:cNvSpPr>
          <p:nvPr/>
        </p:nvSpPr>
        <p:spPr bwMode="auto">
          <a:xfrm>
            <a:off x="609600" y="1657350"/>
            <a:ext cx="228600" cy="2343150"/>
          </a:xfrm>
          <a:prstGeom prst="leftBracket">
            <a:avLst>
              <a:gd name="adj" fmla="val 102778"/>
            </a:avLst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95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95250"/>
            <a:ext cx="8229600" cy="85725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Alternate design:  </a:t>
            </a:r>
            <a:r>
              <a:rPr lang="en-US" sz="4400" dirty="0" err="1" smtClean="0">
                <a:solidFill>
                  <a:srgbClr val="FF6600"/>
                </a:solidFill>
                <a:latin typeface="Tahoma" charset="0"/>
              </a:rPr>
              <a:t>systrace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    </a:t>
            </a:r>
            <a:r>
              <a:rPr lang="en-US" sz="2000" dirty="0" smtClean="0">
                <a:solidFill>
                  <a:srgbClr val="FF6600"/>
                </a:solidFill>
                <a:latin typeface="Tahoma" charset="0"/>
              </a:rPr>
              <a:t>[P’02]</a:t>
            </a:r>
            <a:endParaRPr lang="en-US" sz="20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139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3409950"/>
            <a:ext cx="8534400" cy="1676400"/>
          </a:xfrm>
        </p:spPr>
        <p:txBody>
          <a:bodyPr>
            <a:noAutofit/>
          </a:bodyPr>
          <a:lstStyle/>
          <a:p>
            <a:r>
              <a:rPr lang="en-US" sz="2000" dirty="0" err="1">
                <a:latin typeface="Tahoma" charset="0"/>
              </a:rPr>
              <a:t>systrace</a:t>
            </a:r>
            <a:r>
              <a:rPr lang="en-US" sz="2000" dirty="0">
                <a:latin typeface="Tahoma" charset="0"/>
              </a:rPr>
              <a:t> only forwards monitored sys-calls to monitor  </a:t>
            </a:r>
            <a:r>
              <a:rPr lang="en-US" sz="1800" dirty="0" smtClean="0">
                <a:latin typeface="Tahoma" charset="0"/>
              </a:rPr>
              <a:t>(efficiency)</a:t>
            </a:r>
            <a:endParaRPr lang="en-US" sz="1800" dirty="0">
              <a:latin typeface="Tahoma" charset="0"/>
            </a:endParaRPr>
          </a:p>
          <a:p>
            <a:pPr>
              <a:spcBef>
                <a:spcPts val="1680"/>
              </a:spcBef>
            </a:pPr>
            <a:r>
              <a:rPr lang="en-US" sz="2000" dirty="0" err="1">
                <a:latin typeface="Tahoma" charset="0"/>
              </a:rPr>
              <a:t>systrace</a:t>
            </a:r>
            <a:r>
              <a:rPr lang="en-US" sz="2000" dirty="0">
                <a:latin typeface="Tahoma" charset="0"/>
              </a:rPr>
              <a:t> resolves </a:t>
            </a:r>
            <a:r>
              <a:rPr lang="en-US" sz="2000" dirty="0" err="1">
                <a:latin typeface="Tahoma" charset="0"/>
              </a:rPr>
              <a:t>sym</a:t>
            </a:r>
            <a:r>
              <a:rPr lang="en-US" sz="2000" dirty="0">
                <a:latin typeface="Tahoma" charset="0"/>
              </a:rPr>
              <a:t>-links and replaces sys-call </a:t>
            </a:r>
            <a:br>
              <a:rPr lang="en-US" sz="2000" dirty="0">
                <a:latin typeface="Tahoma" charset="0"/>
              </a:rPr>
            </a:br>
            <a:r>
              <a:rPr lang="en-US" sz="2000" dirty="0">
                <a:latin typeface="Tahoma" charset="0"/>
              </a:rPr>
              <a:t>path arguments by full path to target</a:t>
            </a:r>
          </a:p>
          <a:p>
            <a:pPr>
              <a:spcBef>
                <a:spcPts val="1680"/>
              </a:spcBef>
            </a:pPr>
            <a:r>
              <a:rPr lang="en-US" sz="2000" dirty="0">
                <a:latin typeface="Tahoma" charset="0"/>
              </a:rPr>
              <a:t>When app calls  </a:t>
            </a:r>
            <a:r>
              <a:rPr lang="en-US" sz="2000" dirty="0" err="1">
                <a:solidFill>
                  <a:srgbClr val="CC3399"/>
                </a:solidFill>
                <a:latin typeface="Tahoma" charset="0"/>
              </a:rPr>
              <a:t>execve</a:t>
            </a:r>
            <a:r>
              <a:rPr lang="en-US" sz="2000" dirty="0">
                <a:latin typeface="Tahoma" charset="0"/>
              </a:rPr>
              <a:t>,  monitor loads new policy file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533400" y="819150"/>
            <a:ext cx="8077200" cy="2209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533400" y="2343150"/>
            <a:ext cx="80772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b"/>
          <a:lstStyle/>
          <a:p>
            <a:pPr algn="r"/>
            <a:r>
              <a:rPr lang="en-US" sz="2400" b="1"/>
              <a:t>OS Kernel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1066800" y="971550"/>
            <a:ext cx="1676400" cy="85725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 dirty="0"/>
              <a:t>monitored</a:t>
            </a:r>
          </a:p>
          <a:p>
            <a:pPr algn="ctr"/>
            <a:r>
              <a:rPr lang="en-US" b="1" dirty="0"/>
              <a:t>application</a:t>
            </a:r>
          </a:p>
          <a:p>
            <a:pPr algn="ctr"/>
            <a:r>
              <a:rPr lang="en-US" dirty="0" smtClean="0"/>
              <a:t>(browser)</a:t>
            </a:r>
            <a:endParaRPr lang="en-US" dirty="0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4876800" y="971550"/>
            <a:ext cx="1600200" cy="85725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/>
              <a:t>monitor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6926264" y="742950"/>
            <a:ext cx="13939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user space</a:t>
            </a:r>
          </a:p>
        </p:txBody>
      </p:sp>
      <p:sp>
        <p:nvSpPr>
          <p:cNvPr id="32777" name="Line 10"/>
          <p:cNvSpPr>
            <a:spLocks noChangeShapeType="1"/>
          </p:cNvSpPr>
          <p:nvPr/>
        </p:nvSpPr>
        <p:spPr bwMode="auto">
          <a:xfrm>
            <a:off x="1828800" y="1828800"/>
            <a:ext cx="0" cy="742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778" name="Text Box 11"/>
          <p:cNvSpPr txBox="1">
            <a:spLocks noChangeArrowheads="1"/>
          </p:cNvSpPr>
          <p:nvPr/>
        </p:nvSpPr>
        <p:spPr bwMode="auto">
          <a:xfrm>
            <a:off x="1828800" y="1943101"/>
            <a:ext cx="34191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/>
              <a:t>open(</a:t>
            </a:r>
            <a:r>
              <a:rPr lang="ja-JP" altLang="en-US" b="1"/>
              <a:t>“</a:t>
            </a:r>
            <a:r>
              <a:rPr lang="en-US" b="1"/>
              <a:t>etc/passwd</a:t>
            </a:r>
            <a:r>
              <a:rPr lang="ja-JP" altLang="en-US" b="1"/>
              <a:t>”</a:t>
            </a:r>
            <a:r>
              <a:rPr lang="en-US" b="1"/>
              <a:t>,  </a:t>
            </a:r>
            <a:r>
              <a:rPr lang="ja-JP" altLang="en-US" b="1"/>
              <a:t>“</a:t>
            </a:r>
            <a:r>
              <a:rPr lang="en-US" b="1"/>
              <a:t>r</a:t>
            </a:r>
            <a:r>
              <a:rPr lang="ja-JP" altLang="en-US" b="1"/>
              <a:t>”</a:t>
            </a:r>
            <a:r>
              <a:rPr lang="en-US" b="1"/>
              <a:t>)</a:t>
            </a:r>
          </a:p>
        </p:txBody>
      </p:sp>
      <p:sp>
        <p:nvSpPr>
          <p:cNvPr id="32779" name="Line 13"/>
          <p:cNvSpPr>
            <a:spLocks noChangeShapeType="1"/>
          </p:cNvSpPr>
          <p:nvPr/>
        </p:nvSpPr>
        <p:spPr bwMode="auto">
          <a:xfrm>
            <a:off x="533400" y="2343150"/>
            <a:ext cx="8077200" cy="119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780" name="Rectangle 14"/>
          <p:cNvSpPr>
            <a:spLocks noChangeArrowheads="1"/>
          </p:cNvSpPr>
          <p:nvPr/>
        </p:nvSpPr>
        <p:spPr bwMode="auto">
          <a:xfrm>
            <a:off x="1066800" y="2571750"/>
            <a:ext cx="1600200" cy="55245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/>
              <a:t>sys-call</a:t>
            </a:r>
          </a:p>
          <a:p>
            <a:pPr algn="ctr"/>
            <a:r>
              <a:rPr lang="en-US" b="1"/>
              <a:t>gateway</a:t>
            </a:r>
          </a:p>
        </p:txBody>
      </p:sp>
      <p:sp>
        <p:nvSpPr>
          <p:cNvPr id="32781" name="Rectangle 15"/>
          <p:cNvSpPr>
            <a:spLocks noChangeArrowheads="1"/>
          </p:cNvSpPr>
          <p:nvPr/>
        </p:nvSpPr>
        <p:spPr bwMode="auto">
          <a:xfrm>
            <a:off x="5029200" y="2571750"/>
            <a:ext cx="1447800" cy="4572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/>
              <a:t>systrace</a:t>
            </a:r>
          </a:p>
        </p:txBody>
      </p:sp>
      <p:sp>
        <p:nvSpPr>
          <p:cNvPr id="139280" name="Line 16"/>
          <p:cNvSpPr>
            <a:spLocks noChangeShapeType="1"/>
          </p:cNvSpPr>
          <p:nvPr/>
        </p:nvSpPr>
        <p:spPr bwMode="auto">
          <a:xfrm>
            <a:off x="2667000" y="2686050"/>
            <a:ext cx="2286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9282" name="Line 18"/>
          <p:cNvSpPr>
            <a:spLocks noChangeShapeType="1"/>
          </p:cNvSpPr>
          <p:nvPr/>
        </p:nvSpPr>
        <p:spPr bwMode="auto">
          <a:xfrm flipV="1">
            <a:off x="5638800" y="1828800"/>
            <a:ext cx="0" cy="742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9283" name="Line 19"/>
          <p:cNvSpPr>
            <a:spLocks noChangeShapeType="1"/>
          </p:cNvSpPr>
          <p:nvPr/>
        </p:nvSpPr>
        <p:spPr bwMode="auto">
          <a:xfrm>
            <a:off x="6096000" y="1828800"/>
            <a:ext cx="0" cy="742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743200" y="2914654"/>
            <a:ext cx="2286000" cy="400050"/>
            <a:chOff x="1872" y="2592"/>
            <a:chExt cx="1440" cy="336"/>
          </a:xfrm>
        </p:grpSpPr>
        <p:sp>
          <p:nvSpPr>
            <p:cNvPr id="32788" name="Line 17"/>
            <p:cNvSpPr>
              <a:spLocks noChangeShapeType="1"/>
            </p:cNvSpPr>
            <p:nvPr/>
          </p:nvSpPr>
          <p:spPr bwMode="auto">
            <a:xfrm flipH="1">
              <a:off x="1872" y="2592"/>
              <a:ext cx="14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789" name="Text Box 20"/>
            <p:cNvSpPr txBox="1">
              <a:spLocks noChangeArrowheads="1"/>
            </p:cNvSpPr>
            <p:nvPr/>
          </p:nvSpPr>
          <p:spPr bwMode="auto">
            <a:xfrm>
              <a:off x="2112" y="2592"/>
              <a:ext cx="981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permit/deny</a:t>
              </a:r>
            </a:p>
          </p:txBody>
        </p:sp>
      </p:grpSp>
      <p:sp>
        <p:nvSpPr>
          <p:cNvPr id="32786" name="Text Box 22"/>
          <p:cNvSpPr txBox="1">
            <a:spLocks noChangeArrowheads="1"/>
          </p:cNvSpPr>
          <p:nvPr/>
        </p:nvSpPr>
        <p:spPr bwMode="auto">
          <a:xfrm>
            <a:off x="6936325" y="1257301"/>
            <a:ext cx="1243524" cy="70788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policy file</a:t>
            </a:r>
          </a:p>
          <a:p>
            <a:pPr algn="ctr" eaLnBrk="1" hangingPunct="1"/>
            <a:r>
              <a:rPr lang="en-US"/>
              <a:t>for app</a:t>
            </a:r>
          </a:p>
        </p:txBody>
      </p:sp>
      <p:sp>
        <p:nvSpPr>
          <p:cNvPr id="32787" name="Line 23"/>
          <p:cNvSpPr>
            <a:spLocks noChangeShapeType="1"/>
          </p:cNvSpPr>
          <p:nvPr/>
        </p:nvSpPr>
        <p:spPr bwMode="auto">
          <a:xfrm flipH="1">
            <a:off x="6477001" y="1485900"/>
            <a:ext cx="449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196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uild="p"/>
      <p:bldP spid="139280" grpId="0" animBg="1"/>
      <p:bldP spid="139282" grpId="0" animBg="1"/>
      <p:bldP spid="13928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Ostia:  a delegation architecture    </a:t>
            </a:r>
            <a:r>
              <a:rPr lang="en-US" sz="2000" dirty="0" smtClean="0">
                <a:solidFill>
                  <a:srgbClr val="FF6600"/>
                </a:solidFill>
              </a:rPr>
              <a:t>[GPR’04]</a:t>
            </a:r>
            <a:endParaRPr lang="en-US" sz="2000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71550"/>
            <a:ext cx="8763000" cy="4171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Previous designs use filtering:</a:t>
            </a:r>
          </a:p>
          <a:p>
            <a:r>
              <a:rPr lang="en-US" sz="2400" dirty="0" smtClean="0"/>
              <a:t>Filter examines sys-calls and decides whether to block</a:t>
            </a:r>
          </a:p>
          <a:p>
            <a:r>
              <a:rPr lang="en-US" sz="2400" dirty="0" smtClean="0"/>
              <a:t>Difficulty with syncing state between app and monitor  </a:t>
            </a:r>
            <a:r>
              <a:rPr lang="en-US" sz="1600" dirty="0" smtClean="0"/>
              <a:t>(CWD,  UID,  ..)</a:t>
            </a:r>
          </a:p>
          <a:p>
            <a:pPr lvl="1"/>
            <a:r>
              <a:rPr lang="en-US" sz="1800" dirty="0" smtClean="0"/>
              <a:t>Incorrect syncing results in security vulnerabilities (e.g. disallowed file opened)</a:t>
            </a:r>
            <a:endParaRPr lang="en-US" sz="2400" dirty="0"/>
          </a:p>
          <a:p>
            <a:pPr marL="0" indent="0">
              <a:spcBef>
                <a:spcPts val="1776"/>
              </a:spcBef>
              <a:buNone/>
            </a:pPr>
            <a:r>
              <a:rPr lang="en-US" sz="2400" dirty="0" smtClean="0"/>
              <a:t>A delegation architecture: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33400" y="3333750"/>
            <a:ext cx="8077200" cy="173355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33400" y="4629150"/>
            <a:ext cx="8077200" cy="43815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b"/>
          <a:lstStyle/>
          <a:p>
            <a:pPr algn="r"/>
            <a:r>
              <a:rPr lang="en-US" sz="2400" b="1"/>
              <a:t>OS Kernel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066800" y="3486150"/>
            <a:ext cx="1676400" cy="6096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 dirty="0"/>
              <a:t>m</a:t>
            </a:r>
            <a:r>
              <a:rPr lang="en-US" b="1" dirty="0" smtClean="0"/>
              <a:t>onitored</a:t>
            </a:r>
            <a:endParaRPr lang="en-US" b="1" dirty="0"/>
          </a:p>
          <a:p>
            <a:pPr algn="ctr"/>
            <a:r>
              <a:rPr lang="en-US" b="1" dirty="0"/>
              <a:t>a</a:t>
            </a:r>
            <a:r>
              <a:rPr lang="en-US" b="1" dirty="0" smtClean="0"/>
              <a:t>pplication</a:t>
            </a:r>
            <a:endParaRPr lang="en-US" b="1" dirty="0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876800" y="3486150"/>
            <a:ext cx="1600200" cy="6096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 dirty="0" smtClean="0"/>
              <a:t>agent</a:t>
            </a:r>
            <a:endParaRPr lang="en-US" b="1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926264" y="3257550"/>
            <a:ext cx="13939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user space</a:t>
            </a:r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533400" y="4629150"/>
            <a:ext cx="8077200" cy="119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6936325" y="3771901"/>
            <a:ext cx="1243524" cy="70788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policy file</a:t>
            </a:r>
          </a:p>
          <a:p>
            <a:pPr algn="ctr" eaLnBrk="1" hangingPunct="1"/>
            <a:r>
              <a:rPr lang="en-US"/>
              <a:t>for app</a:t>
            </a:r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 flipH="1">
            <a:off x="6477001" y="4000500"/>
            <a:ext cx="449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1828800" y="4095750"/>
            <a:ext cx="3095657" cy="838200"/>
            <a:chOff x="1828800" y="4095750"/>
            <a:chExt cx="3095657" cy="838200"/>
          </a:xfrm>
        </p:grpSpPr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1828800" y="4095750"/>
              <a:ext cx="0" cy="838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828800" y="4171950"/>
              <a:ext cx="309565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 dirty="0"/>
                <a:t>open(</a:t>
              </a:r>
              <a:r>
                <a:rPr lang="ja-JP" altLang="en-US" sz="1800" b="1" dirty="0"/>
                <a:t>“</a:t>
              </a:r>
              <a:r>
                <a:rPr lang="en-US" sz="1800" b="1" dirty="0" err="1"/>
                <a:t>etc</a:t>
              </a:r>
              <a:r>
                <a:rPr lang="en-US" sz="1800" b="1" dirty="0"/>
                <a:t>/</a:t>
              </a:r>
              <a:r>
                <a:rPr lang="en-US" sz="1800" b="1" dirty="0" err="1"/>
                <a:t>passwd</a:t>
              </a:r>
              <a:r>
                <a:rPr lang="ja-JP" altLang="en-US" sz="1800" b="1" dirty="0"/>
                <a:t>”</a:t>
              </a:r>
              <a:r>
                <a:rPr lang="en-US" sz="1800" b="1" dirty="0"/>
                <a:t>,  </a:t>
              </a:r>
              <a:r>
                <a:rPr lang="ja-JP" altLang="en-US" sz="1800" b="1" dirty="0"/>
                <a:t>“</a:t>
              </a:r>
              <a:r>
                <a:rPr lang="en-US" sz="1800" b="1" dirty="0"/>
                <a:t>r</a:t>
              </a:r>
              <a:r>
                <a:rPr lang="ja-JP" altLang="en-US" sz="1800" b="1" dirty="0"/>
                <a:t>”</a:t>
              </a:r>
              <a:r>
                <a:rPr lang="en-US" sz="1800" b="1" dirty="0"/>
                <a:t>)</a:t>
              </a:r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78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11" grpId="0" animBg="1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Ostia:  a delegation architecture    </a:t>
            </a:r>
            <a:r>
              <a:rPr lang="en-US" sz="2000" dirty="0" smtClean="0">
                <a:solidFill>
                  <a:srgbClr val="FF6600"/>
                </a:solidFill>
              </a:rPr>
              <a:t>[GPR’04]</a:t>
            </a:r>
            <a:endParaRPr lang="en-US" sz="2000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5350"/>
            <a:ext cx="8763000" cy="4248150"/>
          </a:xfrm>
        </p:spPr>
        <p:txBody>
          <a:bodyPr>
            <a:normAutofit/>
          </a:bodyPr>
          <a:lstStyle/>
          <a:p>
            <a:r>
              <a:rPr lang="en-US" sz="2400" dirty="0"/>
              <a:t>Monitored app disallowed from making </a:t>
            </a:r>
            <a:r>
              <a:rPr lang="en-US" sz="2400" dirty="0" smtClean="0"/>
              <a:t>monitored sys calls</a:t>
            </a:r>
          </a:p>
          <a:p>
            <a:pPr lvl="1"/>
            <a:r>
              <a:rPr lang="en-US" sz="2000" dirty="0" smtClean="0"/>
              <a:t>Minimal kernel change     (… but app can call </a:t>
            </a:r>
            <a:r>
              <a:rPr lang="en-US" sz="2000" b="1" dirty="0" smtClean="0"/>
              <a:t>close</a:t>
            </a:r>
            <a:r>
              <a:rPr lang="en-US" sz="2000" dirty="0" smtClean="0"/>
              <a:t>() itself )</a:t>
            </a:r>
            <a:endParaRPr lang="en-US" sz="2000" dirty="0"/>
          </a:p>
          <a:p>
            <a:pPr>
              <a:spcBef>
                <a:spcPts val="2376"/>
              </a:spcBef>
            </a:pPr>
            <a:r>
              <a:rPr lang="en-US" sz="2400" dirty="0" smtClean="0"/>
              <a:t>Sys-call delegated to </a:t>
            </a:r>
            <a:r>
              <a:rPr lang="en-US" sz="2400" dirty="0"/>
              <a:t>an agent that decides </a:t>
            </a:r>
            <a:r>
              <a:rPr lang="en-US" sz="2400" dirty="0" smtClean="0"/>
              <a:t>if call is allowed</a:t>
            </a:r>
          </a:p>
          <a:p>
            <a:pPr lvl="1">
              <a:spcBef>
                <a:spcPts val="576"/>
              </a:spcBef>
            </a:pPr>
            <a:r>
              <a:rPr lang="en-US" sz="2000" dirty="0" smtClean="0"/>
              <a:t>Can be done without changing app</a:t>
            </a:r>
          </a:p>
          <a:p>
            <a:pPr marL="457200" lvl="1" indent="0">
              <a:spcBef>
                <a:spcPts val="576"/>
              </a:spcBef>
              <a:buNone/>
            </a:pPr>
            <a:r>
              <a:rPr lang="en-US" sz="2000" dirty="0" smtClean="0"/>
              <a:t>		(requires an emulation layer in monitored process)</a:t>
            </a:r>
            <a:endParaRPr lang="en-US" sz="2000" dirty="0"/>
          </a:p>
          <a:p>
            <a:pPr>
              <a:spcBef>
                <a:spcPts val="2376"/>
              </a:spcBef>
            </a:pPr>
            <a:r>
              <a:rPr lang="en-US" sz="2400" dirty="0" smtClean="0"/>
              <a:t>Incorrect state </a:t>
            </a:r>
            <a:r>
              <a:rPr lang="en-US" sz="2400" dirty="0"/>
              <a:t>syncing </a:t>
            </a:r>
            <a:r>
              <a:rPr lang="en-US" sz="2400" dirty="0" smtClean="0"/>
              <a:t>will not result in policy violation</a:t>
            </a:r>
          </a:p>
          <a:p>
            <a:pPr>
              <a:spcBef>
                <a:spcPts val="2376"/>
              </a:spcBef>
            </a:pPr>
            <a:r>
              <a:rPr lang="en-US" sz="2400" dirty="0" smtClean="0"/>
              <a:t>What should agent do when app calls </a:t>
            </a:r>
            <a:r>
              <a:rPr lang="en-US" sz="2400" b="1" dirty="0" err="1" smtClean="0"/>
              <a:t>execve</a:t>
            </a:r>
            <a:r>
              <a:rPr lang="en-US" sz="2400" b="1" dirty="0" smtClean="0"/>
              <a:t>?</a:t>
            </a:r>
          </a:p>
          <a:p>
            <a:pPr lvl="1" indent="-342900">
              <a:spcBef>
                <a:spcPts val="576"/>
              </a:spcBef>
            </a:pPr>
            <a:r>
              <a:rPr lang="en-US" sz="2000" dirty="0" smtClean="0"/>
              <a:t>Process can make the call directly.   </a:t>
            </a:r>
            <a:r>
              <a:rPr lang="en-US" sz="2000" dirty="0"/>
              <a:t>A</a:t>
            </a:r>
            <a:r>
              <a:rPr lang="en-US" sz="2000" dirty="0" smtClean="0"/>
              <a:t>gent loads new policy file.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914400" y="4476750"/>
            <a:ext cx="6934200" cy="5334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973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ChangeArrowheads="1"/>
          </p:cNvSpPr>
          <p:nvPr/>
        </p:nvSpPr>
        <p:spPr bwMode="auto">
          <a:xfrm>
            <a:off x="2057400" y="1200150"/>
            <a:ext cx="3810000" cy="10287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Policy</a:t>
            </a:r>
          </a:p>
        </p:txBody>
      </p:sp>
      <p:sp>
        <p:nvSpPr>
          <p:cNvPr id="3379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819150"/>
            <a:ext cx="8382000" cy="43243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dirty="0">
                <a:latin typeface="Tahoma" charset="0"/>
              </a:rPr>
              <a:t>Sample policy file:</a:t>
            </a:r>
          </a:p>
          <a:p>
            <a:pPr>
              <a:spcBef>
                <a:spcPts val="1080"/>
              </a:spcBef>
              <a:buFont typeface="Wingdings" charset="0"/>
              <a:buNone/>
            </a:pPr>
            <a:r>
              <a:rPr lang="en-US" sz="2400" dirty="0">
                <a:latin typeface="Tahoma" charset="0"/>
              </a:rPr>
              <a:t>			path allow  /</a:t>
            </a:r>
            <a:r>
              <a:rPr lang="en-US" sz="2400" dirty="0" err="1">
                <a:latin typeface="Tahoma" charset="0"/>
              </a:rPr>
              <a:t>tmp</a:t>
            </a:r>
            <a:r>
              <a:rPr lang="en-US" sz="2400" dirty="0">
                <a:latin typeface="Tahoma" charset="0"/>
              </a:rPr>
              <a:t>/*</a:t>
            </a:r>
          </a:p>
          <a:p>
            <a:pPr>
              <a:buFont typeface="Wingdings" charset="0"/>
              <a:buNone/>
            </a:pPr>
            <a:r>
              <a:rPr lang="en-US" sz="2400" dirty="0">
                <a:latin typeface="Tahoma" charset="0"/>
              </a:rPr>
              <a:t>			path deny  /</a:t>
            </a:r>
            <a:r>
              <a:rPr lang="en-US" sz="2400" dirty="0" err="1">
                <a:latin typeface="Tahoma" charset="0"/>
              </a:rPr>
              <a:t>etc</a:t>
            </a:r>
            <a:r>
              <a:rPr lang="en-US" sz="2400" dirty="0">
                <a:latin typeface="Tahoma" charset="0"/>
              </a:rPr>
              <a:t>/</a:t>
            </a:r>
            <a:r>
              <a:rPr lang="en-US" sz="2400" dirty="0" err="1">
                <a:latin typeface="Tahoma" charset="0"/>
              </a:rPr>
              <a:t>passwd</a:t>
            </a:r>
            <a:endParaRPr lang="en-US" sz="2400" dirty="0">
              <a:latin typeface="Tahoma" charset="0"/>
            </a:endParaRPr>
          </a:p>
          <a:p>
            <a:pPr>
              <a:buFont typeface="Wingdings" charset="0"/>
              <a:buNone/>
            </a:pPr>
            <a:r>
              <a:rPr lang="en-US" sz="2400" dirty="0">
                <a:latin typeface="Tahoma" charset="0"/>
              </a:rPr>
              <a:t>			network deny all</a:t>
            </a:r>
          </a:p>
          <a:p>
            <a:pPr>
              <a:buFont typeface="Wingdings" charset="0"/>
              <a:buNone/>
            </a:pPr>
            <a:endParaRPr lang="en-US" sz="2400" dirty="0">
              <a:latin typeface="Tahoma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Tahoma" charset="0"/>
              </a:rPr>
              <a:t>Manually specifying </a:t>
            </a:r>
            <a:r>
              <a:rPr lang="en-US" sz="2800" dirty="0">
                <a:latin typeface="Tahoma" charset="0"/>
              </a:rPr>
              <a:t>policy for an app </a:t>
            </a:r>
            <a:r>
              <a:rPr lang="en-US" sz="2800" dirty="0" smtClean="0">
                <a:latin typeface="Tahoma" charset="0"/>
              </a:rPr>
              <a:t>can be difficult:</a:t>
            </a:r>
            <a:endParaRPr lang="en-US" sz="2800" dirty="0">
              <a:latin typeface="Tahoma" charset="0"/>
            </a:endParaRPr>
          </a:p>
          <a:p>
            <a:pPr lvl="1">
              <a:lnSpc>
                <a:spcPct val="120000"/>
              </a:lnSpc>
              <a:spcBef>
                <a:spcPts val="1080"/>
              </a:spcBef>
            </a:pPr>
            <a:r>
              <a:rPr lang="en-US" sz="2600" dirty="0" err="1" smtClean="0">
                <a:latin typeface="Tahoma" charset="0"/>
                <a:ea typeface="ＭＳ Ｐゴシック" charset="0"/>
              </a:rPr>
              <a:t>Systrace</a:t>
            </a:r>
            <a:r>
              <a:rPr lang="en-US" sz="2600" dirty="0" smtClean="0">
                <a:latin typeface="Tahoma" charset="0"/>
                <a:ea typeface="ＭＳ Ｐゴシック" charset="0"/>
              </a:rPr>
              <a:t> can auto-generate policy by learning how app </a:t>
            </a:r>
            <a:br>
              <a:rPr lang="en-US" sz="2600" dirty="0" smtClean="0">
                <a:latin typeface="Tahoma" charset="0"/>
                <a:ea typeface="ＭＳ Ｐゴシック" charset="0"/>
              </a:rPr>
            </a:br>
            <a:r>
              <a:rPr lang="en-US" sz="2600" dirty="0" smtClean="0">
                <a:latin typeface="Tahoma" charset="0"/>
                <a:ea typeface="ＭＳ Ｐゴシック" charset="0"/>
              </a:rPr>
              <a:t>behaves on </a:t>
            </a:r>
            <a:r>
              <a:rPr lang="ja-JP" altLang="en-US" sz="2600" dirty="0" smtClean="0">
                <a:latin typeface="Tahoma" charset="0"/>
                <a:ea typeface="ＭＳ Ｐゴシック" charset="0"/>
              </a:rPr>
              <a:t>“</a:t>
            </a:r>
            <a:r>
              <a:rPr lang="en-US" sz="2600" dirty="0" smtClean="0">
                <a:latin typeface="Tahoma" charset="0"/>
                <a:ea typeface="ＭＳ Ｐゴシック" charset="0"/>
              </a:rPr>
              <a:t>good</a:t>
            </a:r>
            <a:r>
              <a:rPr lang="ja-JP" altLang="en-US" sz="2600" dirty="0" smtClean="0">
                <a:latin typeface="Tahoma" charset="0"/>
                <a:ea typeface="ＭＳ Ｐゴシック" charset="0"/>
              </a:rPr>
              <a:t>”</a:t>
            </a:r>
            <a:r>
              <a:rPr lang="en-US" sz="2600" dirty="0" smtClean="0">
                <a:latin typeface="Tahoma" charset="0"/>
                <a:ea typeface="ＭＳ Ｐゴシック" charset="0"/>
              </a:rPr>
              <a:t> inputs</a:t>
            </a:r>
          </a:p>
          <a:p>
            <a:pPr lvl="1">
              <a:lnSpc>
                <a:spcPct val="120000"/>
              </a:lnSpc>
              <a:spcBef>
                <a:spcPts val="1080"/>
              </a:spcBef>
            </a:pPr>
            <a:r>
              <a:rPr lang="en-US" sz="2600" dirty="0" smtClean="0">
                <a:latin typeface="Tahoma" charset="0"/>
                <a:ea typeface="ＭＳ Ｐゴシック" charset="0"/>
              </a:rPr>
              <a:t>If policy does not cover a specific sys-call, ask user</a:t>
            </a:r>
          </a:p>
          <a:p>
            <a:pPr lvl="2">
              <a:lnSpc>
                <a:spcPct val="120000"/>
              </a:lnSpc>
              <a:buFont typeface="Wingdings" charset="0"/>
              <a:buNone/>
            </a:pPr>
            <a:r>
              <a:rPr lang="en-US" dirty="0" smtClean="0">
                <a:latin typeface="Tahoma" charset="0"/>
                <a:ea typeface="ＭＳ Ｐゴシック" charset="0"/>
              </a:rPr>
              <a:t>… but user has no way to decide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400" dirty="0" smtClean="0">
                <a:latin typeface="Tahoma" charset="0"/>
              </a:rPr>
              <a:t>Difficulty </a:t>
            </a:r>
            <a:r>
              <a:rPr lang="en-US" sz="2400" dirty="0">
                <a:latin typeface="Tahoma" charset="0"/>
              </a:rPr>
              <a:t>with choosing policy for specific apps (e.g. browser) is </a:t>
            </a:r>
            <a:r>
              <a:rPr lang="en-US" sz="2400" dirty="0" smtClean="0">
                <a:latin typeface="Tahoma" charset="0"/>
              </a:rPr>
              <a:t/>
            </a:r>
            <a:br>
              <a:rPr lang="en-US" sz="2400" dirty="0" smtClean="0">
                <a:latin typeface="Tahoma" charset="0"/>
              </a:rPr>
            </a:br>
            <a:r>
              <a:rPr lang="en-US" sz="2400" dirty="0" smtClean="0">
                <a:latin typeface="Tahoma" charset="0"/>
              </a:rPr>
              <a:t>the main </a:t>
            </a:r>
            <a:r>
              <a:rPr lang="en-US" sz="2400" dirty="0">
                <a:latin typeface="Tahoma" charset="0"/>
              </a:rPr>
              <a:t>reason this approach is not widely used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905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ounded Rectangle 6"/>
          <p:cNvSpPr>
            <a:spLocks noChangeArrowheads="1"/>
          </p:cNvSpPr>
          <p:nvPr/>
        </p:nvSpPr>
        <p:spPr bwMode="auto">
          <a:xfrm>
            <a:off x="5562600" y="857250"/>
            <a:ext cx="2971800" cy="20002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4819" name="Rounded Rectangle 16"/>
          <p:cNvSpPr>
            <a:spLocks noChangeArrowheads="1"/>
          </p:cNvSpPr>
          <p:nvPr/>
        </p:nvSpPr>
        <p:spPr bwMode="auto">
          <a:xfrm>
            <a:off x="5943600" y="1004888"/>
            <a:ext cx="2395538" cy="784622"/>
          </a:xfrm>
          <a:prstGeom prst="roundRect">
            <a:avLst>
              <a:gd name="adj" fmla="val 16667"/>
            </a:avLst>
          </a:prstGeom>
          <a:solidFill>
            <a:srgbClr val="000090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4820" name="Title 3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dirty="0" err="1">
                <a:solidFill>
                  <a:srgbClr val="FF6600"/>
                </a:solidFill>
                <a:latin typeface="Tahoma" charset="0"/>
              </a:rPr>
              <a:t>NaCl</a:t>
            </a:r>
            <a:r>
              <a:rPr lang="en-US" dirty="0">
                <a:solidFill>
                  <a:srgbClr val="FF6600"/>
                </a:solidFill>
                <a:latin typeface="Tahoma" charset="0"/>
              </a:rPr>
              <a:t>:  a modern day example</a:t>
            </a:r>
          </a:p>
        </p:txBody>
      </p:sp>
      <p:sp>
        <p:nvSpPr>
          <p:cNvPr id="34821" name="Content Placeholder 14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457200" y="2876550"/>
            <a:ext cx="8229600" cy="226695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>
                <a:latin typeface="Tahoma" charset="0"/>
              </a:rPr>
              <a:t>game:  </a:t>
            </a:r>
            <a:r>
              <a:rPr lang="en-US" sz="2400" dirty="0">
                <a:latin typeface="Tahoma" charset="0"/>
              </a:rPr>
              <a:t>untrusted x86 code</a:t>
            </a:r>
          </a:p>
          <a:p>
            <a:pPr>
              <a:spcBef>
                <a:spcPts val="2425"/>
              </a:spcBef>
            </a:pPr>
            <a:r>
              <a:rPr lang="en-US" sz="2400" dirty="0">
                <a:latin typeface="Tahoma" charset="0"/>
              </a:rPr>
              <a:t>Two sandboxes:</a:t>
            </a:r>
          </a:p>
          <a:p>
            <a:pPr lvl="1">
              <a:spcBef>
                <a:spcPts val="1675"/>
              </a:spcBef>
            </a:pPr>
            <a:r>
              <a:rPr lang="en-US" sz="2000" dirty="0">
                <a:latin typeface="Tahoma" charset="0"/>
                <a:ea typeface="ＭＳ Ｐゴシック" charset="0"/>
              </a:rPr>
              <a:t>outer sandbox:  restricts capabilities using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system </a:t>
            </a:r>
            <a:r>
              <a:rPr lang="en-US" sz="2000" dirty="0">
                <a:latin typeface="Tahoma" charset="0"/>
                <a:ea typeface="ＭＳ Ｐゴシック" charset="0"/>
              </a:rPr>
              <a:t>call interposition</a:t>
            </a:r>
          </a:p>
          <a:p>
            <a:pPr lvl="1">
              <a:lnSpc>
                <a:spcPct val="120000"/>
              </a:lnSpc>
              <a:spcBef>
                <a:spcPts val="1675"/>
              </a:spcBef>
            </a:pPr>
            <a:r>
              <a:rPr lang="en-US" sz="2000" dirty="0">
                <a:latin typeface="Tahoma" charset="0"/>
                <a:ea typeface="ＭＳ Ｐゴシック" charset="0"/>
              </a:rPr>
              <a:t>Inner sandbox: uses x86 memory segmentation to isolate</a:t>
            </a:r>
            <a:br>
              <a:rPr lang="en-US" sz="2000" dirty="0">
                <a:latin typeface="Tahoma" charset="0"/>
                <a:ea typeface="ＭＳ Ｐゴシック" charset="0"/>
              </a:rPr>
            </a:br>
            <a:r>
              <a:rPr lang="en-US" sz="2000" dirty="0">
                <a:latin typeface="Tahoma" charset="0"/>
                <a:ea typeface="ＭＳ Ｐゴシック" charset="0"/>
              </a:rPr>
              <a:t>	application memory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among apps</a:t>
            </a:r>
            <a:endParaRPr lang="en-US" sz="2000" dirty="0">
              <a:latin typeface="Tahoma" charset="0"/>
              <a:ea typeface="ＭＳ Ｐゴシック" charset="0"/>
            </a:endParaRPr>
          </a:p>
        </p:txBody>
      </p:sp>
      <p:sp>
        <p:nvSpPr>
          <p:cNvPr id="34822" name="Rounded Rectangle 5"/>
          <p:cNvSpPr>
            <a:spLocks noChangeArrowheads="1"/>
          </p:cNvSpPr>
          <p:nvPr/>
        </p:nvSpPr>
        <p:spPr bwMode="auto">
          <a:xfrm>
            <a:off x="762000" y="1200150"/>
            <a:ext cx="1600200" cy="1371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pPr algn="ctr"/>
            <a:r>
              <a:rPr lang="en-US" u="sng"/>
              <a:t>Browser</a:t>
            </a:r>
          </a:p>
          <a:p>
            <a:pPr algn="ctr"/>
            <a:endParaRPr lang="en-US"/>
          </a:p>
          <a:p>
            <a:pPr algn="ctr"/>
            <a:r>
              <a:rPr lang="en-US"/>
              <a:t>HTML</a:t>
            </a:r>
          </a:p>
          <a:p>
            <a:pPr algn="ctr"/>
            <a:r>
              <a:rPr lang="en-US"/>
              <a:t>JavaScript</a:t>
            </a:r>
          </a:p>
        </p:txBody>
      </p:sp>
      <p:sp>
        <p:nvSpPr>
          <p:cNvPr id="34823" name="Left-Right Arrow 7"/>
          <p:cNvSpPr>
            <a:spLocks noChangeArrowheads="1"/>
          </p:cNvSpPr>
          <p:nvPr/>
        </p:nvSpPr>
        <p:spPr bwMode="auto">
          <a:xfrm>
            <a:off x="2819400" y="1714500"/>
            <a:ext cx="2438400" cy="285750"/>
          </a:xfrm>
          <a:prstGeom prst="leftRightArrow">
            <a:avLst>
              <a:gd name="adj1" fmla="val 50000"/>
              <a:gd name="adj2" fmla="val 50015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4824" name="TextBox 8"/>
          <p:cNvSpPr txBox="1">
            <a:spLocks noChangeArrowheads="1"/>
          </p:cNvSpPr>
          <p:nvPr/>
        </p:nvSpPr>
        <p:spPr bwMode="auto">
          <a:xfrm>
            <a:off x="3581400" y="1428750"/>
            <a:ext cx="8822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NPAPI</a:t>
            </a:r>
          </a:p>
        </p:txBody>
      </p:sp>
      <p:sp>
        <p:nvSpPr>
          <p:cNvPr id="34825" name="Rounded Rectangle 10"/>
          <p:cNvSpPr>
            <a:spLocks noChangeArrowheads="1"/>
          </p:cNvSpPr>
          <p:nvPr/>
        </p:nvSpPr>
        <p:spPr bwMode="auto">
          <a:xfrm>
            <a:off x="5867400" y="2400300"/>
            <a:ext cx="2438400" cy="400050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NaCl runtime</a:t>
            </a:r>
          </a:p>
        </p:txBody>
      </p:sp>
      <p:sp>
        <p:nvSpPr>
          <p:cNvPr id="34826" name="Up-Down Arrow 11"/>
          <p:cNvSpPr>
            <a:spLocks noChangeArrowheads="1"/>
          </p:cNvSpPr>
          <p:nvPr/>
        </p:nvSpPr>
        <p:spPr bwMode="auto">
          <a:xfrm>
            <a:off x="6934201" y="1900238"/>
            <a:ext cx="354013" cy="422672"/>
          </a:xfrm>
          <a:prstGeom prst="upDownArrow">
            <a:avLst>
              <a:gd name="adj1" fmla="val 50000"/>
              <a:gd name="adj2" fmla="val 49910"/>
            </a:avLst>
          </a:prstGeom>
          <a:solidFill>
            <a:srgbClr val="9999FF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ounded Rectangle 15"/>
          <p:cNvSpPr/>
          <p:nvPr/>
        </p:nvSpPr>
        <p:spPr bwMode="auto">
          <a:xfrm>
            <a:off x="6019800" y="1063228"/>
            <a:ext cx="2209800" cy="6619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4828" name="Rounded Rectangle 9"/>
          <p:cNvSpPr>
            <a:spLocks noChangeArrowheads="1"/>
          </p:cNvSpPr>
          <p:nvPr/>
        </p:nvSpPr>
        <p:spPr bwMode="auto">
          <a:xfrm>
            <a:off x="6172200" y="1143000"/>
            <a:ext cx="1905000" cy="514350"/>
          </a:xfrm>
          <a:prstGeom prst="roundRect">
            <a:avLst>
              <a:gd name="adj" fmla="val 16667"/>
            </a:avLst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game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062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Isolation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733800" y="2343150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Isolation via</a:t>
            </a:r>
            <a:b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Virtual Machines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90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Tahoma" charset="0"/>
              </a:rPr>
              <a:t>Virtual Machines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219200" y="2800350"/>
            <a:ext cx="6553200" cy="3429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1">
                <a:latin typeface="Arial" charset="0"/>
              </a:rPr>
              <a:t>Virtual Machine Monitor (VMM)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19200" y="1028700"/>
            <a:ext cx="3276600" cy="1771650"/>
            <a:chOff x="768" y="1152"/>
            <a:chExt cx="2064" cy="1776"/>
          </a:xfrm>
        </p:grpSpPr>
        <p:sp>
          <p:nvSpPr>
            <p:cNvPr id="37904" name="Rectangle 5"/>
            <p:cNvSpPr>
              <a:spLocks noChangeArrowheads="1"/>
            </p:cNvSpPr>
            <p:nvPr/>
          </p:nvSpPr>
          <p:spPr bwMode="auto">
            <a:xfrm>
              <a:off x="768" y="2592"/>
              <a:ext cx="2064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imes" charset="0"/>
                </a:rPr>
                <a:t>Guest OS 2</a:t>
              </a:r>
            </a:p>
          </p:txBody>
        </p:sp>
        <p:sp>
          <p:nvSpPr>
            <p:cNvPr id="37905" name="Rectangle 6"/>
            <p:cNvSpPr>
              <a:spLocks noChangeArrowheads="1"/>
            </p:cNvSpPr>
            <p:nvPr/>
          </p:nvSpPr>
          <p:spPr bwMode="auto">
            <a:xfrm>
              <a:off x="768" y="1152"/>
              <a:ext cx="2064" cy="1776"/>
            </a:xfrm>
            <a:prstGeom prst="rect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6" name="Oval 7"/>
            <p:cNvSpPr>
              <a:spLocks noChangeArrowheads="1"/>
            </p:cNvSpPr>
            <p:nvPr/>
          </p:nvSpPr>
          <p:spPr bwMode="auto">
            <a:xfrm>
              <a:off x="1104" y="1584"/>
              <a:ext cx="1248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imes" charset="0"/>
                </a:rPr>
                <a:t>Apps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495800" y="1028700"/>
            <a:ext cx="3276600" cy="1771650"/>
            <a:chOff x="2832" y="1152"/>
            <a:chExt cx="2064" cy="1776"/>
          </a:xfrm>
        </p:grpSpPr>
        <p:sp>
          <p:nvSpPr>
            <p:cNvPr id="37901" name="Rectangle 9"/>
            <p:cNvSpPr>
              <a:spLocks noChangeArrowheads="1"/>
            </p:cNvSpPr>
            <p:nvPr/>
          </p:nvSpPr>
          <p:spPr bwMode="auto">
            <a:xfrm>
              <a:off x="2832" y="2592"/>
              <a:ext cx="2064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imes" charset="0"/>
                </a:rPr>
                <a:t>Guest OS 1</a:t>
              </a:r>
            </a:p>
          </p:txBody>
        </p:sp>
        <p:sp>
          <p:nvSpPr>
            <p:cNvPr id="37902" name="Rectangle 10"/>
            <p:cNvSpPr>
              <a:spLocks noChangeArrowheads="1"/>
            </p:cNvSpPr>
            <p:nvPr/>
          </p:nvSpPr>
          <p:spPr bwMode="auto">
            <a:xfrm>
              <a:off x="2832" y="1152"/>
              <a:ext cx="2064" cy="1776"/>
            </a:xfrm>
            <a:prstGeom prst="rect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3" name="Oval 11"/>
            <p:cNvSpPr>
              <a:spLocks noChangeArrowheads="1"/>
            </p:cNvSpPr>
            <p:nvPr/>
          </p:nvSpPr>
          <p:spPr bwMode="auto">
            <a:xfrm>
              <a:off x="3264" y="1584"/>
              <a:ext cx="1248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imes" charset="0"/>
                </a:rPr>
                <a:t>Apps</a:t>
              </a:r>
            </a:p>
          </p:txBody>
        </p:sp>
      </p:grpSp>
      <p:sp>
        <p:nvSpPr>
          <p:cNvPr id="37894" name="Rectangle 12"/>
          <p:cNvSpPr>
            <a:spLocks noChangeArrowheads="1"/>
          </p:cNvSpPr>
          <p:nvPr/>
        </p:nvSpPr>
        <p:spPr bwMode="auto">
          <a:xfrm>
            <a:off x="1219200" y="3486150"/>
            <a:ext cx="6553200" cy="342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Hardware</a:t>
            </a:r>
          </a:p>
        </p:txBody>
      </p:sp>
      <p:sp>
        <p:nvSpPr>
          <p:cNvPr id="37895" name="Rectangle 13"/>
          <p:cNvSpPr>
            <a:spLocks noChangeArrowheads="1"/>
          </p:cNvSpPr>
          <p:nvPr/>
        </p:nvSpPr>
        <p:spPr bwMode="auto">
          <a:xfrm>
            <a:off x="1219200" y="1028700"/>
            <a:ext cx="6553200" cy="2457450"/>
          </a:xfrm>
          <a:prstGeom prst="rect">
            <a:avLst/>
          </a:prstGeom>
          <a:solidFill>
            <a:schemeClr val="folHlink">
              <a:alpha val="2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" charset="0"/>
            </a:endParaRPr>
          </a:p>
        </p:txBody>
      </p:sp>
      <p:sp>
        <p:nvSpPr>
          <p:cNvPr id="37896" name="Text Box 14"/>
          <p:cNvSpPr txBox="1">
            <a:spLocks noChangeArrowheads="1"/>
          </p:cNvSpPr>
          <p:nvPr/>
        </p:nvSpPr>
        <p:spPr bwMode="auto">
          <a:xfrm>
            <a:off x="3962400" y="3079750"/>
            <a:ext cx="1236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400" dirty="0">
                <a:latin typeface="Times" charset="0"/>
              </a:rPr>
              <a:t>Host OS</a:t>
            </a:r>
          </a:p>
        </p:txBody>
      </p:sp>
      <p:sp>
        <p:nvSpPr>
          <p:cNvPr id="37897" name="Rectangle 15"/>
          <p:cNvSpPr>
            <a:spLocks noChangeArrowheads="1"/>
          </p:cNvSpPr>
          <p:nvPr/>
        </p:nvSpPr>
        <p:spPr bwMode="auto">
          <a:xfrm>
            <a:off x="1219200" y="1028700"/>
            <a:ext cx="6553200" cy="21145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2" name="Text Box 16"/>
          <p:cNvSpPr txBox="1">
            <a:spLocks noChangeArrowheads="1"/>
          </p:cNvSpPr>
          <p:nvPr/>
        </p:nvSpPr>
        <p:spPr bwMode="auto">
          <a:xfrm>
            <a:off x="1216297" y="1028700"/>
            <a:ext cx="834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2400">
                <a:latin typeface="Times" charset="0"/>
              </a:rPr>
              <a:t>VM2</a:t>
            </a:r>
          </a:p>
        </p:txBody>
      </p:sp>
      <p:sp>
        <p:nvSpPr>
          <p:cNvPr id="96273" name="Text Box 17"/>
          <p:cNvSpPr txBox="1">
            <a:spLocks noChangeArrowheads="1"/>
          </p:cNvSpPr>
          <p:nvPr/>
        </p:nvSpPr>
        <p:spPr bwMode="auto">
          <a:xfrm>
            <a:off x="6940822" y="1028700"/>
            <a:ext cx="834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2400">
                <a:latin typeface="Times" charset="0"/>
              </a:rPr>
              <a:t>VM1</a:t>
            </a:r>
          </a:p>
        </p:txBody>
      </p:sp>
      <p:sp>
        <p:nvSpPr>
          <p:cNvPr id="37900" name="Text Box 18"/>
          <p:cNvSpPr txBox="1">
            <a:spLocks noChangeArrowheads="1"/>
          </p:cNvSpPr>
          <p:nvPr/>
        </p:nvSpPr>
        <p:spPr bwMode="auto">
          <a:xfrm>
            <a:off x="381000" y="3943350"/>
            <a:ext cx="8458200" cy="101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400" dirty="0"/>
              <a:t>Example:    </a:t>
            </a:r>
            <a:r>
              <a:rPr lang="en-US" sz="2400" b="1" dirty="0"/>
              <a:t>NSA  </a:t>
            </a:r>
            <a:r>
              <a:rPr lang="en-US" sz="2400" b="1" dirty="0" err="1" smtClean="0"/>
              <a:t>NetTop</a:t>
            </a:r>
            <a:endParaRPr lang="en-US" sz="2400" b="1" dirty="0"/>
          </a:p>
          <a:p>
            <a:pPr lvl="1" eaLnBrk="1" hangingPunct="1">
              <a:lnSpc>
                <a:spcPct val="180000"/>
              </a:lnSpc>
            </a:pPr>
            <a:r>
              <a:rPr lang="en-US" dirty="0" smtClean="0"/>
              <a:t>single </a:t>
            </a:r>
            <a:r>
              <a:rPr lang="en-US" dirty="0"/>
              <a:t>HW platform used for both classified </a:t>
            </a:r>
            <a:r>
              <a:rPr lang="en-US" dirty="0" smtClean="0"/>
              <a:t>and </a:t>
            </a:r>
            <a:r>
              <a:rPr lang="en-US" dirty="0"/>
              <a:t>unclassified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512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72" grpId="0"/>
      <p:bldP spid="9627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Why so popular now?</a:t>
            </a:r>
          </a:p>
        </p:txBody>
      </p:sp>
      <p:sp>
        <p:nvSpPr>
          <p:cNvPr id="983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857250"/>
            <a:ext cx="8534400" cy="42291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b="1" dirty="0">
                <a:latin typeface="Tahoma" charset="0"/>
              </a:rPr>
              <a:t>VMs in the 1960</a:t>
            </a:r>
            <a:r>
              <a:rPr lang="ja-JP" altLang="en-US" sz="2800" b="1" dirty="0">
                <a:latin typeface="Tahoma" charset="0"/>
              </a:rPr>
              <a:t>’</a:t>
            </a:r>
            <a:r>
              <a:rPr lang="en-US" sz="2800" b="1" dirty="0">
                <a:latin typeface="Tahoma" charset="0"/>
              </a:rPr>
              <a:t>s</a:t>
            </a:r>
            <a:r>
              <a:rPr lang="en-US" sz="2800" dirty="0">
                <a:latin typeface="Tahoma" charset="0"/>
              </a:rPr>
              <a:t>: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Few computers,  lots of users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VMs allow many users to shares a single computer</a:t>
            </a:r>
          </a:p>
          <a:p>
            <a:pPr marL="0" indent="0">
              <a:spcBef>
                <a:spcPct val="80000"/>
              </a:spcBef>
              <a:buNone/>
            </a:pPr>
            <a:r>
              <a:rPr lang="en-US" sz="2800" b="1" dirty="0">
                <a:latin typeface="Tahoma" charset="0"/>
              </a:rPr>
              <a:t>VMs  1970</a:t>
            </a:r>
            <a:r>
              <a:rPr lang="ja-JP" altLang="en-US" sz="2800" b="1" dirty="0">
                <a:latin typeface="Tahoma" charset="0"/>
              </a:rPr>
              <a:t>’</a:t>
            </a:r>
            <a:r>
              <a:rPr lang="en-US" sz="2800" b="1" dirty="0">
                <a:latin typeface="Tahoma" charset="0"/>
              </a:rPr>
              <a:t>s – 2000</a:t>
            </a:r>
            <a:r>
              <a:rPr lang="en-US" sz="2800" dirty="0">
                <a:latin typeface="Tahoma" charset="0"/>
              </a:rPr>
              <a:t>:    non-existent</a:t>
            </a:r>
          </a:p>
          <a:p>
            <a:pPr marL="0" indent="0">
              <a:spcBef>
                <a:spcPct val="80000"/>
              </a:spcBef>
              <a:buNone/>
            </a:pPr>
            <a:r>
              <a:rPr lang="en-US" sz="2600" b="1" dirty="0">
                <a:latin typeface="Tahoma" charset="0"/>
              </a:rPr>
              <a:t>VMs since 2000</a:t>
            </a:r>
            <a:r>
              <a:rPr lang="en-US" sz="2600" dirty="0">
                <a:latin typeface="Tahoma" charset="0"/>
              </a:rPr>
              <a:t>: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Too many computers, too few users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 Print server,  Mail server,  Web server,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File </a:t>
            </a:r>
            <a:r>
              <a:rPr lang="en-US" sz="2400" dirty="0">
                <a:latin typeface="Tahoma" charset="0"/>
                <a:ea typeface="ＭＳ Ｐゴシック" charset="0"/>
              </a:rPr>
              <a:t>server,  Database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, </a:t>
            </a:r>
            <a:r>
              <a:rPr lang="en-US" sz="2400" dirty="0">
                <a:latin typeface="Tahoma" charset="0"/>
                <a:ea typeface="ＭＳ Ｐゴシック" charset="0"/>
              </a:rPr>
              <a:t>…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Wasteful to run each service </a:t>
            </a:r>
            <a:r>
              <a:rPr lang="en-US" dirty="0" smtClean="0">
                <a:latin typeface="Tahoma" charset="0"/>
                <a:ea typeface="ＭＳ Ｐゴシック" charset="0"/>
              </a:rPr>
              <a:t>on </a:t>
            </a:r>
            <a:r>
              <a:rPr lang="en-US" dirty="0">
                <a:latin typeface="Tahoma" charset="0"/>
                <a:ea typeface="ＭＳ Ｐゴシック" charset="0"/>
              </a:rPr>
              <a:t>different </a:t>
            </a:r>
            <a:r>
              <a:rPr lang="en-US" dirty="0" smtClean="0">
                <a:latin typeface="Tahoma" charset="0"/>
                <a:ea typeface="ＭＳ Ｐゴシック" charset="0"/>
              </a:rPr>
              <a:t>hardware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/>
            <a:r>
              <a:rPr lang="en-US" dirty="0" smtClean="0">
                <a:latin typeface="Tahoma" charset="0"/>
                <a:ea typeface="ＭＳ Ｐゴシック" charset="0"/>
              </a:rPr>
              <a:t>More </a:t>
            </a:r>
            <a:r>
              <a:rPr lang="en-US" dirty="0">
                <a:latin typeface="Tahoma" charset="0"/>
                <a:ea typeface="ＭＳ Ｐゴシック" charset="0"/>
              </a:rPr>
              <a:t>generally:   VMs heavily used in cloud computing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7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895350"/>
            <a:ext cx="8458200" cy="2438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VMM security assumption</a:t>
            </a:r>
          </a:p>
        </p:txBody>
      </p:sp>
      <p:sp>
        <p:nvSpPr>
          <p:cNvPr id="409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114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>
                <a:latin typeface="Tahoma" charset="0"/>
              </a:rPr>
              <a:t>VMM Security assumption</a:t>
            </a:r>
            <a:r>
              <a:rPr lang="en-US" sz="2400" dirty="0">
                <a:latin typeface="Tahoma" charset="0"/>
              </a:rPr>
              <a:t>:</a:t>
            </a:r>
          </a:p>
          <a:p>
            <a:pPr lvl="1">
              <a:spcBef>
                <a:spcPct val="40000"/>
              </a:spcBef>
            </a:pPr>
            <a:r>
              <a:rPr lang="en-US" sz="2600" dirty="0">
                <a:latin typeface="Tahoma" charset="0"/>
                <a:ea typeface="ＭＳ Ｐゴシック" charset="0"/>
              </a:rPr>
              <a:t>Malware can infect </a:t>
            </a:r>
            <a:r>
              <a:rPr lang="en-US" sz="2600" u="sng" dirty="0">
                <a:latin typeface="Tahoma" charset="0"/>
                <a:ea typeface="ＭＳ Ｐゴシック" charset="0"/>
              </a:rPr>
              <a:t>guest</a:t>
            </a:r>
            <a:r>
              <a:rPr lang="en-US" sz="2600" dirty="0">
                <a:latin typeface="Tahoma" charset="0"/>
                <a:ea typeface="ＭＳ Ｐゴシック" charset="0"/>
              </a:rPr>
              <a:t> OS and guest apps</a:t>
            </a:r>
          </a:p>
          <a:p>
            <a:pPr lvl="1">
              <a:spcBef>
                <a:spcPct val="40000"/>
              </a:spcBef>
            </a:pPr>
            <a:r>
              <a:rPr lang="en-US" sz="2600" dirty="0">
                <a:latin typeface="Tahoma" charset="0"/>
                <a:ea typeface="ＭＳ Ｐゴシック" charset="0"/>
              </a:rPr>
              <a:t>But malware cannot escape from the infected V</a:t>
            </a:r>
            <a:r>
              <a:rPr lang="en-US" dirty="0">
                <a:latin typeface="Tahoma" charset="0"/>
                <a:ea typeface="ＭＳ Ｐゴシック" charset="0"/>
              </a:rPr>
              <a:t>M</a:t>
            </a:r>
          </a:p>
          <a:p>
            <a:pPr lvl="2">
              <a:spcBef>
                <a:spcPct val="40000"/>
              </a:spcBef>
            </a:pPr>
            <a:r>
              <a:rPr lang="en-US" sz="2800" dirty="0">
                <a:latin typeface="Tahoma" charset="0"/>
                <a:ea typeface="ＭＳ Ｐゴシック" charset="0"/>
              </a:rPr>
              <a:t>  </a:t>
            </a:r>
            <a:r>
              <a:rPr lang="en-US" sz="2400" dirty="0">
                <a:latin typeface="Tahoma" charset="0"/>
                <a:ea typeface="ＭＳ Ｐゴシック" charset="0"/>
              </a:rPr>
              <a:t>Cannot infect </a:t>
            </a:r>
            <a:r>
              <a:rPr lang="en-US" sz="2400" u="sng" dirty="0">
                <a:latin typeface="Tahoma" charset="0"/>
                <a:ea typeface="ＭＳ Ｐゴシック" charset="0"/>
              </a:rPr>
              <a:t>host</a:t>
            </a:r>
            <a:r>
              <a:rPr lang="en-US" sz="2400" dirty="0">
                <a:latin typeface="Tahoma" charset="0"/>
                <a:ea typeface="ＭＳ Ｐゴシック" charset="0"/>
              </a:rPr>
              <a:t> OS</a:t>
            </a:r>
          </a:p>
          <a:p>
            <a:pPr lvl="2">
              <a:spcBef>
                <a:spcPct val="4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  Cannot infect other VMs on the same hardware </a:t>
            </a:r>
          </a:p>
          <a:p>
            <a:pPr lvl="2">
              <a:spcBef>
                <a:spcPct val="40000"/>
              </a:spcBef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marL="0" indent="0">
              <a:spcBef>
                <a:spcPct val="40000"/>
              </a:spcBef>
              <a:buNone/>
            </a:pPr>
            <a:r>
              <a:rPr lang="en-US" sz="2400" dirty="0">
                <a:latin typeface="Tahoma" charset="0"/>
                <a:sym typeface="Symbol" charset="0"/>
              </a:rPr>
              <a:t>Requires that VMM protect itself and is not buggy</a:t>
            </a:r>
            <a:r>
              <a:rPr lang="en-US" dirty="0">
                <a:latin typeface="Tahoma" charset="0"/>
              </a:rPr>
              <a:t> </a:t>
            </a:r>
          </a:p>
          <a:p>
            <a:pPr lvl="1"/>
            <a:r>
              <a:rPr lang="en-US" sz="2600" dirty="0">
                <a:latin typeface="Tahoma" charset="0"/>
                <a:ea typeface="ＭＳ Ｐゴシック" charset="0"/>
              </a:rPr>
              <a:t>VMM is much simpler than full OS </a:t>
            </a:r>
          </a:p>
          <a:p>
            <a:pPr marL="457200" lvl="1" indent="0">
              <a:buNone/>
            </a:pPr>
            <a:r>
              <a:rPr lang="en-US" sz="2600" dirty="0" smtClean="0">
                <a:latin typeface="Tahoma" charset="0"/>
                <a:ea typeface="ＭＳ Ｐゴシック" charset="0"/>
              </a:rPr>
              <a:t>       … </a:t>
            </a:r>
            <a:r>
              <a:rPr lang="en-US" sz="2600" dirty="0">
                <a:latin typeface="Tahoma" charset="0"/>
                <a:ea typeface="ＭＳ Ｐゴシック" charset="0"/>
              </a:rPr>
              <a:t>but device drivers run in Host OS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124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Problem:   covert channels</a:t>
            </a:r>
          </a:p>
        </p:txBody>
      </p:sp>
      <p:sp>
        <p:nvSpPr>
          <p:cNvPr id="41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742950"/>
            <a:ext cx="8686800" cy="400050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Tahoma" charset="0"/>
              </a:rPr>
              <a:t>Covert channel</a:t>
            </a:r>
            <a:r>
              <a:rPr lang="en-US" sz="2400" dirty="0">
                <a:latin typeface="Tahoma" charset="0"/>
              </a:rPr>
              <a:t>:    unintended communication channel between isolated components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Can be used to leak classified data from secure component to public component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609600" y="2571750"/>
            <a:ext cx="7162800" cy="21717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Rectangle 15"/>
          <p:cNvSpPr>
            <a:spLocks noChangeArrowheads="1"/>
          </p:cNvSpPr>
          <p:nvPr/>
        </p:nvSpPr>
        <p:spPr bwMode="auto">
          <a:xfrm>
            <a:off x="3429000" y="2571750"/>
            <a:ext cx="1524000" cy="17716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609600" y="2571750"/>
            <a:ext cx="2819400" cy="1771650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/>
          <a:lstStyle/>
          <a:p>
            <a:pPr algn="ctr"/>
            <a:r>
              <a:rPr lang="en-US" sz="2400" b="1">
                <a:solidFill>
                  <a:schemeClr val="tx2"/>
                </a:solidFill>
              </a:rPr>
              <a:t>Classified VM</a:t>
            </a: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4953000" y="2571750"/>
            <a:ext cx="2819400" cy="1771650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/>
          <a:lstStyle/>
          <a:p>
            <a:pPr algn="ctr"/>
            <a:r>
              <a:rPr lang="en-US" sz="2400" b="1">
                <a:solidFill>
                  <a:schemeClr val="tx2"/>
                </a:solidFill>
              </a:rPr>
              <a:t>Public VM</a:t>
            </a: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990600" y="3143250"/>
            <a:ext cx="762000" cy="628650"/>
          </a:xfrm>
          <a:prstGeom prst="rect">
            <a:avLst/>
          </a:prstGeom>
          <a:solidFill>
            <a:srgbClr val="9999FF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secret</a:t>
            </a:r>
          </a:p>
          <a:p>
            <a:pPr algn="ctr"/>
            <a:r>
              <a:rPr lang="en-US"/>
              <a:t>doc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52600" y="3143250"/>
            <a:ext cx="1219200" cy="1028700"/>
            <a:chOff x="1104" y="2592"/>
            <a:chExt cx="768" cy="864"/>
          </a:xfrm>
        </p:grpSpPr>
        <p:sp>
          <p:nvSpPr>
            <p:cNvPr id="42000" name="Oval 9"/>
            <p:cNvSpPr>
              <a:spLocks noChangeArrowheads="1"/>
            </p:cNvSpPr>
            <p:nvPr/>
          </p:nvSpPr>
          <p:spPr bwMode="auto">
            <a:xfrm>
              <a:off x="1440" y="2592"/>
              <a:ext cx="432" cy="864"/>
            </a:xfrm>
            <a:prstGeom prst="ellipse">
              <a:avLst/>
            </a:prstGeom>
            <a:solidFill>
              <a:srgbClr val="CC3300"/>
            </a:solidFill>
            <a:ln w="12700">
              <a:solidFill>
                <a:schemeClr val="tx1"/>
              </a:solidFill>
              <a:round/>
              <a:headEnd/>
              <a:tailEnd type="none" w="lg" len="med"/>
            </a:ln>
          </p:spPr>
          <p:txBody>
            <a:bodyPr vert="eaVert" wrap="none" anchor="ctr"/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</a:rPr>
                <a:t>malware</a:t>
              </a:r>
            </a:p>
          </p:txBody>
        </p:sp>
        <p:sp>
          <p:nvSpPr>
            <p:cNvPr id="42001" name="Line 10"/>
            <p:cNvSpPr>
              <a:spLocks noChangeShapeType="1"/>
            </p:cNvSpPr>
            <p:nvPr/>
          </p:nvSpPr>
          <p:spPr bwMode="auto">
            <a:xfrm>
              <a:off x="1104" y="2976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41994" name="Oval 12"/>
          <p:cNvSpPr>
            <a:spLocks noChangeArrowheads="1"/>
          </p:cNvSpPr>
          <p:nvPr/>
        </p:nvSpPr>
        <p:spPr bwMode="auto">
          <a:xfrm rot="-5400000">
            <a:off x="6219825" y="2914650"/>
            <a:ext cx="514350" cy="1371600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 type="none" w="lg" len="med"/>
          </a:ln>
        </p:spPr>
        <p:txBody>
          <a:bodyPr vert="eaVert"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listener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971800" y="3162302"/>
            <a:ext cx="2895600" cy="831057"/>
            <a:chOff x="1872" y="2608"/>
            <a:chExt cx="1824" cy="698"/>
          </a:xfrm>
        </p:grpSpPr>
        <p:sp>
          <p:nvSpPr>
            <p:cNvPr id="41998" name="Line 11"/>
            <p:cNvSpPr>
              <a:spLocks noChangeShapeType="1"/>
            </p:cNvSpPr>
            <p:nvPr/>
          </p:nvSpPr>
          <p:spPr bwMode="auto">
            <a:xfrm>
              <a:off x="1872" y="2976"/>
              <a:ext cx="182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sysDot"/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999" name="Text Box 14"/>
            <p:cNvSpPr txBox="1">
              <a:spLocks noChangeArrowheads="1"/>
            </p:cNvSpPr>
            <p:nvPr/>
          </p:nvSpPr>
          <p:spPr bwMode="auto">
            <a:xfrm>
              <a:off x="2195" y="2608"/>
              <a:ext cx="881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2400" b="1" dirty="0">
                  <a:solidFill>
                    <a:schemeClr val="tx2"/>
                  </a:solidFill>
                </a:rPr>
                <a:t>covert</a:t>
              </a:r>
            </a:p>
            <a:p>
              <a:pPr algn="ctr" eaLnBrk="1" hangingPunct="1"/>
              <a:r>
                <a:rPr lang="en-US" sz="2400" b="1" dirty="0">
                  <a:solidFill>
                    <a:schemeClr val="tx2"/>
                  </a:solidFill>
                </a:rPr>
                <a:t>channel</a:t>
              </a:r>
            </a:p>
          </p:txBody>
        </p:sp>
      </p:grpSp>
      <p:sp>
        <p:nvSpPr>
          <p:cNvPr id="41996" name="Rectangle 5"/>
          <p:cNvSpPr>
            <a:spLocks noChangeArrowheads="1"/>
          </p:cNvSpPr>
          <p:nvPr/>
        </p:nvSpPr>
        <p:spPr bwMode="auto">
          <a:xfrm>
            <a:off x="609600" y="4343400"/>
            <a:ext cx="7162800" cy="40005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sz="2400" b="1"/>
              <a:t>VMM</a:t>
            </a:r>
          </a:p>
        </p:txBody>
      </p:sp>
      <p:sp>
        <p:nvSpPr>
          <p:cNvPr id="151565" name="Line 13"/>
          <p:cNvSpPr>
            <a:spLocks noChangeShapeType="1"/>
          </p:cNvSpPr>
          <p:nvPr/>
        </p:nvSpPr>
        <p:spPr bwMode="auto">
          <a:xfrm>
            <a:off x="7162800" y="3600450"/>
            <a:ext cx="121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467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Approach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: confinement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18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895350"/>
            <a:ext cx="8686800" cy="422910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943100" algn="l"/>
              </a:tabLst>
            </a:pPr>
            <a:r>
              <a:rPr lang="en-US" sz="2400" b="1" u="sng" dirty="0" smtClean="0">
                <a:latin typeface="Tahoma" charset="0"/>
              </a:rPr>
              <a:t>Confinement</a:t>
            </a:r>
            <a:r>
              <a:rPr lang="en-US" sz="2400" dirty="0" smtClean="0">
                <a:latin typeface="Tahoma" charset="0"/>
              </a:rPr>
              <a:t>:</a:t>
            </a:r>
            <a:r>
              <a:rPr lang="en-US" sz="2000" dirty="0" smtClean="0">
                <a:latin typeface="Tahoma" charset="0"/>
              </a:rPr>
              <a:t> </a:t>
            </a:r>
            <a:r>
              <a:rPr lang="en-US" sz="2000" dirty="0" smtClean="0">
                <a:latin typeface="Tahoma" charset="0"/>
              </a:rPr>
              <a:t>ensure </a:t>
            </a:r>
            <a:r>
              <a:rPr lang="en-US" sz="2000" dirty="0" smtClean="0">
                <a:latin typeface="Tahoma" charset="0"/>
              </a:rPr>
              <a:t>misbehaving app cannot harm rest of system</a:t>
            </a:r>
            <a:endParaRPr lang="en-US" sz="2000" dirty="0">
              <a:latin typeface="Tahoma" charset="0"/>
            </a:endParaRPr>
          </a:p>
          <a:p>
            <a:pPr>
              <a:spcBef>
                <a:spcPct val="80000"/>
              </a:spcBef>
            </a:pPr>
            <a:r>
              <a:rPr lang="en-US" sz="2400" dirty="0">
                <a:latin typeface="Tahoma" charset="0"/>
              </a:rPr>
              <a:t>Can be implemented at many levels</a:t>
            </a:r>
            <a:r>
              <a:rPr lang="en-US" sz="2400" dirty="0" smtClean="0">
                <a:latin typeface="Tahoma" charset="0"/>
              </a:rPr>
              <a:t>:</a:t>
            </a:r>
            <a:endParaRPr lang="en-US" sz="2400" b="1" dirty="0">
              <a:latin typeface="Tahoma" charset="0"/>
            </a:endParaRPr>
          </a:p>
          <a:p>
            <a:pPr lvl="1"/>
            <a:r>
              <a:rPr lang="en-US" sz="2400" b="1" dirty="0">
                <a:latin typeface="Tahoma" charset="0"/>
                <a:ea typeface="ＭＳ Ｐゴシック" charset="0"/>
              </a:rPr>
              <a:t>Hardware</a:t>
            </a:r>
            <a:r>
              <a:rPr lang="en-US" sz="2400" dirty="0">
                <a:latin typeface="Tahoma" charset="0"/>
                <a:ea typeface="ＭＳ Ｐゴシック" charset="0"/>
              </a:rPr>
              <a:t>: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run </a:t>
            </a:r>
            <a:r>
              <a:rPr lang="en-US" sz="2400" dirty="0">
                <a:latin typeface="Tahoma" charset="0"/>
                <a:ea typeface="ＭＳ Ｐゴシック" charset="0"/>
              </a:rPr>
              <a:t>application on isolated </a:t>
            </a:r>
            <a:r>
              <a:rPr lang="en-US" sz="2400" dirty="0" err="1" smtClean="0">
                <a:latin typeface="Tahoma" charset="0"/>
                <a:ea typeface="ＭＳ Ｐゴシック" charset="0"/>
              </a:rPr>
              <a:t>hw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 </a:t>
            </a:r>
            <a:r>
              <a:rPr lang="en-US" sz="2400" dirty="0">
                <a:latin typeface="Tahoma" charset="0"/>
                <a:ea typeface="ＭＳ Ｐゴシック" charset="0"/>
              </a:rPr>
              <a:t>(air gap)</a:t>
            </a:r>
            <a:endParaRPr lang="en-US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endParaRPr lang="en-US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endParaRPr lang="en-US" sz="2800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endParaRPr lang="en-US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endParaRPr lang="en-US" sz="2800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r>
              <a:rPr lang="en-US" sz="2400" dirty="0" smtClean="0">
                <a:latin typeface="Tahoma" charset="0"/>
                <a:ea typeface="ＭＳ Ｐゴシック" charset="0"/>
              </a:rPr>
              <a:t>			⇒  difficult </a:t>
            </a:r>
            <a:r>
              <a:rPr lang="en-US" sz="2400" dirty="0">
                <a:latin typeface="Tahoma" charset="0"/>
                <a:ea typeface="ＭＳ Ｐゴシック" charset="0"/>
              </a:rPr>
              <a:t>to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manage, expensive</a:t>
            </a:r>
            <a:endParaRPr lang="en-US" sz="2400" dirty="0">
              <a:latin typeface="Tahoma" charset="0"/>
              <a:ea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2724150"/>
            <a:ext cx="1524000" cy="1168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724150"/>
            <a:ext cx="1524000" cy="11684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886200" y="2647950"/>
            <a:ext cx="0" cy="129540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505200" y="3867150"/>
            <a:ext cx="821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ir gap</a:t>
            </a:r>
            <a:endParaRPr lang="en-US" dirty="0"/>
          </a:p>
        </p:txBody>
      </p:sp>
      <p:cxnSp>
        <p:nvCxnSpPr>
          <p:cNvPr id="8" name="Elbow Connector 7"/>
          <p:cNvCxnSpPr/>
          <p:nvPr/>
        </p:nvCxnSpPr>
        <p:spPr>
          <a:xfrm>
            <a:off x="5257800" y="3867150"/>
            <a:ext cx="1447800" cy="228600"/>
          </a:xfrm>
          <a:prstGeom prst="bentConnector3">
            <a:avLst>
              <a:gd name="adj1" fmla="val 2632"/>
            </a:avLst>
          </a:prstGeom>
          <a:ln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05600" y="3867150"/>
            <a:ext cx="11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etwork 1</a:t>
            </a:r>
            <a:endParaRPr lang="en-US" dirty="0"/>
          </a:p>
        </p:txBody>
      </p:sp>
      <p:cxnSp>
        <p:nvCxnSpPr>
          <p:cNvPr id="13" name="Elbow Connector 12"/>
          <p:cNvCxnSpPr>
            <a:endCxn id="14" idx="3"/>
          </p:cNvCxnSpPr>
          <p:nvPr/>
        </p:nvCxnSpPr>
        <p:spPr>
          <a:xfrm rot="10800000" flipV="1">
            <a:off x="1776770" y="3867150"/>
            <a:ext cx="737831" cy="260866"/>
          </a:xfrm>
          <a:prstGeom prst="bentConnector3">
            <a:avLst>
              <a:gd name="adj1" fmla="val 83"/>
            </a:avLst>
          </a:prstGeom>
          <a:ln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09600" y="3943350"/>
            <a:ext cx="116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Network 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0" y="2876550"/>
            <a:ext cx="706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pp 1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855631" y="2876550"/>
            <a:ext cx="706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pp 2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1286" y="2787993"/>
            <a:ext cx="673100" cy="55741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988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An example covert channel</a:t>
            </a:r>
          </a:p>
        </p:txBody>
      </p:sp>
      <p:sp>
        <p:nvSpPr>
          <p:cNvPr id="430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819150"/>
            <a:ext cx="8686800" cy="42291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dirty="0">
                <a:latin typeface="Tahoma" charset="0"/>
              </a:rPr>
              <a:t>Both VMs use the same underlying hardware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800" dirty="0">
                <a:latin typeface="Tahoma" charset="0"/>
              </a:rPr>
              <a:t>To send a bit   b </a:t>
            </a:r>
            <a:r>
              <a:rPr lang="en-US" sz="2800" dirty="0">
                <a:latin typeface="Tahoma" charset="0"/>
                <a:sym typeface="Symbol" charset="0"/>
              </a:rPr>
              <a:t> {0,1}   malware does:</a:t>
            </a:r>
          </a:p>
          <a:p>
            <a:pPr lvl="1">
              <a:lnSpc>
                <a:spcPct val="140000"/>
              </a:lnSpc>
            </a:pPr>
            <a:r>
              <a:rPr lang="en-US" sz="2400" dirty="0">
                <a:latin typeface="Tahoma" charset="0"/>
                <a:ea typeface="ＭＳ Ｐゴシック" charset="0"/>
                <a:sym typeface="Symbol" charset="0"/>
              </a:rPr>
              <a:t>b= 1:   at  1</a:t>
            </a:r>
            <a:r>
              <a:rPr lang="en-US" sz="2400" dirty="0" smtClean="0">
                <a:latin typeface="Tahoma" charset="0"/>
                <a:ea typeface="ＭＳ Ｐゴシック" charset="0"/>
                <a:sym typeface="Symbol" charset="0"/>
              </a:rPr>
              <a:t>:00am  </a:t>
            </a:r>
            <a:r>
              <a:rPr lang="en-US" sz="2400" dirty="0">
                <a:latin typeface="Tahoma" charset="0"/>
                <a:ea typeface="ＭＳ Ｐゴシック" charset="0"/>
                <a:sym typeface="Symbol" charset="0"/>
              </a:rPr>
              <a:t>do CPU intensive calculation</a:t>
            </a:r>
          </a:p>
          <a:p>
            <a:pPr lvl="1">
              <a:lnSpc>
                <a:spcPct val="140000"/>
              </a:lnSpc>
            </a:pPr>
            <a:r>
              <a:rPr lang="en-US" sz="2400" dirty="0">
                <a:latin typeface="Tahoma" charset="0"/>
                <a:ea typeface="ＭＳ Ｐゴシック" charset="0"/>
                <a:sym typeface="Symbol" charset="0"/>
              </a:rPr>
              <a:t>b= 0:   at  1</a:t>
            </a:r>
            <a:r>
              <a:rPr lang="en-US" sz="2400" dirty="0" smtClean="0">
                <a:latin typeface="Tahoma" charset="0"/>
                <a:ea typeface="ＭＳ Ｐゴシック" charset="0"/>
                <a:sym typeface="Symbol" charset="0"/>
              </a:rPr>
              <a:t>:00am  </a:t>
            </a:r>
            <a:r>
              <a:rPr lang="en-US" sz="2400" dirty="0">
                <a:latin typeface="Tahoma" charset="0"/>
                <a:ea typeface="ＭＳ Ｐゴシック" charset="0"/>
                <a:sym typeface="Symbol" charset="0"/>
              </a:rPr>
              <a:t>do nothing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600" dirty="0">
                <a:latin typeface="Tahoma" charset="0"/>
                <a:sym typeface="Symbol" charset="0"/>
              </a:rPr>
              <a:t>At  1</a:t>
            </a:r>
            <a:r>
              <a:rPr lang="en-US" sz="2600" dirty="0" smtClean="0">
                <a:latin typeface="Tahoma" charset="0"/>
                <a:sym typeface="Symbol" charset="0"/>
              </a:rPr>
              <a:t>:00am listener does </a:t>
            </a:r>
            <a:r>
              <a:rPr lang="en-US" sz="2600" dirty="0">
                <a:latin typeface="Tahoma" charset="0"/>
                <a:sym typeface="Symbol" charset="0"/>
              </a:rPr>
              <a:t>CPU intensive </a:t>
            </a:r>
            <a:r>
              <a:rPr lang="en-US" sz="2600" dirty="0" smtClean="0">
                <a:latin typeface="Tahoma" charset="0"/>
                <a:sym typeface="Symbol" charset="0"/>
              </a:rPr>
              <a:t>calc. </a:t>
            </a:r>
            <a:r>
              <a:rPr lang="en-US" sz="2600" dirty="0">
                <a:latin typeface="Tahoma" charset="0"/>
                <a:sym typeface="Symbol" charset="0"/>
              </a:rPr>
              <a:t>and measures completion time</a:t>
            </a:r>
          </a:p>
          <a:p>
            <a:pPr marL="457200" lvl="1" indent="0">
              <a:spcBef>
                <a:spcPts val="1728"/>
              </a:spcBef>
              <a:buNone/>
            </a:pPr>
            <a:r>
              <a:rPr lang="en-US" dirty="0">
                <a:latin typeface="Tahoma" charset="0"/>
                <a:ea typeface="ＭＳ Ｐゴシック" charset="0"/>
                <a:sym typeface="Symbol" charset="0"/>
              </a:rPr>
              <a:t> </a:t>
            </a:r>
            <a:r>
              <a:rPr lang="en-US" dirty="0" smtClean="0">
                <a:latin typeface="Tahoma" charset="0"/>
                <a:ea typeface="ＭＳ Ｐゴシック" charset="0"/>
                <a:sym typeface="Symbol" charset="0"/>
              </a:rPr>
              <a:t>        b </a:t>
            </a:r>
            <a:r>
              <a:rPr lang="en-US" dirty="0">
                <a:latin typeface="Tahoma" charset="0"/>
                <a:ea typeface="ＭＳ Ｐゴシック" charset="0"/>
                <a:sym typeface="Symbol" charset="0"/>
              </a:rPr>
              <a:t>= 1          completion-time &gt; threshold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800" dirty="0">
                <a:latin typeface="Tahoma" charset="0"/>
                <a:sym typeface="Symbol" charset="0"/>
              </a:rPr>
              <a:t>Many covert </a:t>
            </a:r>
            <a:r>
              <a:rPr lang="en-US" sz="2800" dirty="0" smtClean="0">
                <a:latin typeface="Tahoma" charset="0"/>
                <a:sym typeface="Symbol" charset="0"/>
              </a:rPr>
              <a:t>channels </a:t>
            </a:r>
            <a:r>
              <a:rPr lang="en-US" sz="2800" dirty="0">
                <a:latin typeface="Tahoma" charset="0"/>
                <a:sym typeface="Symbol" charset="0"/>
              </a:rPr>
              <a:t>exist in running system: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Tahoma" charset="0"/>
                <a:ea typeface="ＭＳ Ｐゴシック" charset="0"/>
                <a:sym typeface="Symbol" charset="0"/>
              </a:rPr>
              <a:t>File lock status,    cache contents,    interrupts,  …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Tahoma" charset="0"/>
                <a:ea typeface="ＭＳ Ｐゴシック" charset="0"/>
                <a:sym typeface="Symbol" charset="0"/>
              </a:rPr>
              <a:t>Difficult </a:t>
            </a:r>
            <a:r>
              <a:rPr lang="en-US" dirty="0">
                <a:latin typeface="Tahoma" charset="0"/>
                <a:ea typeface="ＭＳ Ｐゴシック" charset="0"/>
                <a:sym typeface="Symbol" charset="0"/>
              </a:rPr>
              <a:t>to </a:t>
            </a:r>
            <a:r>
              <a:rPr lang="en-US" dirty="0" smtClean="0">
                <a:latin typeface="Tahoma" charset="0"/>
                <a:ea typeface="ＭＳ Ｐゴシック" charset="0"/>
                <a:sym typeface="Symbol" charset="0"/>
              </a:rPr>
              <a:t>eliminate all</a:t>
            </a:r>
            <a:endParaRPr lang="en-US" dirty="0">
              <a:latin typeface="Tahoma" charset="0"/>
              <a:ea typeface="ＭＳ Ｐゴシック" charset="0"/>
              <a:sym typeface="Symbol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228600" y="1352550"/>
            <a:ext cx="8382000" cy="1219200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199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590550"/>
            <a:ext cx="8268459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Suppose the system in question has two CPUs:  the classified VM </a:t>
            </a:r>
            <a:br>
              <a:rPr lang="en-US" sz="2400" dirty="0" smtClean="0"/>
            </a:br>
            <a:r>
              <a:rPr lang="en-US" sz="2400" dirty="0" smtClean="0"/>
              <a:t>runs on one</a:t>
            </a:r>
            <a:r>
              <a:rPr lang="en-US" sz="2400" dirty="0"/>
              <a:t> </a:t>
            </a:r>
            <a:r>
              <a:rPr lang="en-US" sz="2400" dirty="0" smtClean="0"/>
              <a:t>and the public VM runs on the other.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Can there be a covert channel between the VMs?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6854" y="2876550"/>
            <a:ext cx="72606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There can be covert channels, for example, based on the </a:t>
            </a:r>
            <a:br>
              <a:rPr lang="en-US" sz="2400" dirty="0" smtClean="0"/>
            </a:br>
            <a:r>
              <a:rPr lang="en-US" sz="2400" dirty="0" smtClean="0"/>
              <a:t>time needed to read from main memory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1000" y="4171950"/>
            <a:ext cx="990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72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7819"/>
            <a:ext cx="7772400" cy="1659731"/>
          </a:xfrm>
        </p:spPr>
        <p:txBody>
          <a:bodyPr>
            <a:normAutofit fontScale="90000"/>
          </a:bodyPr>
          <a:lstStyle/>
          <a:p>
            <a:pPr>
              <a:lnSpc>
                <a:spcPct val="160000"/>
              </a:lnSpc>
            </a:pPr>
            <a:r>
              <a:rPr lang="en-US" dirty="0">
                <a:solidFill>
                  <a:srgbClr val="FF6600"/>
                </a:solidFill>
                <a:latin typeface="Tahoma" charset="0"/>
              </a:rPr>
              <a:t>VMM Introspection:  </a:t>
            </a:r>
            <a:r>
              <a:rPr lang="en-US" sz="2400" dirty="0">
                <a:solidFill>
                  <a:srgbClr val="FF6600"/>
                </a:solidFill>
                <a:latin typeface="Tahoma" charset="0"/>
              </a:rPr>
              <a:t>[GR</a:t>
            </a:r>
            <a:r>
              <a:rPr lang="ja-JP" altLang="en-US" sz="2400" dirty="0">
                <a:solidFill>
                  <a:srgbClr val="FF6600"/>
                </a:solidFill>
                <a:latin typeface="Tahoma" charset="0"/>
              </a:rPr>
              <a:t>’</a:t>
            </a:r>
            <a:r>
              <a:rPr lang="en-US" sz="2400" dirty="0">
                <a:solidFill>
                  <a:srgbClr val="FF6600"/>
                </a:solidFill>
                <a:latin typeface="Tahoma" charset="0"/>
              </a:rPr>
              <a:t>03]</a:t>
            </a:r>
            <a:br>
              <a:rPr lang="en-US" sz="2400" dirty="0">
                <a:solidFill>
                  <a:srgbClr val="FF6600"/>
                </a:solidFill>
                <a:latin typeface="Tahoma" charset="0"/>
              </a:rPr>
            </a:br>
            <a:r>
              <a:rPr lang="en-US" sz="2400" dirty="0">
                <a:solidFill>
                  <a:srgbClr val="FF6600"/>
                </a:solidFill>
                <a:latin typeface="Tahoma" charset="0"/>
              </a:rPr>
              <a:t>	</a:t>
            </a:r>
            <a:r>
              <a:rPr lang="en-US" sz="3200" dirty="0">
                <a:solidFill>
                  <a:srgbClr val="FF6600"/>
                </a:solidFill>
                <a:latin typeface="Tahoma" charset="0"/>
              </a:rPr>
              <a:t>protecting the anti-virus system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09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Tahoma" charset="0"/>
              </a:rPr>
              <a:t>Intrusion Detection / Anti-virus</a:t>
            </a:r>
          </a:p>
        </p:txBody>
      </p:sp>
      <p:sp>
        <p:nvSpPr>
          <p:cNvPr id="1146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971550"/>
            <a:ext cx="8610600" cy="41719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Tahoma" charset="0"/>
              </a:rPr>
              <a:t>Runs as part of OS kernel and user space process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Kernel root kit can shutdown protection system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Common practice for modern malware</a:t>
            </a:r>
          </a:p>
          <a:p>
            <a:pPr marL="0" indent="0">
              <a:spcBef>
                <a:spcPct val="80000"/>
              </a:spcBef>
              <a:buNone/>
            </a:pPr>
            <a:r>
              <a:rPr lang="en-US" sz="2400" dirty="0">
                <a:latin typeface="Tahoma" charset="0"/>
              </a:rPr>
              <a:t>Standard solution:     </a:t>
            </a:r>
            <a:r>
              <a:rPr lang="en-US" sz="2400" b="1" dirty="0">
                <a:latin typeface="Tahoma" charset="0"/>
              </a:rPr>
              <a:t>run  IDS  system in the network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Problem:   insufficient visibility into user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’</a:t>
            </a:r>
            <a:r>
              <a:rPr lang="en-US" sz="2400" dirty="0">
                <a:latin typeface="Tahoma" charset="0"/>
                <a:ea typeface="ＭＳ Ｐゴシック" charset="0"/>
              </a:rPr>
              <a:t>s machine</a:t>
            </a:r>
          </a:p>
          <a:p>
            <a:pPr marL="0" indent="0">
              <a:spcBef>
                <a:spcPct val="80000"/>
              </a:spcBef>
              <a:buNone/>
            </a:pPr>
            <a:r>
              <a:rPr lang="en-US" sz="2400" dirty="0">
                <a:latin typeface="Tahoma" charset="0"/>
              </a:rPr>
              <a:t>Better:   </a:t>
            </a:r>
            <a:r>
              <a:rPr lang="en-US" sz="2400" b="1" dirty="0">
                <a:latin typeface="Tahoma" charset="0"/>
              </a:rPr>
              <a:t>run IDS as part of VMM  (protected from malware)</a:t>
            </a:r>
          </a:p>
          <a:p>
            <a:pPr lvl="1">
              <a:spcBef>
                <a:spcPct val="4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VMM can monitor virtual hardware for anomalies</a:t>
            </a:r>
          </a:p>
          <a:p>
            <a:pPr lvl="1">
              <a:spcBef>
                <a:spcPct val="4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VMI:   Virtual Machine Introspection</a:t>
            </a:r>
          </a:p>
          <a:p>
            <a:pPr lvl="2">
              <a:spcBef>
                <a:spcPct val="40000"/>
              </a:spcBef>
            </a:pPr>
            <a:r>
              <a:rPr lang="en-US" dirty="0">
                <a:latin typeface="Tahoma" charset="0"/>
                <a:ea typeface="ＭＳ Ｐゴシック" charset="0"/>
              </a:rPr>
              <a:t>  Allows VMM to check Guest OS internals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903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787236" y="1123950"/>
            <a:ext cx="5562600" cy="1752597"/>
          </a:xfrm>
          <a:prstGeom prst="rect">
            <a:avLst/>
          </a:prstGeom>
          <a:solidFill>
            <a:srgbClr val="0000FF"/>
          </a:solidFill>
          <a:ln w="762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/>
          <a:lstStyle/>
          <a:p>
            <a:pPr algn="ctr"/>
            <a:r>
              <a:rPr lang="en-US" sz="2400" b="1" dirty="0" smtClean="0"/>
              <a:t>Infected VM</a:t>
            </a:r>
            <a:endParaRPr lang="en-US" sz="2400" b="1" dirty="0"/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2322095" y="1428750"/>
            <a:ext cx="878305" cy="1206088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 type="none" w="lg" len="med"/>
          </a:ln>
        </p:spPr>
        <p:txBody>
          <a:bodyPr vert="eaVert" wrap="none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malware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787236" y="2895598"/>
            <a:ext cx="5562600" cy="971549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sz="2400" b="1" dirty="0"/>
              <a:t>VMM</a:t>
            </a: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1787236" y="2266948"/>
            <a:ext cx="5562600" cy="65958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sz="2400" b="1" dirty="0" smtClean="0"/>
              <a:t>Guest OS</a:t>
            </a:r>
            <a:endParaRPr lang="en-US" sz="2400" b="1" dirty="0"/>
          </a:p>
        </p:txBody>
      </p:sp>
      <p:sp>
        <p:nvSpPr>
          <p:cNvPr id="19" name="Rectangle 18"/>
          <p:cNvSpPr/>
          <p:nvPr/>
        </p:nvSpPr>
        <p:spPr>
          <a:xfrm>
            <a:off x="796636" y="3867148"/>
            <a:ext cx="7585364" cy="38099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b="1" dirty="0" smtClean="0">
                <a:solidFill>
                  <a:srgbClr val="000000"/>
                </a:solidFill>
              </a:rPr>
              <a:t>Hardware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0" y="3105150"/>
            <a:ext cx="1447800" cy="533400"/>
          </a:xfrm>
          <a:prstGeom prst="roundRect">
            <a:avLst/>
          </a:prstGeom>
          <a:solidFill>
            <a:srgbClr val="00CC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</a:rPr>
              <a:t>IDS</a:t>
            </a:r>
            <a:endParaRPr lang="en-US" sz="2800" b="1" dirty="0">
              <a:solidFill>
                <a:srgbClr val="0000FF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3505200" y="2647950"/>
            <a:ext cx="381000" cy="45720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200400" y="1809750"/>
            <a:ext cx="914400" cy="129540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2743200" y="2647950"/>
            <a:ext cx="76200" cy="45720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2133600" y="2571750"/>
            <a:ext cx="304800" cy="53340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680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Sample checks</a:t>
            </a:r>
          </a:p>
        </p:txBody>
      </p:sp>
      <p:sp>
        <p:nvSpPr>
          <p:cNvPr id="1157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666750"/>
            <a:ext cx="8382000" cy="4400550"/>
          </a:xfrm>
        </p:spPr>
        <p:txBody>
          <a:bodyPr>
            <a:noAutofit/>
          </a:bodyPr>
          <a:lstStyle/>
          <a:p>
            <a:pPr>
              <a:buFont typeface="Wingdings" charset="0"/>
              <a:buNone/>
            </a:pPr>
            <a:r>
              <a:rPr lang="en-US" sz="2200" b="1" dirty="0">
                <a:latin typeface="Tahoma" charset="0"/>
              </a:rPr>
              <a:t>Stealth </a:t>
            </a:r>
            <a:r>
              <a:rPr lang="en-US" sz="2200" b="1" dirty="0" smtClean="0">
                <a:latin typeface="Tahoma" charset="0"/>
              </a:rPr>
              <a:t>root-kit malware</a:t>
            </a:r>
            <a:r>
              <a:rPr lang="en-US" sz="2200" b="1" dirty="0">
                <a:latin typeface="Tahoma" charset="0"/>
              </a:rPr>
              <a:t>: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Creates processes that are invisible to  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“</a:t>
            </a:r>
            <a:r>
              <a:rPr lang="en-US" sz="2200" dirty="0" err="1">
                <a:latin typeface="Tahoma" charset="0"/>
                <a:ea typeface="ＭＳ Ｐゴシック" charset="0"/>
              </a:rPr>
              <a:t>ps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”</a:t>
            </a:r>
            <a:endParaRPr lang="en-US" sz="2200" dirty="0">
              <a:latin typeface="Tahoma" charset="0"/>
              <a:ea typeface="ＭＳ Ｐゴシック" charset="0"/>
            </a:endParaRP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Opens sockets that are invisible to  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“</a:t>
            </a:r>
            <a:r>
              <a:rPr lang="en-US" sz="2200" dirty="0" err="1">
                <a:latin typeface="Tahoma" charset="0"/>
                <a:ea typeface="ＭＳ Ｐゴシック" charset="0"/>
              </a:rPr>
              <a:t>netstat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”</a:t>
            </a:r>
            <a:endParaRPr lang="en-US" sz="2200" dirty="0">
              <a:latin typeface="Tahoma" charset="0"/>
              <a:ea typeface="ＭＳ Ｐゴシック" charset="0"/>
            </a:endParaRPr>
          </a:p>
          <a:p>
            <a:pPr>
              <a:spcBef>
                <a:spcPct val="8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</a:rPr>
              <a:t>1. </a:t>
            </a:r>
            <a:r>
              <a:rPr lang="en-US" sz="2200" b="1" dirty="0">
                <a:solidFill>
                  <a:srgbClr val="0000FF"/>
                </a:solidFill>
                <a:latin typeface="Tahoma" charset="0"/>
              </a:rPr>
              <a:t>Lie detector check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Goal:   detect stealth malware that hides processes </a:t>
            </a:r>
            <a:br>
              <a:rPr lang="en-US" sz="2200" dirty="0">
                <a:latin typeface="Tahoma" charset="0"/>
                <a:ea typeface="ＭＳ Ｐゴシック" charset="0"/>
              </a:rPr>
            </a:br>
            <a:r>
              <a:rPr lang="en-US" sz="2200" dirty="0">
                <a:latin typeface="Tahoma" charset="0"/>
                <a:ea typeface="ＭＳ Ｐゴシック" charset="0"/>
              </a:rPr>
              <a:t>and network activity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Method:</a:t>
            </a:r>
          </a:p>
          <a:p>
            <a:pPr lvl="2">
              <a:spcBef>
                <a:spcPct val="4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  VMM lists processes running in </a:t>
            </a:r>
            <a:r>
              <a:rPr lang="en-US" sz="2200" dirty="0" err="1">
                <a:latin typeface="Tahoma" charset="0"/>
                <a:ea typeface="ＭＳ Ｐゴシック" charset="0"/>
              </a:rPr>
              <a:t>GuestOS</a:t>
            </a:r>
            <a:endParaRPr lang="en-US" sz="2200" dirty="0">
              <a:latin typeface="Tahoma" charset="0"/>
              <a:ea typeface="ＭＳ Ｐゴシック" charset="0"/>
            </a:endParaRPr>
          </a:p>
          <a:p>
            <a:pPr lvl="2">
              <a:spcBef>
                <a:spcPct val="4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  VMM requests </a:t>
            </a:r>
            <a:r>
              <a:rPr lang="en-US" sz="2200" dirty="0" err="1">
                <a:latin typeface="Tahoma" charset="0"/>
                <a:ea typeface="ＭＳ Ｐゴシック" charset="0"/>
              </a:rPr>
              <a:t>GuestOS</a:t>
            </a:r>
            <a:r>
              <a:rPr lang="en-US" sz="2200" dirty="0">
                <a:latin typeface="Tahoma" charset="0"/>
                <a:ea typeface="ＭＳ Ｐゴシック" charset="0"/>
              </a:rPr>
              <a:t> to list processes (e.g.  </a:t>
            </a:r>
            <a:r>
              <a:rPr lang="en-US" sz="2200" dirty="0" err="1">
                <a:latin typeface="Tahoma" charset="0"/>
                <a:ea typeface="ＭＳ Ｐゴシック" charset="0"/>
              </a:rPr>
              <a:t>ps</a:t>
            </a:r>
            <a:r>
              <a:rPr lang="en-US" sz="2200" dirty="0">
                <a:latin typeface="Tahoma" charset="0"/>
                <a:ea typeface="ＭＳ Ｐゴシック" charset="0"/>
              </a:rPr>
              <a:t>)</a:t>
            </a:r>
          </a:p>
          <a:p>
            <a:pPr lvl="2">
              <a:spcBef>
                <a:spcPct val="4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  If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mismatch:     </a:t>
            </a:r>
            <a:r>
              <a:rPr lang="en-US" sz="2200" dirty="0">
                <a:latin typeface="Tahoma" charset="0"/>
                <a:ea typeface="ＭＳ Ｐゴシック" charset="0"/>
              </a:rPr>
              <a:t>kill VM</a:t>
            </a:r>
          </a:p>
        </p:txBody>
      </p:sp>
      <p:sp>
        <p:nvSpPr>
          <p:cNvPr id="2" name="Rectangle 1"/>
          <p:cNvSpPr/>
          <p:nvPr/>
        </p:nvSpPr>
        <p:spPr>
          <a:xfrm>
            <a:off x="3581400" y="4629150"/>
            <a:ext cx="1676400" cy="4572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637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Sample checks</a:t>
            </a:r>
          </a:p>
        </p:txBody>
      </p:sp>
      <p:sp>
        <p:nvSpPr>
          <p:cNvPr id="1167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971550"/>
            <a:ext cx="8153400" cy="4038600"/>
          </a:xfrm>
        </p:spPr>
        <p:txBody>
          <a:bodyPr>
            <a:noAutofit/>
          </a:bodyPr>
          <a:lstStyle/>
          <a:p>
            <a:pPr>
              <a:buFont typeface="Wingdings" charset="0"/>
              <a:buNone/>
            </a:pPr>
            <a:r>
              <a:rPr lang="en-US" sz="2200" dirty="0">
                <a:latin typeface="Tahoma" charset="0"/>
              </a:rPr>
              <a:t>2. </a:t>
            </a:r>
            <a:r>
              <a:rPr lang="en-US" sz="2200" b="1" dirty="0">
                <a:solidFill>
                  <a:srgbClr val="0000FF"/>
                </a:solidFill>
                <a:latin typeface="Tahoma" charset="0"/>
              </a:rPr>
              <a:t>Application code integrity detector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VMM computes hash of user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app code </a:t>
            </a:r>
            <a:r>
              <a:rPr lang="en-US" sz="2200" dirty="0">
                <a:latin typeface="Tahoma" charset="0"/>
                <a:ea typeface="ＭＳ Ｐゴシック" charset="0"/>
              </a:rPr>
              <a:t>running in VM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Compare to whitelist of hashes</a:t>
            </a:r>
          </a:p>
          <a:p>
            <a:pPr lvl="2"/>
            <a:r>
              <a:rPr lang="en-US" sz="2200" dirty="0">
                <a:latin typeface="Tahoma" charset="0"/>
                <a:ea typeface="ＭＳ Ｐゴシック" charset="0"/>
              </a:rPr>
              <a:t>  Kills VM if unknown program appears</a:t>
            </a:r>
          </a:p>
          <a:p>
            <a:pPr>
              <a:spcBef>
                <a:spcPct val="10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</a:rPr>
              <a:t>3. </a:t>
            </a:r>
            <a:r>
              <a:rPr lang="en-US" sz="2200" b="1" dirty="0">
                <a:solidFill>
                  <a:srgbClr val="0000FF"/>
                </a:solidFill>
                <a:latin typeface="Tahoma" charset="0"/>
              </a:rPr>
              <a:t>Ensure </a:t>
            </a:r>
            <a:r>
              <a:rPr lang="en-US" sz="2200" b="1" dirty="0" err="1">
                <a:solidFill>
                  <a:srgbClr val="0000FF"/>
                </a:solidFill>
                <a:latin typeface="Tahoma" charset="0"/>
              </a:rPr>
              <a:t>GuestOS</a:t>
            </a:r>
            <a:r>
              <a:rPr lang="en-US" sz="2200" b="1" dirty="0">
                <a:solidFill>
                  <a:srgbClr val="0000FF"/>
                </a:solidFill>
                <a:latin typeface="Tahoma" charset="0"/>
              </a:rPr>
              <a:t> kernel integrity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example:   detect changes to  </a:t>
            </a:r>
            <a:r>
              <a:rPr lang="en-US" sz="2200" dirty="0" err="1">
                <a:solidFill>
                  <a:schemeClr val="accent2"/>
                </a:solidFill>
                <a:latin typeface="Tahoma" charset="0"/>
                <a:ea typeface="ＭＳ Ｐゴシック" charset="0"/>
              </a:rPr>
              <a:t>sys_call_table</a:t>
            </a:r>
            <a:endParaRPr lang="en-US" sz="2200" dirty="0">
              <a:solidFill>
                <a:schemeClr val="accent2"/>
              </a:solidFill>
              <a:latin typeface="Tahoma" charset="0"/>
              <a:ea typeface="ＭＳ Ｐゴシック" charset="0"/>
            </a:endParaRPr>
          </a:p>
          <a:p>
            <a:pPr>
              <a:spcBef>
                <a:spcPct val="10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</a:rPr>
              <a:t>4. </a:t>
            </a:r>
            <a:r>
              <a:rPr lang="en-US" sz="2200" b="1" dirty="0">
                <a:solidFill>
                  <a:srgbClr val="0000FF"/>
                </a:solidFill>
                <a:latin typeface="Tahoma" charset="0"/>
              </a:rPr>
              <a:t>Virus signature detector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Run virus signature detector on </a:t>
            </a:r>
            <a:r>
              <a:rPr lang="en-US" sz="2200" dirty="0" err="1">
                <a:latin typeface="Tahoma" charset="0"/>
                <a:ea typeface="ＭＳ Ｐゴシック" charset="0"/>
              </a:rPr>
              <a:t>GuestOS</a:t>
            </a:r>
            <a:r>
              <a:rPr lang="en-US" sz="2200" dirty="0">
                <a:latin typeface="Tahoma" charset="0"/>
                <a:ea typeface="ＭＳ Ｐゴシック" charset="0"/>
              </a:rPr>
              <a:t>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memory</a:t>
            </a:r>
            <a:endParaRPr lang="en-US" sz="2200" dirty="0">
              <a:latin typeface="Tahoma" charset="0"/>
              <a:ea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759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Isolation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Subvirting</a:t>
            </a:r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VM Isolation</a:t>
            </a:r>
            <a:endParaRPr 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613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>
                <a:solidFill>
                  <a:srgbClr val="FF6600"/>
                </a:solidFill>
                <a:latin typeface="Tahoma" charset="0"/>
              </a:rPr>
              <a:t>Subvirt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   </a:t>
            </a:r>
            <a:r>
              <a:rPr lang="en-US" sz="1800" dirty="0" smtClean="0">
                <a:solidFill>
                  <a:srgbClr val="FF6600"/>
                </a:solidFill>
                <a:latin typeface="Tahoma" charset="0"/>
              </a:rPr>
              <a:t>[King et al. 2006]</a:t>
            </a:r>
            <a:endParaRPr lang="en-US" sz="18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501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Tahoma" charset="0"/>
              </a:rPr>
              <a:t>Virus idea: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Once on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victim </a:t>
            </a:r>
            <a:r>
              <a:rPr lang="en-US" sz="2200" dirty="0">
                <a:latin typeface="Tahoma" charset="0"/>
                <a:ea typeface="ＭＳ Ｐゴシック" charset="0"/>
              </a:rPr>
              <a:t>machine, install a malicious VMM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Virus hides in VMM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Invisible to virus detector running inside VM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990600" y="2724150"/>
            <a:ext cx="2133600" cy="2209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990600" y="4648200"/>
            <a:ext cx="21336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HW     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990600" y="4248150"/>
            <a:ext cx="21336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OS     </a:t>
            </a:r>
            <a:endParaRPr lang="en-US" sz="2400">
              <a:latin typeface="Times" charset="0"/>
              <a:sym typeface="Symbol" charset="0"/>
            </a:endParaRP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3959166" y="3333750"/>
            <a:ext cx="7414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4400">
                <a:latin typeface="Times" charset="0"/>
                <a:sym typeface="Symbol" charset="0"/>
              </a:rPr>
              <a:t></a:t>
            </a:r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5791200" y="2724150"/>
            <a:ext cx="2133600" cy="2209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5791200" y="4586287"/>
            <a:ext cx="2133600" cy="3476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HW     </a:t>
            </a:r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5791200" y="3905250"/>
            <a:ext cx="2133600" cy="3476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OS     </a:t>
            </a:r>
            <a:endParaRPr lang="en-US" sz="2400">
              <a:latin typeface="Times" charset="0"/>
              <a:sym typeface="Symbol" charset="0"/>
            </a:endParaRP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5791200" y="4243387"/>
            <a:ext cx="2133600" cy="347663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VMM and virus</a:t>
            </a:r>
            <a:endParaRPr lang="en-US" sz="2400">
              <a:latin typeface="Times" charset="0"/>
              <a:sym typeface="Symbol" charset="0"/>
            </a:endParaRP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2362200" y="3181350"/>
            <a:ext cx="609600" cy="13525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0" hangingPunct="0">
              <a:lnSpc>
                <a:spcPct val="80000"/>
              </a:lnSpc>
            </a:pPr>
            <a:r>
              <a:rPr lang="en-US" sz="2400" dirty="0">
                <a:solidFill>
                  <a:schemeClr val="bg1"/>
                </a:solidFill>
                <a:latin typeface="Times" charset="0"/>
              </a:rPr>
              <a:t>a</a:t>
            </a:r>
            <a:r>
              <a:rPr lang="en-US" sz="2400" dirty="0" smtClean="0">
                <a:solidFill>
                  <a:schemeClr val="bg1"/>
                </a:solidFill>
                <a:latin typeface="Times" charset="0"/>
              </a:rPr>
              <a:t>nti</a:t>
            </a:r>
            <a:r>
              <a:rPr lang="en-US" sz="2400" dirty="0">
                <a:solidFill>
                  <a:schemeClr val="bg1"/>
                </a:solidFill>
                <a:latin typeface="Times" charset="0"/>
              </a:rPr>
              <a:t>-virus</a:t>
            </a:r>
          </a:p>
        </p:txBody>
      </p:sp>
      <p:sp>
        <p:nvSpPr>
          <p:cNvPr id="50189" name="Rectangle 13"/>
          <p:cNvSpPr>
            <a:spLocks noChangeArrowheads="1"/>
          </p:cNvSpPr>
          <p:nvPr/>
        </p:nvSpPr>
        <p:spPr bwMode="auto">
          <a:xfrm>
            <a:off x="7162800" y="2876550"/>
            <a:ext cx="609600" cy="12573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0" hangingPunct="0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Times" charset="0"/>
              </a:rPr>
              <a:t>a</a:t>
            </a:r>
            <a:r>
              <a:rPr lang="en-US" sz="2000" dirty="0" smtClean="0">
                <a:solidFill>
                  <a:schemeClr val="bg1"/>
                </a:solidFill>
                <a:latin typeface="Times" charset="0"/>
              </a:rPr>
              <a:t>nti</a:t>
            </a:r>
            <a:r>
              <a:rPr lang="en-US" sz="2000" dirty="0">
                <a:solidFill>
                  <a:schemeClr val="bg1"/>
                </a:solidFill>
                <a:latin typeface="Times" charset="0"/>
              </a:rPr>
              <a:t>-virus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5791200" y="2724150"/>
            <a:ext cx="2133600" cy="15240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291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4686300"/>
            <a:ext cx="9144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0" y="514350"/>
            <a:ext cx="9144000" cy="6286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77240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5"/>
          <p:cNvSpPr>
            <a:spLocks noGrp="1" noChangeArrowheads="1"/>
          </p:cNvSpPr>
          <p:nvPr>
            <p:ph type="title"/>
          </p:nvPr>
        </p:nvSpPr>
        <p:spPr>
          <a:xfrm>
            <a:off x="609600" y="194073"/>
            <a:ext cx="7772400" cy="32027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6600"/>
                </a:solidFill>
                <a:latin typeface="Tahoma" charset="0"/>
              </a:rPr>
              <a:t>The MATRIX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81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Approach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: confinement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18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895350"/>
            <a:ext cx="8686800" cy="422910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943100" algn="l"/>
              </a:tabLst>
            </a:pPr>
            <a:r>
              <a:rPr lang="en-US" sz="2400" b="1" u="sng" dirty="0" smtClean="0">
                <a:latin typeface="Tahoma" charset="0"/>
              </a:rPr>
              <a:t>Confinement</a:t>
            </a:r>
            <a:r>
              <a:rPr lang="en-US" sz="2400" dirty="0" smtClean="0">
                <a:latin typeface="Tahoma" charset="0"/>
              </a:rPr>
              <a:t>:</a:t>
            </a:r>
            <a:r>
              <a:rPr lang="en-US" sz="2000" dirty="0" smtClean="0">
                <a:latin typeface="Tahoma" charset="0"/>
              </a:rPr>
              <a:t> </a:t>
            </a:r>
            <a:r>
              <a:rPr lang="en-US" sz="2000" dirty="0" smtClean="0">
                <a:latin typeface="Tahoma" charset="0"/>
              </a:rPr>
              <a:t>ensure </a:t>
            </a:r>
            <a:r>
              <a:rPr lang="en-US" sz="2000" dirty="0" smtClean="0">
                <a:latin typeface="Tahoma" charset="0"/>
              </a:rPr>
              <a:t>misbehaving app cannot harm rest of system</a:t>
            </a:r>
            <a:endParaRPr lang="en-US" sz="2000" dirty="0">
              <a:latin typeface="Tahoma" charset="0"/>
            </a:endParaRPr>
          </a:p>
          <a:p>
            <a:pPr>
              <a:spcBef>
                <a:spcPct val="80000"/>
              </a:spcBef>
            </a:pPr>
            <a:r>
              <a:rPr lang="en-US" sz="2400" dirty="0">
                <a:latin typeface="Tahoma" charset="0"/>
              </a:rPr>
              <a:t>Can be implemented at many levels</a:t>
            </a:r>
            <a:r>
              <a:rPr lang="en-US" sz="2400" dirty="0" smtClean="0">
                <a:latin typeface="Tahoma" charset="0"/>
              </a:rPr>
              <a:t>:</a:t>
            </a:r>
            <a:endParaRPr lang="en-US" sz="2400" b="1" dirty="0">
              <a:latin typeface="Tahoma" charset="0"/>
            </a:endParaRPr>
          </a:p>
          <a:p>
            <a:pPr lvl="1"/>
            <a:r>
              <a:rPr lang="en-US" sz="2400" b="1" dirty="0" smtClean="0">
                <a:latin typeface="Tahoma" charset="0"/>
                <a:ea typeface="ＭＳ Ｐゴシック" charset="0"/>
              </a:rPr>
              <a:t>Virtual machines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: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isolate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OS’s on a single machine  </a:t>
            </a:r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200" y="2876550"/>
            <a:ext cx="6477000" cy="1905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19200" y="4476750"/>
            <a:ext cx="6477000" cy="3048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Virtual </a:t>
            </a:r>
            <a:r>
              <a:rPr lang="en-US" sz="2000" dirty="0"/>
              <a:t>M</a:t>
            </a:r>
            <a:r>
              <a:rPr lang="en-US" sz="2000" dirty="0" smtClean="0"/>
              <a:t>achine Monitor  (VMM)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1219200" y="2876550"/>
            <a:ext cx="3276600" cy="1600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OS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</a:p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419600" y="2876550"/>
            <a:ext cx="3276600" cy="1600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OS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</a:p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4419600" y="2876550"/>
            <a:ext cx="0" cy="160020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133600" y="3181350"/>
            <a:ext cx="13716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app1</a:t>
            </a:r>
            <a:endParaRPr lang="en-US" sz="2000" dirty="0"/>
          </a:p>
        </p:txBody>
      </p:sp>
      <p:sp>
        <p:nvSpPr>
          <p:cNvPr id="22" name="Oval 21"/>
          <p:cNvSpPr/>
          <p:nvPr/>
        </p:nvSpPr>
        <p:spPr>
          <a:xfrm>
            <a:off x="5410200" y="3181350"/>
            <a:ext cx="13716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app2</a:t>
            </a:r>
            <a:endParaRPr lang="en-US" sz="20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3638550"/>
            <a:ext cx="673100" cy="5574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28800" y="241935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What are some of the drawbacks of this approach?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84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4572000"/>
            <a:ext cx="9144000" cy="6286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0" y="742950"/>
            <a:ext cx="9144000" cy="2857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3" t="52083" r="23438" b="7292"/>
          <a:stretch>
            <a:fillRect/>
          </a:stretch>
        </p:blipFill>
        <p:spPr bwMode="auto">
          <a:xfrm>
            <a:off x="304800" y="816769"/>
            <a:ext cx="8610600" cy="349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67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Tahoma" charset="0"/>
              </a:rPr>
              <a:t>VM Based Malware  </a:t>
            </a:r>
            <a:r>
              <a:rPr lang="en-US" sz="3600" dirty="0">
                <a:solidFill>
                  <a:srgbClr val="FF6600"/>
                </a:solidFill>
                <a:latin typeface="Tahoma" charset="0"/>
              </a:rPr>
              <a:t>(blue pill virus)</a:t>
            </a:r>
          </a:p>
        </p:txBody>
      </p:sp>
      <p:sp>
        <p:nvSpPr>
          <p:cNvPr id="532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1200150"/>
            <a:ext cx="8382000" cy="3543300"/>
          </a:xfrm>
        </p:spPr>
        <p:txBody>
          <a:bodyPr>
            <a:noAutofit/>
          </a:bodyPr>
          <a:lstStyle/>
          <a:p>
            <a:r>
              <a:rPr lang="en-US" sz="2200" b="1" dirty="0">
                <a:latin typeface="Tahoma" charset="0"/>
              </a:rPr>
              <a:t>VMBR</a:t>
            </a:r>
            <a:r>
              <a:rPr lang="en-US" sz="2200" dirty="0">
                <a:latin typeface="Tahoma" charset="0"/>
              </a:rPr>
              <a:t>:    a virus that installs a malicious VMM  (hypervisor)</a:t>
            </a:r>
          </a:p>
          <a:p>
            <a:endParaRPr lang="en-US" sz="2200" b="1" dirty="0">
              <a:latin typeface="Tahoma" charset="0"/>
            </a:endParaRPr>
          </a:p>
          <a:p>
            <a:r>
              <a:rPr lang="en-US" sz="2200" b="1" dirty="0">
                <a:latin typeface="Tahoma" charset="0"/>
              </a:rPr>
              <a:t>Microsoft Security Bulletin:   (Oct, 2006) </a:t>
            </a:r>
            <a:endParaRPr lang="en-US" sz="2200" b="1" dirty="0" smtClean="0">
              <a:latin typeface="Tahoma" charset="0"/>
            </a:endParaRPr>
          </a:p>
          <a:p>
            <a:pPr lvl="1">
              <a:lnSpc>
                <a:spcPct val="130000"/>
              </a:lnSpc>
            </a:pPr>
            <a:r>
              <a:rPr lang="en-US" sz="2200" dirty="0" smtClean="0">
                <a:latin typeface="Tahoma" charset="0"/>
                <a:ea typeface="ＭＳ Ｐゴシック" charset="0"/>
              </a:rPr>
              <a:t>Suggests </a:t>
            </a:r>
            <a:r>
              <a:rPr lang="en-US" sz="2200" dirty="0">
                <a:latin typeface="Tahoma" charset="0"/>
                <a:ea typeface="ＭＳ Ｐゴシック" charset="0"/>
              </a:rPr>
              <a:t>disabling hardware virtualization features </a:t>
            </a:r>
            <a:br>
              <a:rPr lang="en-US" sz="2200" dirty="0">
                <a:latin typeface="Tahoma" charset="0"/>
                <a:ea typeface="ＭＳ Ｐゴシック" charset="0"/>
              </a:rPr>
            </a:br>
            <a:r>
              <a:rPr lang="en-US" sz="2200" dirty="0">
                <a:latin typeface="Tahoma" charset="0"/>
                <a:ea typeface="ＭＳ Ｐゴシック" charset="0"/>
              </a:rPr>
              <a:t>by default for client-side systems</a:t>
            </a:r>
          </a:p>
          <a:p>
            <a:pPr>
              <a:spcBef>
                <a:spcPct val="180000"/>
              </a:spcBef>
            </a:pPr>
            <a:r>
              <a:rPr lang="en-US" sz="2200" b="1" dirty="0">
                <a:latin typeface="Tahoma" charset="0"/>
              </a:rPr>
              <a:t>But VMBRs are easy to defeat</a:t>
            </a:r>
          </a:p>
          <a:p>
            <a:pPr lvl="1">
              <a:spcBef>
                <a:spcPct val="3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A guest OS can detect that it is running on top of VMM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3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VMM Detection</a:t>
            </a:r>
          </a:p>
        </p:txBody>
      </p:sp>
      <p:sp>
        <p:nvSpPr>
          <p:cNvPr id="542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Tahoma" charset="0"/>
              </a:rPr>
              <a:t>Can an OS detect it is running on top of a VMM?</a:t>
            </a:r>
          </a:p>
          <a:p>
            <a:pPr marL="0" indent="0">
              <a:spcBef>
                <a:spcPct val="80000"/>
              </a:spcBef>
              <a:buNone/>
            </a:pPr>
            <a:r>
              <a:rPr lang="en-US" sz="2200" u="sng" dirty="0">
                <a:latin typeface="Tahoma" charset="0"/>
              </a:rPr>
              <a:t>Applications</a:t>
            </a:r>
            <a:r>
              <a:rPr lang="en-US" sz="2200" dirty="0">
                <a:latin typeface="Tahoma" charset="0"/>
              </a:rPr>
              <a:t>:</a:t>
            </a:r>
          </a:p>
          <a:p>
            <a:pPr lvl="1">
              <a:spcBef>
                <a:spcPct val="7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Virus detector can detect VMBR</a:t>
            </a:r>
          </a:p>
          <a:p>
            <a:pPr lvl="1">
              <a:spcBef>
                <a:spcPct val="7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Normal virus (non-VMBR) can detect VMM</a:t>
            </a:r>
          </a:p>
          <a:p>
            <a:pPr lvl="2"/>
            <a:r>
              <a:rPr lang="en-US" sz="2200" dirty="0">
                <a:latin typeface="Tahoma" charset="0"/>
                <a:ea typeface="ＭＳ Ｐゴシック" charset="0"/>
              </a:rPr>
              <a:t>refuse to run to avoid reverse engineering</a:t>
            </a:r>
          </a:p>
          <a:p>
            <a:pPr lvl="1">
              <a:spcBef>
                <a:spcPct val="7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Software that binds to hardware (e.g. MS Windows) can </a:t>
            </a:r>
            <a:br>
              <a:rPr lang="en-US" sz="2200" dirty="0">
                <a:latin typeface="Tahoma" charset="0"/>
                <a:ea typeface="ＭＳ Ｐゴシック" charset="0"/>
              </a:rPr>
            </a:br>
            <a:r>
              <a:rPr lang="en-US" sz="2200" dirty="0">
                <a:latin typeface="Tahoma" charset="0"/>
                <a:ea typeface="ＭＳ Ｐゴシック" charset="0"/>
              </a:rPr>
              <a:t>refuse to run on top of VMM</a:t>
            </a:r>
          </a:p>
          <a:p>
            <a:pPr lvl="1">
              <a:spcBef>
                <a:spcPct val="7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DRM systems may refuse to run on top of VMM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560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4686300"/>
            <a:ext cx="9144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-19050"/>
            <a:ext cx="8229600" cy="857250"/>
          </a:xfrm>
        </p:spPr>
        <p:txBody>
          <a:bodyPr/>
          <a:lstStyle/>
          <a:p>
            <a:r>
              <a:rPr lang="en-US" sz="3600" dirty="0">
                <a:solidFill>
                  <a:srgbClr val="FF6600"/>
                </a:solidFill>
                <a:latin typeface="Tahoma" charset="0"/>
              </a:rPr>
              <a:t>VMM </a:t>
            </a:r>
            <a:r>
              <a:rPr lang="en-US" sz="3600" dirty="0" smtClean="0">
                <a:solidFill>
                  <a:srgbClr val="FF6600"/>
                </a:solidFill>
                <a:latin typeface="Tahoma" charset="0"/>
              </a:rPr>
              <a:t>Detection (</a:t>
            </a:r>
            <a:r>
              <a:rPr lang="en-US" sz="3600" dirty="0">
                <a:solidFill>
                  <a:srgbClr val="FF6600"/>
                </a:solidFill>
                <a:latin typeface="Tahoma" charset="0"/>
              </a:rPr>
              <a:t>red pill techniques)</a:t>
            </a:r>
          </a:p>
        </p:txBody>
      </p:sp>
      <p:sp>
        <p:nvSpPr>
          <p:cNvPr id="55300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81000" y="895350"/>
            <a:ext cx="8610600" cy="411480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ahoma" charset="0"/>
              </a:rPr>
              <a:t>VM platforms often emulate simple hardware</a:t>
            </a:r>
          </a:p>
          <a:p>
            <a:pPr marL="1028700" lvl="3" indent="-342900"/>
            <a:r>
              <a:rPr lang="en-US" dirty="0" err="1">
                <a:latin typeface="Tahoma" charset="0"/>
                <a:ea typeface="ＭＳ Ｐゴシック" charset="0"/>
              </a:rPr>
              <a:t>VMWare</a:t>
            </a:r>
            <a:r>
              <a:rPr lang="en-US" dirty="0">
                <a:latin typeface="Tahoma" charset="0"/>
                <a:ea typeface="ＭＳ Ｐゴシック" charset="0"/>
              </a:rPr>
              <a:t> emulates an ancient i440bx chipset</a:t>
            </a:r>
          </a:p>
          <a:p>
            <a:pPr marL="685800" lvl="3" indent="0">
              <a:buNone/>
            </a:pPr>
            <a:r>
              <a:rPr lang="en-US" dirty="0" smtClean="0">
                <a:latin typeface="Tahoma" charset="0"/>
                <a:ea typeface="ＭＳ Ｐゴシック" charset="0"/>
              </a:rPr>
              <a:t>	</a:t>
            </a:r>
            <a:r>
              <a:rPr lang="en-US" dirty="0">
                <a:latin typeface="Tahoma" charset="0"/>
                <a:ea typeface="ＭＳ Ｐゴシック" charset="0"/>
              </a:rPr>
              <a:t>	… but report  8GB RAM,  dual </a:t>
            </a:r>
            <a:r>
              <a:rPr lang="en-US" dirty="0" smtClean="0">
                <a:latin typeface="Tahoma" charset="0"/>
                <a:ea typeface="ＭＳ Ｐゴシック" charset="0"/>
              </a:rPr>
              <a:t>CPUs</a:t>
            </a:r>
            <a:r>
              <a:rPr lang="en-US" dirty="0">
                <a:latin typeface="Tahoma" charset="0"/>
                <a:ea typeface="ＭＳ Ｐゴシック" charset="0"/>
              </a:rPr>
              <a:t>, etc.</a:t>
            </a:r>
          </a:p>
          <a:p>
            <a:pPr>
              <a:spcBef>
                <a:spcPct val="80000"/>
              </a:spcBef>
            </a:pPr>
            <a:r>
              <a:rPr lang="en-US" sz="2200" dirty="0" smtClean="0">
                <a:latin typeface="Tahoma" charset="0"/>
              </a:rPr>
              <a:t>VMM </a:t>
            </a:r>
            <a:r>
              <a:rPr lang="en-US" sz="2200" dirty="0">
                <a:latin typeface="Tahoma" charset="0"/>
              </a:rPr>
              <a:t>introduces time latency variances</a:t>
            </a:r>
          </a:p>
          <a:p>
            <a:pPr marL="1028700" lvl="3" indent="-342900"/>
            <a:r>
              <a:rPr lang="en-US" sz="2200" dirty="0">
                <a:latin typeface="Tahoma" charset="0"/>
                <a:ea typeface="ＭＳ Ｐゴシック" charset="0"/>
              </a:rPr>
              <a:t>Memory cache behavior differs in presence of VMM</a:t>
            </a:r>
          </a:p>
          <a:p>
            <a:pPr marL="1028700" lvl="3" indent="-342900"/>
            <a:r>
              <a:rPr lang="en-US" sz="2200" dirty="0">
                <a:latin typeface="Tahoma" charset="0"/>
                <a:ea typeface="ＭＳ Ｐゴシック" charset="0"/>
              </a:rPr>
              <a:t>Results in relative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time variations for </a:t>
            </a:r>
            <a:r>
              <a:rPr lang="en-US" sz="2200" dirty="0">
                <a:latin typeface="Tahoma" charset="0"/>
                <a:ea typeface="ＭＳ Ｐゴシック" charset="0"/>
              </a:rPr>
              <a:t>any two operations</a:t>
            </a:r>
          </a:p>
          <a:p>
            <a:pPr>
              <a:spcBef>
                <a:spcPct val="80000"/>
              </a:spcBef>
            </a:pPr>
            <a:r>
              <a:rPr lang="en-US" sz="2200" dirty="0" smtClean="0">
                <a:latin typeface="Tahoma" charset="0"/>
              </a:rPr>
              <a:t>VMM </a:t>
            </a:r>
            <a:r>
              <a:rPr lang="en-US" sz="2200" dirty="0">
                <a:latin typeface="Tahoma" charset="0"/>
              </a:rPr>
              <a:t>shares the TLB with </a:t>
            </a:r>
            <a:r>
              <a:rPr lang="en-US" sz="2200" dirty="0" err="1">
                <a:latin typeface="Tahoma" charset="0"/>
              </a:rPr>
              <a:t>GuestOS</a:t>
            </a:r>
            <a:endParaRPr lang="en-US" sz="2200" dirty="0">
              <a:latin typeface="Tahoma" charset="0"/>
            </a:endParaRPr>
          </a:p>
          <a:p>
            <a:pPr marL="1028700" lvl="3" indent="-342900"/>
            <a:r>
              <a:rPr lang="en-US" sz="2200" dirty="0" err="1">
                <a:latin typeface="Tahoma" charset="0"/>
                <a:ea typeface="ＭＳ Ｐゴシック" charset="0"/>
              </a:rPr>
              <a:t>GuestOS</a:t>
            </a:r>
            <a:r>
              <a:rPr lang="en-US" sz="2200" dirty="0">
                <a:latin typeface="Tahoma" charset="0"/>
                <a:ea typeface="ＭＳ Ｐゴシック" charset="0"/>
              </a:rPr>
              <a:t> can detect reduced TLB size</a:t>
            </a:r>
          </a:p>
          <a:p>
            <a:pPr>
              <a:spcBef>
                <a:spcPct val="90000"/>
              </a:spcBef>
            </a:pPr>
            <a:r>
              <a:rPr lang="en-US" sz="2200" dirty="0">
                <a:latin typeface="Tahoma" charset="0"/>
              </a:rPr>
              <a:t>… and many more methods  </a:t>
            </a:r>
            <a:r>
              <a:rPr lang="en-US" sz="2200" b="1" dirty="0">
                <a:latin typeface="Tahoma" charset="0"/>
              </a:rPr>
              <a:t>[GAWF</a:t>
            </a:r>
            <a:r>
              <a:rPr lang="ja-JP" altLang="en-US" sz="2200" b="1" dirty="0">
                <a:latin typeface="Tahoma" charset="0"/>
              </a:rPr>
              <a:t>’</a:t>
            </a:r>
            <a:r>
              <a:rPr lang="en-US" sz="2200" b="1" dirty="0">
                <a:latin typeface="Tahoma" charset="0"/>
              </a:rPr>
              <a:t>07]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346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VMM </a:t>
            </a:r>
            <a:r>
              <a:rPr lang="en-US" dirty="0">
                <a:solidFill>
                  <a:srgbClr val="FF6600"/>
                </a:solidFill>
                <a:latin typeface="Tahoma" charset="0"/>
              </a:rPr>
              <a:t>D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etection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563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n-US" sz="2200" dirty="0">
                <a:latin typeface="Tahoma" charset="0"/>
              </a:rPr>
              <a:t>Bottom line:     </a:t>
            </a:r>
            <a:r>
              <a:rPr lang="en-US" sz="2200" b="1" dirty="0">
                <a:latin typeface="Tahoma" charset="0"/>
              </a:rPr>
              <a:t> The perfect VMM does not exist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200" dirty="0">
                <a:latin typeface="Tahoma" charset="0"/>
              </a:rPr>
              <a:t>VMMs today   (e.g. </a:t>
            </a:r>
            <a:r>
              <a:rPr lang="en-US" sz="2200" dirty="0" err="1">
                <a:latin typeface="Tahoma" charset="0"/>
              </a:rPr>
              <a:t>VMWare</a:t>
            </a:r>
            <a:r>
              <a:rPr lang="en-US" sz="2200" dirty="0">
                <a:latin typeface="Tahoma" charset="0"/>
              </a:rPr>
              <a:t>)  focus on:</a:t>
            </a:r>
          </a:p>
          <a:p>
            <a:pPr lvl="1">
              <a:spcBef>
                <a:spcPct val="4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  <a:ea typeface="ＭＳ Ｐゴシック" charset="0"/>
              </a:rPr>
              <a:t>Compatibility:   ensure off the shelf software works</a:t>
            </a:r>
          </a:p>
          <a:p>
            <a:pPr lvl="1">
              <a:spcBef>
                <a:spcPct val="4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  <a:ea typeface="ＭＳ Ｐゴシック" charset="0"/>
              </a:rPr>
              <a:t>Performance:    minimize virtualization overhead</a:t>
            </a:r>
          </a:p>
          <a:p>
            <a:pPr>
              <a:lnSpc>
                <a:spcPct val="180000"/>
              </a:lnSpc>
              <a:spcBef>
                <a:spcPct val="100000"/>
              </a:spcBef>
            </a:pPr>
            <a:r>
              <a:rPr lang="en-US" sz="2200" dirty="0">
                <a:latin typeface="Tahoma" charset="0"/>
              </a:rPr>
              <a:t>VMMs do not provide </a:t>
            </a:r>
            <a:r>
              <a:rPr lang="en-US" sz="2200" b="1" dirty="0">
                <a:latin typeface="Tahoma" charset="0"/>
              </a:rPr>
              <a:t>transparency</a:t>
            </a:r>
          </a:p>
          <a:p>
            <a:pPr lvl="1">
              <a:spcBef>
                <a:spcPct val="50000"/>
              </a:spcBef>
            </a:pPr>
            <a:r>
              <a:rPr lang="en-US" sz="2200" b="1" dirty="0">
                <a:latin typeface="Tahoma" charset="0"/>
                <a:ea typeface="ＭＳ Ｐゴシック" charset="0"/>
              </a:rPr>
              <a:t>   Anomalies reveal existence of VMM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595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Isolation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Software Fault</a:t>
            </a:r>
            <a:b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Isolation</a:t>
            </a:r>
            <a:endParaRPr 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495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Software Fault 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Isolation  </a:t>
            </a:r>
            <a:r>
              <a:rPr lang="en-US" sz="2000" dirty="0" smtClean="0">
                <a:solidFill>
                  <a:srgbClr val="FF6600"/>
                </a:solidFill>
                <a:latin typeface="Tahoma" charset="0"/>
              </a:rPr>
              <a:t>[</a:t>
            </a:r>
            <a:r>
              <a:rPr lang="en-US" sz="2000" dirty="0" err="1" smtClean="0">
                <a:solidFill>
                  <a:srgbClr val="FF6600"/>
                </a:solidFill>
                <a:latin typeface="Tahoma" charset="0"/>
              </a:rPr>
              <a:t>Whabe</a:t>
            </a:r>
            <a:r>
              <a:rPr lang="en-US" sz="2000" dirty="0" smtClean="0">
                <a:solidFill>
                  <a:srgbClr val="FF6600"/>
                </a:solidFill>
                <a:latin typeface="Tahoma" charset="0"/>
              </a:rPr>
              <a:t> et al., 1993]</a:t>
            </a:r>
            <a:endParaRPr lang="en-US" sz="20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58371" name="Rectangle 7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ahoma" charset="0"/>
              </a:rPr>
              <a:t>Goal</a:t>
            </a:r>
            <a:r>
              <a:rPr lang="en-US" sz="2400" dirty="0">
                <a:latin typeface="Tahoma" charset="0"/>
              </a:rPr>
              <a:t>:    confine </a:t>
            </a:r>
            <a:r>
              <a:rPr lang="en-US" sz="2400" dirty="0" smtClean="0">
                <a:latin typeface="Tahoma" charset="0"/>
              </a:rPr>
              <a:t>apps running </a:t>
            </a:r>
            <a:r>
              <a:rPr lang="en-US" sz="2400" dirty="0">
                <a:latin typeface="Tahoma" charset="0"/>
              </a:rPr>
              <a:t>in </a:t>
            </a:r>
            <a:r>
              <a:rPr lang="en-US" sz="2400" u="sng" dirty="0">
                <a:latin typeface="Tahoma" charset="0"/>
              </a:rPr>
              <a:t>same address space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Codec code should not interfere with media player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Device drivers should not corrupt kernel </a:t>
            </a:r>
          </a:p>
          <a:p>
            <a:pPr lvl="1"/>
            <a:endParaRPr lang="en-US" sz="2400" dirty="0">
              <a:latin typeface="Tahoma" charset="0"/>
              <a:ea typeface="ＭＳ Ｐゴシック" charset="0"/>
            </a:endParaRPr>
          </a:p>
          <a:p>
            <a:endParaRPr lang="en-US" sz="2400" dirty="0">
              <a:latin typeface="Tahoma" charset="0"/>
            </a:endParaRPr>
          </a:p>
          <a:p>
            <a:pPr marL="0" indent="0">
              <a:buNone/>
            </a:pPr>
            <a:r>
              <a:rPr lang="en-US" sz="2400" dirty="0">
                <a:latin typeface="Tahoma" charset="0"/>
              </a:rPr>
              <a:t>Simple solution:   runs apps in separate address spaces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Problem:  slow if apps communicate frequently</a:t>
            </a:r>
          </a:p>
          <a:p>
            <a:pPr lvl="2"/>
            <a:r>
              <a:rPr lang="en-US" dirty="0">
                <a:latin typeface="Tahoma" charset="0"/>
                <a:ea typeface="ＭＳ Ｐゴシック" charset="0"/>
              </a:rPr>
              <a:t>requires context switch per message</a:t>
            </a:r>
          </a:p>
          <a:p>
            <a:pPr>
              <a:buFont typeface="Wingdings" charset="0"/>
              <a:buNone/>
            </a:pPr>
            <a:endParaRPr lang="en-US" sz="2400" dirty="0">
              <a:latin typeface="Tahom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363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Software Fault Isolation</a:t>
            </a:r>
          </a:p>
        </p:txBody>
      </p:sp>
      <p:sp>
        <p:nvSpPr>
          <p:cNvPr id="593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895350"/>
            <a:ext cx="8686800" cy="42481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 smtClean="0">
                <a:latin typeface="Tahoma" charset="0"/>
              </a:rPr>
              <a:t>SFI </a:t>
            </a:r>
            <a:r>
              <a:rPr lang="en-US" sz="2200" dirty="0">
                <a:latin typeface="Tahoma" charset="0"/>
              </a:rPr>
              <a:t>approach</a:t>
            </a:r>
            <a:r>
              <a:rPr lang="en-US" sz="2200" dirty="0" smtClean="0">
                <a:latin typeface="Tahoma" charset="0"/>
              </a:rPr>
              <a:t>:</a:t>
            </a:r>
            <a:endParaRPr lang="en-US" sz="2200" dirty="0">
              <a:latin typeface="Tahoma" charset="0"/>
            </a:endParaRPr>
          </a:p>
          <a:p>
            <a:pPr marL="623888" lvl="1" indent="-280988">
              <a:spcBef>
                <a:spcPts val="1728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Partition process memory into segments</a:t>
            </a:r>
          </a:p>
          <a:p>
            <a:pPr marL="623888" lvl="1" indent="-280988"/>
            <a:endParaRPr lang="en-US" sz="2200" dirty="0">
              <a:latin typeface="Tahoma" charset="0"/>
              <a:ea typeface="ＭＳ Ｐゴシック" charset="0"/>
            </a:endParaRPr>
          </a:p>
          <a:p>
            <a:pPr marL="623888" lvl="1" indent="-280988"/>
            <a:endParaRPr lang="en-US" sz="2200" dirty="0">
              <a:latin typeface="Tahoma" charset="0"/>
              <a:ea typeface="ＭＳ Ｐゴシック" charset="0"/>
            </a:endParaRPr>
          </a:p>
          <a:p>
            <a:pPr marL="623888" lvl="1" indent="-280988"/>
            <a:endParaRPr lang="en-US" sz="2200" dirty="0">
              <a:latin typeface="Tahoma" charset="0"/>
              <a:ea typeface="ＭＳ Ｐゴシック" charset="0"/>
            </a:endParaRPr>
          </a:p>
          <a:p>
            <a:pPr marL="342900" lvl="1" indent="0">
              <a:buNone/>
            </a:pPr>
            <a:endParaRPr lang="en-US" sz="2200" dirty="0">
              <a:latin typeface="Tahoma" charset="0"/>
              <a:ea typeface="ＭＳ Ｐゴシック" charset="0"/>
            </a:endParaRPr>
          </a:p>
          <a:p>
            <a:pPr marL="223838" indent="-280988">
              <a:spcBef>
                <a:spcPts val="2928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Locate unsafe instructions:   </a:t>
            </a:r>
            <a:r>
              <a:rPr lang="en-US" sz="2200" b="1" dirty="0" err="1">
                <a:latin typeface="Tahoma" charset="0"/>
                <a:ea typeface="ＭＳ Ｐゴシック" charset="0"/>
              </a:rPr>
              <a:t>jmp</a:t>
            </a:r>
            <a:r>
              <a:rPr lang="en-US" sz="2200" b="1" dirty="0">
                <a:latin typeface="Tahoma" charset="0"/>
                <a:ea typeface="ＭＳ Ｐゴシック" charset="0"/>
              </a:rPr>
              <a:t>, load, store</a:t>
            </a:r>
          </a:p>
          <a:p>
            <a:pPr marL="566738" lvl="1"/>
            <a:r>
              <a:rPr lang="en-US" sz="2200" dirty="0">
                <a:latin typeface="Tahoma" charset="0"/>
                <a:ea typeface="ＭＳ Ｐゴシック" charset="0"/>
              </a:rPr>
              <a:t>At compile time, add guards before unsafe instructions</a:t>
            </a:r>
          </a:p>
          <a:p>
            <a:pPr marL="566738" lvl="1"/>
            <a:r>
              <a:rPr lang="en-US" sz="2200" dirty="0">
                <a:latin typeface="Tahoma" charset="0"/>
                <a:ea typeface="ＭＳ Ｐゴシック" charset="0"/>
              </a:rPr>
              <a:t>When loading code, ensure all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guards </a:t>
            </a:r>
            <a:r>
              <a:rPr lang="en-US" sz="2200" dirty="0">
                <a:latin typeface="Tahoma" charset="0"/>
                <a:ea typeface="ＭＳ Ｐゴシック" charset="0"/>
              </a:rPr>
              <a:t>are present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609600" y="2228850"/>
            <a:ext cx="77724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609600" y="2228850"/>
            <a:ext cx="13716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code</a:t>
            </a:r>
          </a:p>
          <a:p>
            <a:pPr algn="ctr"/>
            <a:r>
              <a:rPr lang="en-US"/>
              <a:t>segment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828800" y="2228850"/>
            <a:ext cx="13716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data</a:t>
            </a:r>
          </a:p>
          <a:p>
            <a:pPr algn="ctr"/>
            <a:r>
              <a:rPr lang="en-US"/>
              <a:t>segment</a:t>
            </a:r>
          </a:p>
        </p:txBody>
      </p:sp>
      <p:sp>
        <p:nvSpPr>
          <p:cNvPr id="59399" name="Rectangle 8"/>
          <p:cNvSpPr>
            <a:spLocks noChangeArrowheads="1"/>
          </p:cNvSpPr>
          <p:nvPr/>
        </p:nvSpPr>
        <p:spPr bwMode="auto">
          <a:xfrm>
            <a:off x="3200400" y="2228850"/>
            <a:ext cx="13716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code</a:t>
            </a:r>
          </a:p>
          <a:p>
            <a:pPr algn="ctr"/>
            <a:r>
              <a:rPr lang="en-US"/>
              <a:t>segment</a:t>
            </a:r>
          </a:p>
        </p:txBody>
      </p:sp>
      <p:sp>
        <p:nvSpPr>
          <p:cNvPr id="59400" name="Rectangle 10"/>
          <p:cNvSpPr>
            <a:spLocks noChangeArrowheads="1"/>
          </p:cNvSpPr>
          <p:nvPr/>
        </p:nvSpPr>
        <p:spPr bwMode="auto">
          <a:xfrm>
            <a:off x="4572000" y="2228850"/>
            <a:ext cx="13716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data</a:t>
            </a:r>
          </a:p>
          <a:p>
            <a:pPr algn="ctr"/>
            <a:r>
              <a:rPr lang="en-US"/>
              <a:t>segment</a:t>
            </a:r>
          </a:p>
        </p:txBody>
      </p:sp>
      <p:sp>
        <p:nvSpPr>
          <p:cNvPr id="59401" name="Line 11"/>
          <p:cNvSpPr>
            <a:spLocks noChangeShapeType="1"/>
          </p:cNvSpPr>
          <p:nvPr/>
        </p:nvSpPr>
        <p:spPr bwMode="auto">
          <a:xfrm>
            <a:off x="6248400" y="2571750"/>
            <a:ext cx="1600200" cy="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59402" name="Group 14"/>
          <p:cNvGrpSpPr>
            <a:grpSpLocks/>
          </p:cNvGrpSpPr>
          <p:nvPr/>
        </p:nvGrpSpPr>
        <p:grpSpPr bwMode="auto">
          <a:xfrm>
            <a:off x="609600" y="3028953"/>
            <a:ext cx="2590800" cy="514350"/>
            <a:chOff x="384" y="2688"/>
            <a:chExt cx="1632" cy="432"/>
          </a:xfrm>
        </p:grpSpPr>
        <p:sp>
          <p:nvSpPr>
            <p:cNvPr id="59406" name="AutoShape 12"/>
            <p:cNvSpPr>
              <a:spLocks/>
            </p:cNvSpPr>
            <p:nvPr/>
          </p:nvSpPr>
          <p:spPr bwMode="auto">
            <a:xfrm rot="-5400000">
              <a:off x="1152" y="1920"/>
              <a:ext cx="96" cy="1632"/>
            </a:xfrm>
            <a:prstGeom prst="leftBrace">
              <a:avLst>
                <a:gd name="adj1" fmla="val 141667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07" name="Text Box 13"/>
            <p:cNvSpPr txBox="1">
              <a:spLocks noChangeArrowheads="1"/>
            </p:cNvSpPr>
            <p:nvPr/>
          </p:nvSpPr>
          <p:spPr bwMode="auto">
            <a:xfrm>
              <a:off x="933" y="2784"/>
              <a:ext cx="636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app #1</a:t>
              </a:r>
            </a:p>
          </p:txBody>
        </p:sp>
      </p:grpSp>
      <p:grpSp>
        <p:nvGrpSpPr>
          <p:cNvPr id="59403" name="Group 15"/>
          <p:cNvGrpSpPr>
            <a:grpSpLocks/>
          </p:cNvGrpSpPr>
          <p:nvPr/>
        </p:nvGrpSpPr>
        <p:grpSpPr bwMode="auto">
          <a:xfrm>
            <a:off x="3276600" y="3028953"/>
            <a:ext cx="2590800" cy="514350"/>
            <a:chOff x="384" y="2688"/>
            <a:chExt cx="1632" cy="432"/>
          </a:xfrm>
        </p:grpSpPr>
        <p:sp>
          <p:nvSpPr>
            <p:cNvPr id="59404" name="AutoShape 16"/>
            <p:cNvSpPr>
              <a:spLocks/>
            </p:cNvSpPr>
            <p:nvPr/>
          </p:nvSpPr>
          <p:spPr bwMode="auto">
            <a:xfrm rot="-5400000">
              <a:off x="1152" y="1920"/>
              <a:ext cx="96" cy="1632"/>
            </a:xfrm>
            <a:prstGeom prst="leftBrace">
              <a:avLst>
                <a:gd name="adj1" fmla="val 141667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05" name="Text Box 17"/>
            <p:cNvSpPr txBox="1">
              <a:spLocks noChangeArrowheads="1"/>
            </p:cNvSpPr>
            <p:nvPr/>
          </p:nvSpPr>
          <p:spPr bwMode="auto">
            <a:xfrm>
              <a:off x="933" y="2784"/>
              <a:ext cx="636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app #2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741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Rectangle 4"/>
          <p:cNvSpPr>
            <a:spLocks noChangeArrowheads="1"/>
          </p:cNvSpPr>
          <p:nvPr/>
        </p:nvSpPr>
        <p:spPr bwMode="auto">
          <a:xfrm>
            <a:off x="990600" y="3239691"/>
            <a:ext cx="4572000" cy="167449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5415" name="Rectangle 7"/>
          <p:cNvSpPr>
            <a:spLocks noChangeArrowheads="1"/>
          </p:cNvSpPr>
          <p:nvPr/>
        </p:nvSpPr>
        <p:spPr bwMode="auto">
          <a:xfrm>
            <a:off x="990600" y="3239691"/>
            <a:ext cx="4572000" cy="1313259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Segment matching technique</a:t>
            </a:r>
          </a:p>
        </p:txBody>
      </p:sp>
      <p:sp>
        <p:nvSpPr>
          <p:cNvPr id="1454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857250"/>
            <a:ext cx="8686800" cy="428625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ahoma" charset="0"/>
              </a:rPr>
              <a:t>Designed for MIPS processor.   Many registers available.</a:t>
            </a:r>
          </a:p>
          <a:p>
            <a:pPr>
              <a:spcBef>
                <a:spcPts val="1512"/>
              </a:spcBef>
            </a:pPr>
            <a:r>
              <a:rPr lang="en-US" sz="2200" b="1" dirty="0">
                <a:latin typeface="Tahoma" charset="0"/>
              </a:rPr>
              <a:t>dr1,  dr2</a:t>
            </a:r>
            <a:r>
              <a:rPr lang="en-US" sz="2200" dirty="0">
                <a:latin typeface="Tahoma" charset="0"/>
              </a:rPr>
              <a:t>:   dedicated registers not used by binary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c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ompiler </a:t>
            </a:r>
            <a:r>
              <a:rPr lang="en-US" sz="2200" dirty="0">
                <a:latin typeface="Tahoma" charset="0"/>
                <a:ea typeface="ＭＳ Ｐゴシック" charset="0"/>
              </a:rPr>
              <a:t>pretends these registers don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’</a:t>
            </a:r>
            <a:r>
              <a:rPr lang="en-US" sz="2200" dirty="0">
                <a:latin typeface="Tahoma" charset="0"/>
                <a:ea typeface="ＭＳ Ｐゴシック" charset="0"/>
              </a:rPr>
              <a:t>t exist</a:t>
            </a:r>
          </a:p>
          <a:p>
            <a:pPr lvl="1"/>
            <a:r>
              <a:rPr lang="en-US" sz="2200" b="1" dirty="0">
                <a:latin typeface="Tahoma" charset="0"/>
                <a:ea typeface="ＭＳ Ｐゴシック" charset="0"/>
              </a:rPr>
              <a:t>dr2</a:t>
            </a:r>
            <a:r>
              <a:rPr lang="en-US" sz="2200" dirty="0">
                <a:latin typeface="Tahoma" charset="0"/>
                <a:ea typeface="ＭＳ Ｐゴシック" charset="0"/>
              </a:rPr>
              <a:t> contains segment ID</a:t>
            </a:r>
          </a:p>
          <a:p>
            <a:pPr>
              <a:spcBef>
                <a:spcPts val="1200"/>
              </a:spcBef>
            </a:pPr>
            <a:r>
              <a:rPr lang="en-US" sz="2200" dirty="0">
                <a:latin typeface="Tahoma" charset="0"/>
              </a:rPr>
              <a:t>Indirect load instruction       </a:t>
            </a:r>
            <a:r>
              <a:rPr lang="en-US" sz="2200" b="1" dirty="0">
                <a:solidFill>
                  <a:srgbClr val="CC3399"/>
                </a:solidFill>
                <a:latin typeface="Tahoma" charset="0"/>
              </a:rPr>
              <a:t>R12 </a:t>
            </a:r>
            <a:r>
              <a:rPr lang="en-US" sz="22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 </a:t>
            </a:r>
            <a:r>
              <a:rPr lang="en-US" sz="2200" b="1" dirty="0" smtClean="0">
                <a:solidFill>
                  <a:srgbClr val="CC3399"/>
                </a:solidFill>
                <a:latin typeface="Tahoma" charset="0"/>
                <a:sym typeface="Symbol" charset="0"/>
              </a:rPr>
              <a:t>[R34]      </a:t>
            </a:r>
            <a:r>
              <a:rPr lang="en-US" sz="2200" dirty="0" smtClean="0">
                <a:latin typeface="Tahoma" charset="0"/>
                <a:sym typeface="Symbol" charset="0"/>
              </a:rPr>
              <a:t>becomes</a:t>
            </a:r>
            <a:r>
              <a:rPr lang="en-US" sz="2200" dirty="0">
                <a:latin typeface="Tahoma" charset="0"/>
                <a:sym typeface="Symbol" charset="0"/>
              </a:rPr>
              <a:t>:</a:t>
            </a:r>
          </a:p>
          <a:p>
            <a:pPr>
              <a:spcBef>
                <a:spcPts val="12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  <a:sym typeface="Symbol" charset="0"/>
              </a:rPr>
              <a:t>		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dr1  </a:t>
            </a:r>
            <a:r>
              <a:rPr lang="en-US" sz="2200" dirty="0" smtClean="0">
                <a:solidFill>
                  <a:srgbClr val="FFFFFF"/>
                </a:solidFill>
                <a:latin typeface="Tahoma" charset="0"/>
                <a:sym typeface="Symbol" charset="0"/>
              </a:rPr>
              <a:t>R34</a:t>
            </a:r>
            <a:endParaRPr lang="en-US" sz="2200" dirty="0">
              <a:solidFill>
                <a:srgbClr val="FFFFFF"/>
              </a:solidFill>
              <a:latin typeface="Tahoma" charset="0"/>
              <a:sym typeface="Symbol" charset="0"/>
            </a:endParaRPr>
          </a:p>
          <a:p>
            <a:pPr>
              <a:spcBef>
                <a:spcPts val="0"/>
              </a:spcBef>
              <a:buFont typeface="Wingdings" charset="0"/>
              <a:buNone/>
            </a:pP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		scratch-</a:t>
            </a:r>
            <a:r>
              <a:rPr lang="en-US" sz="2200" dirty="0" err="1">
                <a:solidFill>
                  <a:srgbClr val="FFFFFF"/>
                </a:solidFill>
                <a:latin typeface="Tahoma" charset="0"/>
                <a:sym typeface="Symbol" charset="0"/>
              </a:rPr>
              <a:t>reg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  (dr1 &gt;&gt; 20)		</a:t>
            </a:r>
            <a:r>
              <a:rPr lang="en-US" sz="2200" dirty="0">
                <a:latin typeface="Tahoma" charset="0"/>
                <a:sym typeface="Symbol" charset="0"/>
              </a:rPr>
              <a:t>: get segment ID</a:t>
            </a:r>
          </a:p>
          <a:p>
            <a:pPr>
              <a:spcBef>
                <a:spcPts val="0"/>
              </a:spcBef>
              <a:buFont typeface="Wingdings" charset="0"/>
              <a:buNone/>
            </a:pP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		compare scratch-</a:t>
            </a:r>
            <a:r>
              <a:rPr lang="en-US" sz="2200" dirty="0" err="1">
                <a:solidFill>
                  <a:srgbClr val="FFFFFF"/>
                </a:solidFill>
                <a:latin typeface="Tahoma" charset="0"/>
                <a:sym typeface="Symbol" charset="0"/>
              </a:rPr>
              <a:t>reg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  and  dr2	</a:t>
            </a:r>
            <a:r>
              <a:rPr lang="en-US" sz="2200" dirty="0">
                <a:solidFill>
                  <a:srgbClr val="000000"/>
                </a:solidFill>
                <a:latin typeface="Tahoma" charset="0"/>
                <a:sym typeface="Symbol" charset="0"/>
              </a:rPr>
              <a:t>: </a:t>
            </a:r>
            <a:r>
              <a:rPr lang="en-US" sz="2200" dirty="0" smtClean="0">
                <a:solidFill>
                  <a:srgbClr val="000000"/>
                </a:solidFill>
                <a:latin typeface="Tahoma" charset="0"/>
                <a:sym typeface="Symbol" charset="0"/>
              </a:rPr>
              <a:t>validate </a:t>
            </a:r>
            <a:r>
              <a:rPr lang="en-US" sz="2200" dirty="0" err="1" smtClean="0">
                <a:solidFill>
                  <a:srgbClr val="000000"/>
                </a:solidFill>
                <a:latin typeface="Tahoma" charset="0"/>
                <a:sym typeface="Symbol" charset="0"/>
              </a:rPr>
              <a:t>seg</a:t>
            </a:r>
            <a:r>
              <a:rPr lang="en-US" sz="2200" dirty="0">
                <a:solidFill>
                  <a:srgbClr val="000000"/>
                </a:solidFill>
                <a:latin typeface="Tahoma" charset="0"/>
                <a:sym typeface="Symbol" charset="0"/>
              </a:rPr>
              <a:t>. ID</a:t>
            </a:r>
          </a:p>
          <a:p>
            <a:pPr>
              <a:spcBef>
                <a:spcPts val="0"/>
              </a:spcBef>
              <a:buFont typeface="Wingdings" charset="0"/>
              <a:buNone/>
            </a:pP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		trap if not equal</a:t>
            </a:r>
          </a:p>
          <a:p>
            <a:pPr>
              <a:spcBef>
                <a:spcPts val="0"/>
              </a:spcBef>
              <a:buFont typeface="Wingdings" charset="0"/>
              <a:buNone/>
            </a:pP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		R12  </a:t>
            </a:r>
            <a:r>
              <a:rPr lang="en-US" sz="2200" dirty="0" smtClean="0">
                <a:solidFill>
                  <a:srgbClr val="FFFFFF"/>
                </a:solidFill>
                <a:latin typeface="Tahoma" charset="0"/>
                <a:sym typeface="Symbol" charset="0"/>
              </a:rPr>
              <a:t>[dr1]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		</a:t>
            </a:r>
            <a:r>
              <a:rPr lang="en-US" sz="2200" dirty="0" smtClean="0">
                <a:solidFill>
                  <a:schemeClr val="tx2"/>
                </a:solidFill>
                <a:latin typeface="Tahoma" charset="0"/>
                <a:sym typeface="Symbol" charset="0"/>
              </a:rPr>
              <a:t>	: 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do load</a:t>
            </a:r>
          </a:p>
        </p:txBody>
      </p:sp>
      <p:sp>
        <p:nvSpPr>
          <p:cNvPr id="145414" name="AutoShape 6"/>
          <p:cNvSpPr>
            <a:spLocks noChangeArrowheads="1"/>
          </p:cNvSpPr>
          <p:nvPr/>
        </p:nvSpPr>
        <p:spPr bwMode="auto">
          <a:xfrm>
            <a:off x="2362200" y="819150"/>
            <a:ext cx="6489700" cy="1405207"/>
          </a:xfrm>
          <a:prstGeom prst="wedgeRoundRectCallout">
            <a:avLst>
              <a:gd name="adj1" fmla="val -41315"/>
              <a:gd name="adj2" fmla="val 143634"/>
              <a:gd name="adj3" fmla="val 16667"/>
            </a:avLst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800">
                <a:solidFill>
                  <a:schemeClr val="bg1"/>
                </a:solidFill>
              </a:rPr>
              <a:t>Guard ensures code does not </a:t>
            </a:r>
            <a:br>
              <a:rPr lang="en-US" sz="2800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load data from another segment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459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2" grpId="0" animBg="1"/>
      <p:bldP spid="145415" grpId="0" animBg="1"/>
      <p:bldP spid="14541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990600" y="2368947"/>
            <a:ext cx="4572000" cy="93940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990600" y="2165350"/>
            <a:ext cx="4572000" cy="73694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Address sandboxing technique</a:t>
            </a:r>
          </a:p>
        </p:txBody>
      </p:sp>
      <p:sp>
        <p:nvSpPr>
          <p:cNvPr id="6144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Autofit/>
          </a:bodyPr>
          <a:lstStyle/>
          <a:p>
            <a:pPr>
              <a:spcBef>
                <a:spcPct val="100000"/>
              </a:spcBef>
            </a:pPr>
            <a:r>
              <a:rPr lang="en-US" sz="2200" b="1" dirty="0">
                <a:latin typeface="Tahoma" charset="0"/>
              </a:rPr>
              <a:t>dr2</a:t>
            </a:r>
            <a:r>
              <a:rPr lang="en-US" sz="2200" dirty="0">
                <a:latin typeface="Tahoma" charset="0"/>
              </a:rPr>
              <a:t>:    holds segment ID</a:t>
            </a:r>
          </a:p>
          <a:p>
            <a:pPr>
              <a:spcBef>
                <a:spcPts val="1440"/>
              </a:spcBef>
            </a:pPr>
            <a:r>
              <a:rPr lang="en-US" sz="2200" dirty="0">
                <a:latin typeface="Tahoma" charset="0"/>
              </a:rPr>
              <a:t>Indirect load instruction     </a:t>
            </a:r>
            <a:r>
              <a:rPr lang="en-US" sz="2200" b="1" dirty="0" smtClean="0">
                <a:solidFill>
                  <a:srgbClr val="CC3399"/>
                </a:solidFill>
                <a:latin typeface="Tahoma" charset="0"/>
              </a:rPr>
              <a:t>R12 </a:t>
            </a:r>
            <a:r>
              <a:rPr lang="en-US" sz="22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 </a:t>
            </a:r>
            <a:r>
              <a:rPr lang="en-US" sz="2200" b="1" dirty="0" smtClean="0">
                <a:solidFill>
                  <a:srgbClr val="CC3399"/>
                </a:solidFill>
                <a:latin typeface="Tahoma" charset="0"/>
                <a:sym typeface="Symbol" charset="0"/>
              </a:rPr>
              <a:t>[R34]     </a:t>
            </a:r>
            <a:r>
              <a:rPr lang="en-US" sz="2200" dirty="0" smtClean="0">
                <a:latin typeface="Tahoma" charset="0"/>
                <a:sym typeface="Symbol" charset="0"/>
              </a:rPr>
              <a:t>becomes</a:t>
            </a:r>
            <a:r>
              <a:rPr lang="en-US" sz="2200" dirty="0">
                <a:latin typeface="Tahoma" charset="0"/>
                <a:sym typeface="Symbol" charset="0"/>
              </a:rPr>
              <a:t>:</a:t>
            </a:r>
          </a:p>
          <a:p>
            <a:pPr>
              <a:spcBef>
                <a:spcPct val="7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  <a:sym typeface="Symbol" charset="0"/>
              </a:rPr>
              <a:t>		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dr1  </a:t>
            </a:r>
            <a:r>
              <a:rPr lang="en-US" sz="2200" dirty="0" smtClean="0">
                <a:solidFill>
                  <a:srgbClr val="FFFFFF"/>
                </a:solidFill>
                <a:latin typeface="Tahoma" charset="0"/>
                <a:sym typeface="Symbol" charset="0"/>
              </a:rPr>
              <a:t>R34  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&amp;  segment-mask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: zero out </a:t>
            </a:r>
            <a:r>
              <a:rPr lang="en-US" sz="2200" dirty="0" err="1">
                <a:solidFill>
                  <a:schemeClr val="tx2"/>
                </a:solidFill>
                <a:latin typeface="Tahoma" charset="0"/>
                <a:sym typeface="Symbol" charset="0"/>
              </a:rPr>
              <a:t>seg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 bits</a:t>
            </a:r>
          </a:p>
          <a:p>
            <a:pPr>
              <a:buFont typeface="Wingdings" charset="0"/>
              <a:buNone/>
            </a:pP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	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dr1  dr1  |  dr2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		: set valid </a:t>
            </a:r>
            <a:r>
              <a:rPr lang="en-US" sz="2200" dirty="0" err="1">
                <a:solidFill>
                  <a:schemeClr val="tx2"/>
                </a:solidFill>
                <a:latin typeface="Tahoma" charset="0"/>
                <a:sym typeface="Symbol" charset="0"/>
              </a:rPr>
              <a:t>seg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 ID</a:t>
            </a:r>
          </a:p>
          <a:p>
            <a:pPr>
              <a:buFont typeface="Wingdings" charset="0"/>
              <a:buNone/>
            </a:pP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	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R12  [dr1]	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		: do load</a:t>
            </a:r>
          </a:p>
          <a:p>
            <a:pPr>
              <a:buFont typeface="Wingdings" charset="0"/>
              <a:buNone/>
            </a:pPr>
            <a:endParaRPr lang="en-US" sz="2200" dirty="0">
              <a:solidFill>
                <a:schemeClr val="tx2"/>
              </a:solidFill>
              <a:latin typeface="Tahoma" charset="0"/>
              <a:sym typeface="Symbol" charset="0"/>
            </a:endParaRPr>
          </a:p>
          <a:p>
            <a:r>
              <a:rPr lang="en-US" sz="2200" dirty="0">
                <a:latin typeface="Tahoma" charset="0"/>
                <a:sym typeface="Symbol" charset="0"/>
              </a:rPr>
              <a:t>Fewer instructions than segment matching</a:t>
            </a:r>
          </a:p>
          <a:p>
            <a:pPr lvl="1">
              <a:buFont typeface="Wingdings" charset="0"/>
              <a:buNone/>
            </a:pPr>
            <a:r>
              <a:rPr lang="en-US" sz="2200" dirty="0">
                <a:latin typeface="Tahoma" charset="0"/>
                <a:ea typeface="ＭＳ Ｐゴシック" charset="0"/>
                <a:sym typeface="Symbol" charset="0"/>
              </a:rPr>
              <a:t>… but does not catch offending </a:t>
            </a:r>
            <a:r>
              <a:rPr lang="en-US" sz="2200" dirty="0" smtClean="0">
                <a:latin typeface="Tahoma" charset="0"/>
                <a:ea typeface="ＭＳ Ｐゴシック" charset="0"/>
                <a:sym typeface="Symbol" charset="0"/>
              </a:rPr>
              <a:t>instructions</a:t>
            </a:r>
          </a:p>
          <a:p>
            <a:r>
              <a:rPr lang="en-US" sz="2200" dirty="0" smtClean="0">
                <a:latin typeface="Tahoma" charset="0"/>
              </a:rPr>
              <a:t>Similar guards places on all unsafe instructions</a:t>
            </a:r>
            <a:endParaRPr lang="en-US" sz="2200" dirty="0">
              <a:latin typeface="Tahom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435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0" grpId="0" animBg="1"/>
      <p:bldP spid="1474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Approach: 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confinement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18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895350"/>
            <a:ext cx="8686800" cy="422910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943100" algn="l"/>
              </a:tabLst>
            </a:pPr>
            <a:r>
              <a:rPr lang="en-US" sz="2400" b="1" u="sng" dirty="0" smtClean="0">
                <a:latin typeface="Tahoma" charset="0"/>
              </a:rPr>
              <a:t>Confinement</a:t>
            </a:r>
            <a:r>
              <a:rPr lang="en-US" sz="2400" dirty="0" smtClean="0">
                <a:latin typeface="Tahoma" charset="0"/>
              </a:rPr>
              <a:t>:</a:t>
            </a:r>
            <a:r>
              <a:rPr lang="en-US" sz="2000" dirty="0" smtClean="0">
                <a:latin typeface="Tahoma" charset="0"/>
              </a:rPr>
              <a:t> </a:t>
            </a:r>
            <a:r>
              <a:rPr lang="en-US" sz="2000" dirty="0" smtClean="0">
                <a:latin typeface="Tahoma" charset="0"/>
              </a:rPr>
              <a:t>ensure </a:t>
            </a:r>
            <a:r>
              <a:rPr lang="en-US" sz="2000" dirty="0" smtClean="0">
                <a:latin typeface="Tahoma" charset="0"/>
              </a:rPr>
              <a:t>misbehaving app cannot harm rest of system</a:t>
            </a:r>
            <a:endParaRPr lang="en-US" sz="2000" dirty="0">
              <a:latin typeface="Tahoma" charset="0"/>
            </a:endParaRPr>
          </a:p>
          <a:p>
            <a:pPr>
              <a:spcBef>
                <a:spcPct val="80000"/>
              </a:spcBef>
            </a:pPr>
            <a:r>
              <a:rPr lang="en-US" sz="2400" dirty="0">
                <a:latin typeface="Tahoma" charset="0"/>
              </a:rPr>
              <a:t>Can be implemented at many levels</a:t>
            </a:r>
            <a:r>
              <a:rPr lang="en-US" sz="2400" dirty="0" smtClean="0">
                <a:latin typeface="Tahoma" charset="0"/>
              </a:rPr>
              <a:t>:</a:t>
            </a:r>
            <a:endParaRPr lang="en-US" sz="2400" b="1" dirty="0">
              <a:latin typeface="Tahoma" charset="0"/>
            </a:endParaRPr>
          </a:p>
          <a:p>
            <a:pPr lvl="1"/>
            <a:r>
              <a:rPr lang="en-US" sz="2400" b="1" dirty="0" smtClean="0">
                <a:latin typeface="Tahoma" charset="0"/>
                <a:ea typeface="ＭＳ Ｐゴシック" charset="0"/>
              </a:rPr>
              <a:t>Process: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System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Call Interposition</a:t>
            </a:r>
            <a:endParaRPr lang="en-US" sz="2400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r>
              <a:rPr lang="en-US" sz="2400" dirty="0" smtClean="0">
                <a:latin typeface="Tahoma" charset="0"/>
                <a:ea typeface="ＭＳ Ｐゴシック" charset="0"/>
              </a:rPr>
              <a:t>	      Isolate a </a:t>
            </a:r>
            <a:r>
              <a:rPr lang="en-US" sz="2400" dirty="0">
                <a:latin typeface="Tahoma" charset="0"/>
                <a:ea typeface="ＭＳ Ｐゴシック" charset="0"/>
              </a:rPr>
              <a:t>process in a single operating system</a:t>
            </a:r>
          </a:p>
          <a:p>
            <a:pPr marL="457200" lvl="1" indent="0">
              <a:buNone/>
            </a:pPr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7600" y="3028950"/>
            <a:ext cx="4038600" cy="1905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57600" y="4629150"/>
            <a:ext cx="4038600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Operating System</a:t>
            </a:r>
            <a:endParaRPr lang="en-US" sz="2000" dirty="0"/>
          </a:p>
        </p:txBody>
      </p:sp>
      <p:sp>
        <p:nvSpPr>
          <p:cNvPr id="16" name="Oval 15"/>
          <p:cNvSpPr/>
          <p:nvPr/>
        </p:nvSpPr>
        <p:spPr>
          <a:xfrm>
            <a:off x="3962400" y="3409950"/>
            <a:ext cx="1828800" cy="990600"/>
          </a:xfrm>
          <a:prstGeom prst="ellipse">
            <a:avLst/>
          </a:prstGeom>
          <a:solidFill>
            <a:srgbClr val="77933C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dirty="0"/>
              <a:t>p</a:t>
            </a:r>
            <a:r>
              <a:rPr lang="en-US" sz="2000" dirty="0" smtClean="0"/>
              <a:t>rocess 2</a:t>
            </a:r>
            <a:endParaRPr lang="en-US" sz="2000" dirty="0"/>
          </a:p>
        </p:txBody>
      </p:sp>
      <p:sp>
        <p:nvSpPr>
          <p:cNvPr id="22" name="Oval 21"/>
          <p:cNvSpPr/>
          <p:nvPr/>
        </p:nvSpPr>
        <p:spPr>
          <a:xfrm>
            <a:off x="5943600" y="3181350"/>
            <a:ext cx="1676400" cy="9144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</a:t>
            </a:r>
            <a:r>
              <a:rPr lang="en-US" sz="2000" dirty="0" smtClean="0"/>
              <a:t>rocess 1</a:t>
            </a:r>
            <a:endParaRPr lang="en-US" sz="20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5325" y="3562350"/>
            <a:ext cx="460075" cy="381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843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38150"/>
            <a:ext cx="845706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Problem</a:t>
            </a:r>
            <a:r>
              <a:rPr lang="en-US" sz="2400" dirty="0" smtClean="0"/>
              <a:t>:   what if    </a:t>
            </a:r>
            <a:r>
              <a:rPr lang="en-US" sz="2400" b="1" dirty="0" err="1" smtClean="0">
                <a:solidFill>
                  <a:srgbClr val="0000FF"/>
                </a:solidFill>
              </a:rPr>
              <a:t>jmp</a:t>
            </a:r>
            <a:r>
              <a:rPr lang="en-US" sz="2400" b="1" dirty="0" smtClean="0">
                <a:solidFill>
                  <a:srgbClr val="0000FF"/>
                </a:solidFill>
              </a:rPr>
              <a:t> [</a:t>
            </a:r>
            <a:r>
              <a:rPr lang="en-US" sz="2400" b="1" dirty="0" err="1" smtClean="0">
                <a:solidFill>
                  <a:srgbClr val="0000FF"/>
                </a:solidFill>
              </a:rPr>
              <a:t>addr</a:t>
            </a:r>
            <a:r>
              <a:rPr lang="en-US" sz="2400" b="1" dirty="0" smtClean="0">
                <a:solidFill>
                  <a:srgbClr val="0000FF"/>
                </a:solidFill>
              </a:rPr>
              <a:t>]    </a:t>
            </a:r>
            <a:r>
              <a:rPr lang="en-US" sz="2400" dirty="0" smtClean="0"/>
              <a:t>jumps directly into indirect load?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b="1" dirty="0" smtClean="0"/>
              <a:t>(bypassing guard)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38350"/>
            <a:ext cx="1332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Solution: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724150"/>
            <a:ext cx="7448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j</a:t>
            </a:r>
            <a:r>
              <a:rPr lang="en-US" sz="2400" b="1" dirty="0" err="1" smtClean="0">
                <a:solidFill>
                  <a:srgbClr val="0000FF"/>
                </a:solidFill>
              </a:rPr>
              <a:t>mp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smtClean="0"/>
              <a:t>guard must ensure </a:t>
            </a:r>
            <a:r>
              <a:rPr lang="en-US" sz="2400" b="1" dirty="0" smtClean="0">
                <a:solidFill>
                  <a:srgbClr val="0000FF"/>
                </a:solidFill>
              </a:rPr>
              <a:t>[</a:t>
            </a:r>
            <a:r>
              <a:rPr lang="en-US" sz="2400" b="1" dirty="0" err="1" smtClean="0">
                <a:solidFill>
                  <a:srgbClr val="0000FF"/>
                </a:solidFill>
              </a:rPr>
              <a:t>addr</a:t>
            </a:r>
            <a:r>
              <a:rPr lang="en-US" sz="2400" b="1" dirty="0" smtClean="0">
                <a:solidFill>
                  <a:srgbClr val="0000FF"/>
                </a:solidFill>
              </a:rPr>
              <a:t>] </a:t>
            </a:r>
            <a:r>
              <a:rPr lang="en-US" sz="2400" dirty="0" smtClean="0"/>
              <a:t>does not bypass load guard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" y="4171950"/>
            <a:ext cx="914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5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Cross domain calls</a:t>
            </a:r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990600" y="1485900"/>
            <a:ext cx="1828800" cy="2286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Text Box 5"/>
          <p:cNvSpPr txBox="1">
            <a:spLocks noChangeArrowheads="1"/>
          </p:cNvSpPr>
          <p:nvPr/>
        </p:nvSpPr>
        <p:spPr bwMode="auto">
          <a:xfrm>
            <a:off x="1207489" y="742950"/>
            <a:ext cx="11838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400" dirty="0"/>
              <a:t>caller</a:t>
            </a:r>
          </a:p>
          <a:p>
            <a:pPr algn="ctr" eaLnBrk="1" hangingPunct="1"/>
            <a:r>
              <a:rPr lang="en-US" sz="2400" dirty="0"/>
              <a:t>domain</a:t>
            </a:r>
          </a:p>
        </p:txBody>
      </p:sp>
      <p:sp>
        <p:nvSpPr>
          <p:cNvPr id="62469" name="Rectangle 6"/>
          <p:cNvSpPr>
            <a:spLocks noChangeArrowheads="1"/>
          </p:cNvSpPr>
          <p:nvPr/>
        </p:nvSpPr>
        <p:spPr bwMode="auto">
          <a:xfrm>
            <a:off x="6096000" y="1485900"/>
            <a:ext cx="1828800" cy="2286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Text Box 7"/>
          <p:cNvSpPr txBox="1">
            <a:spLocks noChangeArrowheads="1"/>
          </p:cNvSpPr>
          <p:nvPr/>
        </p:nvSpPr>
        <p:spPr bwMode="auto">
          <a:xfrm>
            <a:off x="6312889" y="742950"/>
            <a:ext cx="11838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400"/>
              <a:t>callee</a:t>
            </a:r>
          </a:p>
          <a:p>
            <a:pPr algn="ctr" eaLnBrk="1" hangingPunct="1"/>
            <a:r>
              <a:rPr lang="en-US" sz="2400"/>
              <a:t>domain</a:t>
            </a:r>
          </a:p>
        </p:txBody>
      </p:sp>
      <p:sp>
        <p:nvSpPr>
          <p:cNvPr id="62471" name="Text Box 8"/>
          <p:cNvSpPr txBox="1">
            <a:spLocks noChangeArrowheads="1"/>
          </p:cNvSpPr>
          <p:nvPr/>
        </p:nvSpPr>
        <p:spPr bwMode="auto">
          <a:xfrm>
            <a:off x="1355726" y="1782366"/>
            <a:ext cx="11892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call draw</a:t>
            </a:r>
          </a:p>
        </p:txBody>
      </p:sp>
      <p:sp>
        <p:nvSpPr>
          <p:cNvPr id="62472" name="Text Box 9"/>
          <p:cNvSpPr txBox="1">
            <a:spLocks noChangeArrowheads="1"/>
          </p:cNvSpPr>
          <p:nvPr/>
        </p:nvSpPr>
        <p:spPr bwMode="auto">
          <a:xfrm>
            <a:off x="4108451" y="1628775"/>
            <a:ext cx="1120795" cy="40011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c</a:t>
            </a:r>
            <a:r>
              <a:rPr lang="en-US" dirty="0" smtClean="0"/>
              <a:t>all stub</a:t>
            </a:r>
            <a:endParaRPr lang="en-US" dirty="0"/>
          </a:p>
        </p:txBody>
      </p:sp>
      <p:sp>
        <p:nvSpPr>
          <p:cNvPr id="62473" name="Text Box 10"/>
          <p:cNvSpPr txBox="1">
            <a:spLocks noChangeArrowheads="1"/>
          </p:cNvSpPr>
          <p:nvPr/>
        </p:nvSpPr>
        <p:spPr bwMode="auto">
          <a:xfrm>
            <a:off x="6318250" y="1702594"/>
            <a:ext cx="87508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draw: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return</a:t>
            </a:r>
          </a:p>
        </p:txBody>
      </p:sp>
      <p:sp>
        <p:nvSpPr>
          <p:cNvPr id="62474" name="Line 11"/>
          <p:cNvSpPr>
            <a:spLocks noChangeShapeType="1"/>
          </p:cNvSpPr>
          <p:nvPr/>
        </p:nvSpPr>
        <p:spPr bwMode="auto">
          <a:xfrm flipV="1">
            <a:off x="2819400" y="1809749"/>
            <a:ext cx="1295400" cy="144899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475" name="Line 12"/>
          <p:cNvSpPr>
            <a:spLocks noChangeShapeType="1"/>
          </p:cNvSpPr>
          <p:nvPr/>
        </p:nvSpPr>
        <p:spPr bwMode="auto">
          <a:xfrm>
            <a:off x="5257800" y="1809749"/>
            <a:ext cx="1066801" cy="2976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476" name="Rectangle 13"/>
          <p:cNvSpPr>
            <a:spLocks noChangeArrowheads="1"/>
          </p:cNvSpPr>
          <p:nvPr/>
        </p:nvSpPr>
        <p:spPr bwMode="auto">
          <a:xfrm>
            <a:off x="6096000" y="3554015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62477" name="Rectangle 14"/>
          <p:cNvSpPr>
            <a:spLocks noChangeArrowheads="1"/>
          </p:cNvSpPr>
          <p:nvPr/>
        </p:nvSpPr>
        <p:spPr bwMode="auto">
          <a:xfrm>
            <a:off x="6096000" y="3325415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62478" name="Rectangle 15"/>
          <p:cNvSpPr>
            <a:spLocks noChangeArrowheads="1"/>
          </p:cNvSpPr>
          <p:nvPr/>
        </p:nvSpPr>
        <p:spPr bwMode="auto">
          <a:xfrm>
            <a:off x="6096000" y="3096815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62479" name="Freeform 16"/>
          <p:cNvSpPr>
            <a:spLocks/>
          </p:cNvSpPr>
          <p:nvPr/>
        </p:nvSpPr>
        <p:spPr bwMode="auto">
          <a:xfrm>
            <a:off x="7239000" y="2296715"/>
            <a:ext cx="1066800" cy="1143000"/>
          </a:xfrm>
          <a:custGeom>
            <a:avLst/>
            <a:gdLst>
              <a:gd name="T0" fmla="*/ 0 w 672"/>
              <a:gd name="T1" fmla="*/ 0 h 960"/>
              <a:gd name="T2" fmla="*/ 1066800 w 672"/>
              <a:gd name="T3" fmla="*/ 0 h 960"/>
              <a:gd name="T4" fmla="*/ 1066800 w 672"/>
              <a:gd name="T5" fmla="*/ 1524000 h 960"/>
              <a:gd name="T6" fmla="*/ 674688 w 672"/>
              <a:gd name="T7" fmla="*/ 1506538 h 960"/>
              <a:gd name="T8" fmla="*/ 0 60000 65536"/>
              <a:gd name="T9" fmla="*/ 0 60000 65536"/>
              <a:gd name="T10" fmla="*/ 0 60000 65536"/>
              <a:gd name="T11" fmla="*/ 0 60000 65536"/>
              <a:gd name="T12" fmla="*/ 0 w 672"/>
              <a:gd name="T13" fmla="*/ 0 h 960"/>
              <a:gd name="T14" fmla="*/ 672 w 672"/>
              <a:gd name="T15" fmla="*/ 960 h 9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2" h="960">
                <a:moveTo>
                  <a:pt x="0" y="0"/>
                </a:moveTo>
                <a:lnTo>
                  <a:pt x="672" y="0"/>
                </a:lnTo>
                <a:lnTo>
                  <a:pt x="672" y="960"/>
                </a:lnTo>
                <a:lnTo>
                  <a:pt x="425" y="949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480" name="Text Box 17"/>
          <p:cNvSpPr txBox="1">
            <a:spLocks noChangeArrowheads="1"/>
          </p:cNvSpPr>
          <p:nvPr/>
        </p:nvSpPr>
        <p:spPr bwMode="auto">
          <a:xfrm>
            <a:off x="4114801" y="3211116"/>
            <a:ext cx="1061809" cy="40011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r</a:t>
            </a:r>
            <a:r>
              <a:rPr lang="en-US" dirty="0" smtClean="0"/>
              <a:t>et stub</a:t>
            </a:r>
            <a:endParaRPr lang="en-US" dirty="0"/>
          </a:p>
        </p:txBody>
      </p:sp>
      <p:sp>
        <p:nvSpPr>
          <p:cNvPr id="62481" name="Line 18"/>
          <p:cNvSpPr>
            <a:spLocks noChangeShapeType="1"/>
          </p:cNvSpPr>
          <p:nvPr/>
        </p:nvSpPr>
        <p:spPr bwMode="auto">
          <a:xfrm flipH="1" flipV="1">
            <a:off x="5181599" y="3409949"/>
            <a:ext cx="914401" cy="2976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482" name="Line 19"/>
          <p:cNvSpPr>
            <a:spLocks noChangeShapeType="1"/>
          </p:cNvSpPr>
          <p:nvPr/>
        </p:nvSpPr>
        <p:spPr bwMode="auto">
          <a:xfrm flipH="1" flipV="1">
            <a:off x="2386014" y="2296715"/>
            <a:ext cx="1722437" cy="1028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483" name="Rectangle 20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3867150"/>
            <a:ext cx="8382000" cy="121920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ahoma" charset="0"/>
              </a:rPr>
              <a:t>Only stubs allowed to make </a:t>
            </a:r>
            <a:r>
              <a:rPr lang="en-US" sz="2200" dirty="0" smtClean="0">
                <a:latin typeface="Tahoma" charset="0"/>
              </a:rPr>
              <a:t>cross</a:t>
            </a:r>
            <a:r>
              <a:rPr lang="en-US" sz="2200" dirty="0">
                <a:latin typeface="Tahoma" charset="0"/>
              </a:rPr>
              <a:t>-domain jumps</a:t>
            </a:r>
          </a:p>
          <a:p>
            <a:r>
              <a:rPr lang="en-US" sz="2200" dirty="0">
                <a:latin typeface="Tahoma" charset="0"/>
              </a:rPr>
              <a:t>Jump table contains allowed exit points </a:t>
            </a:r>
            <a:endParaRPr lang="en-US" sz="2200" dirty="0" smtClean="0">
              <a:latin typeface="Tahoma" charset="0"/>
            </a:endParaRPr>
          </a:p>
          <a:p>
            <a:pPr lvl="1"/>
            <a:r>
              <a:rPr lang="en-US" sz="2000" dirty="0" smtClean="0">
                <a:latin typeface="Tahoma" charset="0"/>
                <a:ea typeface="ＭＳ Ｐゴシック" charset="0"/>
              </a:rPr>
              <a:t>Addresses </a:t>
            </a:r>
            <a:r>
              <a:rPr lang="en-US" sz="2000" dirty="0">
                <a:latin typeface="Tahoma" charset="0"/>
                <a:ea typeface="ＭＳ Ｐゴシック" charset="0"/>
              </a:rPr>
              <a:t>are hard coded</a:t>
            </a:r>
            <a:r>
              <a:rPr lang="en-US" sz="2000">
                <a:latin typeface="Tahoma" charset="0"/>
                <a:ea typeface="ＭＳ Ｐゴシック" charset="0"/>
              </a:rPr>
              <a:t>, </a:t>
            </a:r>
            <a:r>
              <a:rPr lang="en-US" sz="2000" smtClean="0">
                <a:latin typeface="Tahoma" charset="0"/>
                <a:ea typeface="ＭＳ Ｐゴシック" charset="0"/>
              </a:rPr>
              <a:t>read</a:t>
            </a:r>
            <a:r>
              <a:rPr lang="en-US" sz="2000" dirty="0">
                <a:latin typeface="Tahoma" charset="0"/>
                <a:ea typeface="ＭＳ Ｐゴシック" charset="0"/>
              </a:rPr>
              <a:t>-only segment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990600" y="3562350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990600" y="3333750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990600" y="3105150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23" name="Freeform 16"/>
          <p:cNvSpPr>
            <a:spLocks/>
          </p:cNvSpPr>
          <p:nvPr/>
        </p:nvSpPr>
        <p:spPr bwMode="auto">
          <a:xfrm flipH="1">
            <a:off x="609600" y="1962150"/>
            <a:ext cx="685800" cy="1219200"/>
          </a:xfrm>
          <a:custGeom>
            <a:avLst/>
            <a:gdLst>
              <a:gd name="T0" fmla="*/ 0 w 672"/>
              <a:gd name="T1" fmla="*/ 0 h 960"/>
              <a:gd name="T2" fmla="*/ 1066800 w 672"/>
              <a:gd name="T3" fmla="*/ 0 h 960"/>
              <a:gd name="T4" fmla="*/ 1066800 w 672"/>
              <a:gd name="T5" fmla="*/ 1524000 h 960"/>
              <a:gd name="T6" fmla="*/ 674688 w 672"/>
              <a:gd name="T7" fmla="*/ 1506538 h 960"/>
              <a:gd name="T8" fmla="*/ 0 60000 65536"/>
              <a:gd name="T9" fmla="*/ 0 60000 65536"/>
              <a:gd name="T10" fmla="*/ 0 60000 65536"/>
              <a:gd name="T11" fmla="*/ 0 60000 65536"/>
              <a:gd name="T12" fmla="*/ 0 w 672"/>
              <a:gd name="T13" fmla="*/ 0 h 960"/>
              <a:gd name="T14" fmla="*/ 672 w 672"/>
              <a:gd name="T15" fmla="*/ 960 h 9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2" h="960">
                <a:moveTo>
                  <a:pt x="0" y="0"/>
                </a:moveTo>
                <a:lnTo>
                  <a:pt x="672" y="0"/>
                </a:lnTo>
                <a:lnTo>
                  <a:pt x="672" y="960"/>
                </a:lnTo>
                <a:lnTo>
                  <a:pt x="425" y="949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668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SFI  Summary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634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971550"/>
            <a:ext cx="8686800" cy="417195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ahoma" charset="0"/>
              </a:rPr>
              <a:t>S</a:t>
            </a:r>
            <a:r>
              <a:rPr lang="en-US" sz="2200" dirty="0" smtClean="0">
                <a:latin typeface="Tahoma" charset="0"/>
              </a:rPr>
              <a:t>hared </a:t>
            </a:r>
            <a:r>
              <a:rPr lang="en-US" sz="2200" dirty="0">
                <a:latin typeface="Tahoma" charset="0"/>
              </a:rPr>
              <a:t>memory:  use virtual memory hardware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m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ap </a:t>
            </a:r>
            <a:r>
              <a:rPr lang="en-US" sz="2200" dirty="0">
                <a:latin typeface="Tahoma" charset="0"/>
                <a:ea typeface="ＭＳ Ｐゴシック" charset="0"/>
              </a:rPr>
              <a:t>same physical page to two segments in </a:t>
            </a:r>
            <a:r>
              <a:rPr lang="en-US" sz="2200" dirty="0" err="1">
                <a:latin typeface="Tahoma" charset="0"/>
                <a:ea typeface="ＭＳ Ｐゴシック" charset="0"/>
              </a:rPr>
              <a:t>addr</a:t>
            </a:r>
            <a:r>
              <a:rPr lang="en-US" sz="2200" dirty="0">
                <a:latin typeface="Tahoma" charset="0"/>
                <a:ea typeface="ＭＳ Ｐゴシック" charset="0"/>
              </a:rPr>
              <a:t> space</a:t>
            </a:r>
          </a:p>
          <a:p>
            <a:endParaRPr lang="en-US" sz="2200" dirty="0">
              <a:latin typeface="Tahoma" charset="0"/>
            </a:endParaRPr>
          </a:p>
          <a:p>
            <a:r>
              <a:rPr lang="en-US" sz="2200" dirty="0">
                <a:latin typeface="Tahoma" charset="0"/>
              </a:rPr>
              <a:t>Performance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Usually good:    </a:t>
            </a:r>
            <a:r>
              <a:rPr lang="en-US" sz="2200" dirty="0" err="1">
                <a:latin typeface="Tahoma" charset="0"/>
                <a:ea typeface="ＭＳ Ｐゴシック" charset="0"/>
              </a:rPr>
              <a:t>mpeg_play</a:t>
            </a:r>
            <a:r>
              <a:rPr lang="en-US" sz="2200" dirty="0">
                <a:latin typeface="Tahoma" charset="0"/>
                <a:ea typeface="ＭＳ Ｐゴシック" charset="0"/>
              </a:rPr>
              <a:t>,   4%  slowdown</a:t>
            </a:r>
          </a:p>
          <a:p>
            <a:pPr lvl="1"/>
            <a:endParaRPr lang="en-US" sz="2200" dirty="0">
              <a:latin typeface="Tahoma" charset="0"/>
              <a:ea typeface="ＭＳ Ｐゴシック" charset="0"/>
            </a:endParaRPr>
          </a:p>
          <a:p>
            <a:r>
              <a:rPr lang="en-US" sz="2200" u="sng" dirty="0">
                <a:latin typeface="Tahoma" charset="0"/>
              </a:rPr>
              <a:t>Limitations of SFI</a:t>
            </a:r>
            <a:r>
              <a:rPr lang="en-US" sz="2200" dirty="0">
                <a:latin typeface="Tahoma" charset="0"/>
              </a:rPr>
              <a:t>:   harder to implement on x86 :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variable length instructions:  unclear where to put guards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few registers:   can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’</a:t>
            </a:r>
            <a:r>
              <a:rPr lang="en-US" sz="2200" dirty="0">
                <a:latin typeface="Tahoma" charset="0"/>
                <a:ea typeface="ＭＳ Ｐゴシック" charset="0"/>
              </a:rPr>
              <a:t>t dedicate three to SFI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many instructions affect memory:  more guards needed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258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Isolation:   summary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645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819150"/>
            <a:ext cx="8686800" cy="426720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ahoma" charset="0"/>
              </a:rPr>
              <a:t>Many sandboxing techniques:</a:t>
            </a:r>
          </a:p>
          <a:p>
            <a:pPr marL="457200" lvl="1" indent="0">
              <a:buNone/>
            </a:pPr>
            <a:r>
              <a:rPr lang="en-US" sz="2200" dirty="0">
                <a:latin typeface="Tahoma" charset="0"/>
                <a:ea typeface="ＭＳ Ｐゴシック" charset="0"/>
              </a:rPr>
              <a:t>	</a:t>
            </a: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Physical 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air gap</a:t>
            </a: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,   Virtual 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air gap (VMMs),</a:t>
            </a:r>
          </a:p>
          <a:p>
            <a:pPr marL="457200" lvl="1" indent="0">
              <a:buNone/>
            </a:pP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	System 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call </a:t>
            </a: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interposition,  Software 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Fault isolation</a:t>
            </a:r>
          </a:p>
          <a:p>
            <a:pPr marL="457200" lvl="1" indent="0">
              <a:buNone/>
            </a:pP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	Application 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specific (e.g. </a:t>
            </a:r>
            <a:r>
              <a:rPr lang="en-US" sz="2200" i="1" dirty="0" err="1">
                <a:solidFill>
                  <a:srgbClr val="0000FF"/>
                </a:solidFill>
                <a:latin typeface="Tahoma" charset="0"/>
                <a:ea typeface="ＭＳ Ｐゴシック" charset="0"/>
              </a:rPr>
              <a:t>Javascript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 in browser</a:t>
            </a: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)</a:t>
            </a:r>
            <a:endParaRPr lang="en-US" sz="2200" i="1" dirty="0">
              <a:latin typeface="Tahoma" charset="0"/>
              <a:ea typeface="ＭＳ Ｐゴシック" charset="0"/>
            </a:endParaRPr>
          </a:p>
          <a:p>
            <a:pPr>
              <a:spcBef>
                <a:spcPts val="2328"/>
              </a:spcBef>
            </a:pPr>
            <a:r>
              <a:rPr lang="en-US" sz="2200" dirty="0">
                <a:latin typeface="Tahoma" charset="0"/>
              </a:rPr>
              <a:t>Often complete isolation is inappropriate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Apps need to communicate through regulated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interfaces</a:t>
            </a:r>
            <a:endParaRPr lang="en-US" sz="2200" dirty="0">
              <a:latin typeface="Tahoma" charset="0"/>
            </a:endParaRPr>
          </a:p>
          <a:p>
            <a:pPr>
              <a:spcBef>
                <a:spcPts val="2928"/>
              </a:spcBef>
            </a:pPr>
            <a:r>
              <a:rPr lang="en-US" sz="2200" dirty="0">
                <a:latin typeface="Tahoma" charset="0"/>
              </a:rPr>
              <a:t>Hardest </a:t>
            </a:r>
            <a:r>
              <a:rPr lang="en-US" sz="2200" dirty="0" smtClean="0">
                <a:latin typeface="Tahoma" charset="0"/>
              </a:rPr>
              <a:t>aspects </a:t>
            </a:r>
            <a:r>
              <a:rPr lang="en-US" sz="2200" dirty="0">
                <a:latin typeface="Tahoma" charset="0"/>
              </a:rPr>
              <a:t>of sandboxing: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Specifying policy:    what can apps do and not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do</a:t>
            </a:r>
          </a:p>
          <a:p>
            <a:pPr lvl="1"/>
            <a:r>
              <a:rPr lang="en-US" sz="2200" dirty="0" smtClean="0">
                <a:latin typeface="Tahoma" charset="0"/>
                <a:ea typeface="ＭＳ Ｐゴシック" charset="0"/>
              </a:rPr>
              <a:t>Preventing covert channels</a:t>
            </a:r>
            <a:endParaRPr lang="en-US" sz="2200" dirty="0">
              <a:latin typeface="Tahoma" charset="0"/>
              <a:ea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128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THE  END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376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Approach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: confinement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18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895350"/>
            <a:ext cx="8839200" cy="422910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943100" algn="l"/>
              </a:tabLst>
            </a:pPr>
            <a:r>
              <a:rPr lang="en-US" sz="2400" b="1" u="sng" dirty="0" smtClean="0">
                <a:latin typeface="Tahoma" charset="0"/>
              </a:rPr>
              <a:t>Confinement</a:t>
            </a:r>
            <a:r>
              <a:rPr lang="en-US" sz="2400" dirty="0" smtClean="0">
                <a:latin typeface="Tahoma" charset="0"/>
              </a:rPr>
              <a:t>:</a:t>
            </a:r>
            <a:r>
              <a:rPr lang="en-US" sz="2000" dirty="0" smtClean="0">
                <a:latin typeface="Tahoma" charset="0"/>
              </a:rPr>
              <a:t> </a:t>
            </a:r>
            <a:r>
              <a:rPr lang="en-US" sz="2000" dirty="0" smtClean="0">
                <a:latin typeface="Tahoma" charset="0"/>
              </a:rPr>
              <a:t>ensure </a:t>
            </a:r>
            <a:r>
              <a:rPr lang="en-US" sz="2000" dirty="0" smtClean="0">
                <a:latin typeface="Tahoma" charset="0"/>
              </a:rPr>
              <a:t>misbehaving app cannot harm rest of system</a:t>
            </a:r>
            <a:endParaRPr lang="en-US" sz="2000" dirty="0">
              <a:latin typeface="Tahoma" charset="0"/>
            </a:endParaRPr>
          </a:p>
          <a:p>
            <a:pPr>
              <a:spcBef>
                <a:spcPct val="80000"/>
              </a:spcBef>
            </a:pPr>
            <a:r>
              <a:rPr lang="en-US" sz="2400" dirty="0">
                <a:latin typeface="Tahoma" charset="0"/>
              </a:rPr>
              <a:t>Can be implemented at many levels</a:t>
            </a:r>
            <a:r>
              <a:rPr lang="en-US" sz="2400" dirty="0" smtClean="0">
                <a:latin typeface="Tahoma" charset="0"/>
              </a:rPr>
              <a:t>:</a:t>
            </a:r>
          </a:p>
          <a:p>
            <a:pPr lvl="1">
              <a:spcBef>
                <a:spcPts val="1200"/>
              </a:spcBef>
            </a:pPr>
            <a:r>
              <a:rPr lang="en-US" sz="2400" b="1" dirty="0" smtClean="0">
                <a:latin typeface="Tahoma" charset="0"/>
                <a:ea typeface="ＭＳ Ｐゴシック" charset="0"/>
              </a:rPr>
              <a:t>Threads: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      </a:t>
            </a:r>
            <a:r>
              <a:rPr lang="en-US" sz="2400" dirty="0">
                <a:latin typeface="Tahoma" charset="0"/>
                <a:ea typeface="ＭＳ Ｐゴシック" charset="0"/>
              </a:rPr>
              <a:t>Software Fault Isolation (SFI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)</a:t>
            </a:r>
          </a:p>
          <a:p>
            <a:pPr lvl="2">
              <a:spcBef>
                <a:spcPts val="1200"/>
              </a:spcBef>
            </a:pPr>
            <a:r>
              <a:rPr lang="en-US" sz="2000" dirty="0" smtClean="0">
                <a:latin typeface="Tahoma" charset="0"/>
                <a:ea typeface="ＭＳ Ｐゴシック" charset="0"/>
              </a:rPr>
              <a:t>Isolating </a:t>
            </a:r>
            <a:r>
              <a:rPr lang="en-US" sz="2000" dirty="0">
                <a:latin typeface="Tahoma" charset="0"/>
                <a:ea typeface="ＭＳ Ｐゴシック" charset="0"/>
              </a:rPr>
              <a:t>threads sharing same address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space  </a:t>
            </a:r>
            <a:endParaRPr lang="en-US" sz="2400" dirty="0" smtClean="0">
              <a:latin typeface="Tahoma" charset="0"/>
              <a:ea typeface="ＭＳ Ｐゴシック" charset="0"/>
            </a:endParaRPr>
          </a:p>
          <a:p>
            <a:pPr lvl="1">
              <a:spcBef>
                <a:spcPts val="1200"/>
              </a:spcBef>
            </a:pPr>
            <a:r>
              <a:rPr lang="en-US" sz="2400" b="1" dirty="0" smtClean="0">
                <a:latin typeface="Tahoma" charset="0"/>
                <a:ea typeface="ＭＳ Ｐゴシック" charset="0"/>
              </a:rPr>
              <a:t>Application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:  </a:t>
            </a:r>
            <a:r>
              <a:rPr lang="en-US" sz="2400" dirty="0">
                <a:latin typeface="Tahoma" charset="0"/>
                <a:ea typeface="ＭＳ Ｐゴシック" charset="0"/>
              </a:rPr>
              <a:t>e.g.   browser-based confinement</a:t>
            </a:r>
          </a:p>
          <a:p>
            <a:pPr marL="0" indent="0">
              <a:spcBef>
                <a:spcPct val="80000"/>
              </a:spcBef>
              <a:buNone/>
            </a:pPr>
            <a:endParaRPr lang="en-US" sz="2400" b="1" dirty="0">
              <a:latin typeface="Tahoma" charset="0"/>
            </a:endParaRPr>
          </a:p>
          <a:p>
            <a:pPr marL="457200" lvl="1" indent="0">
              <a:buNone/>
            </a:pPr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34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Implementing confinement</a:t>
            </a:r>
          </a:p>
        </p:txBody>
      </p:sp>
      <p:sp>
        <p:nvSpPr>
          <p:cNvPr id="194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>
                <a:latin typeface="Tahoma" charset="0"/>
              </a:rPr>
              <a:t>Key component: </a:t>
            </a:r>
            <a:r>
              <a:rPr lang="en-US" sz="2800" b="1" dirty="0" smtClean="0">
                <a:latin typeface="Tahoma" charset="0"/>
              </a:rPr>
              <a:t>reference </a:t>
            </a:r>
            <a:r>
              <a:rPr lang="en-US" sz="2800" b="1" dirty="0">
                <a:latin typeface="Tahoma" charset="0"/>
              </a:rPr>
              <a:t>monitor</a:t>
            </a:r>
          </a:p>
          <a:p>
            <a:pPr lvl="1">
              <a:spcBef>
                <a:spcPct val="50000"/>
              </a:spcBef>
            </a:pPr>
            <a:r>
              <a:rPr lang="en-US" b="1" dirty="0">
                <a:latin typeface="Tahoma" charset="0"/>
                <a:ea typeface="ＭＳ Ｐゴシック" charset="0"/>
              </a:rPr>
              <a:t>Mediates requests</a:t>
            </a:r>
            <a:r>
              <a:rPr lang="en-US" dirty="0">
                <a:latin typeface="Tahoma" charset="0"/>
                <a:ea typeface="ＭＳ Ｐゴシック" charset="0"/>
              </a:rPr>
              <a:t> from applications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Implements protection policy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Enforces isolation and confinement</a:t>
            </a:r>
          </a:p>
          <a:p>
            <a:pPr lvl="1">
              <a:spcBef>
                <a:spcPct val="50000"/>
              </a:spcBef>
            </a:pPr>
            <a:r>
              <a:rPr lang="en-US" dirty="0">
                <a:latin typeface="Tahoma" charset="0"/>
                <a:ea typeface="ＭＳ Ｐゴシック" charset="0"/>
              </a:rPr>
              <a:t>Must </a:t>
            </a:r>
            <a:r>
              <a:rPr lang="en-US" b="1" u="sng" dirty="0">
                <a:latin typeface="Tahoma" charset="0"/>
                <a:ea typeface="ＭＳ Ｐゴシック" charset="0"/>
              </a:rPr>
              <a:t>always</a:t>
            </a:r>
            <a:r>
              <a:rPr lang="en-US" dirty="0">
                <a:latin typeface="Tahoma" charset="0"/>
                <a:ea typeface="ＭＳ Ｐゴシック" charset="0"/>
              </a:rPr>
              <a:t> be invoked: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Every application request must be mediated</a:t>
            </a:r>
          </a:p>
          <a:p>
            <a:pPr lvl="1">
              <a:spcBef>
                <a:spcPct val="50000"/>
              </a:spcBef>
            </a:pPr>
            <a:r>
              <a:rPr lang="en-US" b="1" dirty="0">
                <a:latin typeface="Tahoma" charset="0"/>
                <a:ea typeface="ＭＳ Ｐゴシック" charset="0"/>
              </a:rPr>
              <a:t>Tamperproof</a:t>
            </a:r>
            <a:r>
              <a:rPr lang="en-US" dirty="0">
                <a:latin typeface="Tahoma" charset="0"/>
                <a:ea typeface="ＭＳ Ｐゴシック" charset="0"/>
              </a:rPr>
              <a:t>: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Reference monitor cannot be killed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… or if killed, then monitored process is killed too</a:t>
            </a:r>
          </a:p>
          <a:p>
            <a:pPr lvl="1">
              <a:spcBef>
                <a:spcPct val="50000"/>
              </a:spcBef>
            </a:pPr>
            <a:r>
              <a:rPr lang="en-US" b="1" dirty="0">
                <a:latin typeface="Tahoma" charset="0"/>
                <a:ea typeface="ＭＳ Ｐゴシック" charset="0"/>
              </a:rPr>
              <a:t>Small</a:t>
            </a:r>
            <a:r>
              <a:rPr lang="en-US" dirty="0">
                <a:latin typeface="Tahoma" charset="0"/>
                <a:ea typeface="ＭＳ Ｐゴシック" charset="0"/>
              </a:rPr>
              <a:t> enough to be analyzed and validated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093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381000" y="2247900"/>
            <a:ext cx="3810000" cy="10096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 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old example</a:t>
            </a:r>
            <a:r>
              <a:rPr lang="en-US" sz="4400" dirty="0">
                <a:solidFill>
                  <a:srgbClr val="FF6600"/>
                </a:solidFill>
                <a:latin typeface="Tahoma" charset="0"/>
              </a:rPr>
              <a:t>: </a:t>
            </a:r>
            <a:r>
              <a:rPr lang="en-US" sz="4400" dirty="0" err="1" smtClean="0">
                <a:solidFill>
                  <a:srgbClr val="FF6600"/>
                </a:solidFill>
                <a:latin typeface="Tahoma" charset="0"/>
              </a:rPr>
              <a:t>chroot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2048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686800" cy="4229100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>
                <a:latin typeface="Tahoma" charset="0"/>
              </a:rPr>
              <a:t>Often used for </a:t>
            </a:r>
            <a:r>
              <a:rPr lang="ja-JP" altLang="en-US" sz="2400" dirty="0">
                <a:latin typeface="Tahoma" charset="0"/>
              </a:rPr>
              <a:t>“</a:t>
            </a:r>
            <a:r>
              <a:rPr lang="en-US" sz="2400" dirty="0">
                <a:latin typeface="Tahoma" charset="0"/>
              </a:rPr>
              <a:t>guest</a:t>
            </a:r>
            <a:r>
              <a:rPr lang="ja-JP" altLang="en-US" sz="2400" dirty="0">
                <a:latin typeface="Tahoma" charset="0"/>
              </a:rPr>
              <a:t>”</a:t>
            </a:r>
            <a:r>
              <a:rPr lang="en-US" sz="2400" dirty="0">
                <a:latin typeface="Tahoma" charset="0"/>
              </a:rPr>
              <a:t> accounts on ftp sites</a:t>
            </a:r>
          </a:p>
          <a:p>
            <a:endParaRPr lang="en-US" sz="2400" dirty="0">
              <a:latin typeface="Tahoma" charset="0"/>
            </a:endParaRPr>
          </a:p>
          <a:p>
            <a:r>
              <a:rPr lang="en-US" sz="2400" dirty="0">
                <a:latin typeface="Tahoma" charset="0"/>
              </a:rPr>
              <a:t>To use do: </a:t>
            </a:r>
            <a:r>
              <a:rPr lang="en-US" sz="2400" dirty="0" smtClean="0">
                <a:latin typeface="Tahoma" charset="0"/>
              </a:rPr>
              <a:t>(</a:t>
            </a:r>
            <a:r>
              <a:rPr lang="en-US" sz="2400" dirty="0">
                <a:latin typeface="Tahoma" charset="0"/>
              </a:rPr>
              <a:t>must be root</a:t>
            </a:r>
            <a:r>
              <a:rPr lang="en-US" sz="2400" dirty="0" smtClean="0">
                <a:latin typeface="Tahoma" charset="0"/>
              </a:rPr>
              <a:t>)</a:t>
            </a:r>
          </a:p>
          <a:p>
            <a:pPr lvl="1">
              <a:buFont typeface="Wingdings" charset="0"/>
              <a:buNone/>
            </a:pPr>
            <a:r>
              <a:rPr lang="en-US" dirty="0" smtClean="0">
                <a:latin typeface="Tahoma" charset="0"/>
                <a:ea typeface="ＭＳ Ｐゴシック" charset="0"/>
              </a:rPr>
              <a:t>	</a:t>
            </a:r>
          </a:p>
          <a:p>
            <a:pPr lvl="1">
              <a:buFont typeface="Wingdings" charset="0"/>
              <a:buNone/>
            </a:pPr>
            <a:r>
              <a:rPr lang="en-US" dirty="0">
                <a:latin typeface="Tahoma" charset="0"/>
                <a:ea typeface="ＭＳ Ｐゴシック" charset="0"/>
              </a:rPr>
              <a:t>	</a:t>
            </a:r>
            <a:r>
              <a:rPr lang="en-US" dirty="0" err="1">
                <a:latin typeface="Tahoma" charset="0"/>
                <a:ea typeface="ＭＳ Ｐゴシック" charset="0"/>
              </a:rPr>
              <a:t>chroot</a:t>
            </a:r>
            <a:r>
              <a:rPr lang="en-US" dirty="0">
                <a:latin typeface="Tahoma" charset="0"/>
                <a:ea typeface="ＭＳ Ｐゴシック" charset="0"/>
              </a:rPr>
              <a:t>   /</a:t>
            </a:r>
            <a:r>
              <a:rPr lang="en-US" dirty="0" err="1">
                <a:latin typeface="Tahoma" charset="0"/>
                <a:ea typeface="ＭＳ Ｐゴシック" charset="0"/>
              </a:rPr>
              <a:t>tmp</a:t>
            </a:r>
            <a:r>
              <a:rPr lang="en-US" dirty="0">
                <a:latin typeface="Tahoma" charset="0"/>
                <a:ea typeface="ＭＳ Ｐゴシック" charset="0"/>
              </a:rPr>
              <a:t>/guest	    root </a:t>
            </a:r>
            <a:r>
              <a:rPr lang="en-US" dirty="0" err="1">
                <a:latin typeface="Tahoma" charset="0"/>
                <a:ea typeface="ＭＳ Ｐゴシック" charset="0"/>
              </a:rPr>
              <a:t>dir</a:t>
            </a:r>
            <a:r>
              <a:rPr lang="en-US" dirty="0">
                <a:latin typeface="Tahoma" charset="0"/>
                <a:ea typeface="ＭＳ Ｐゴシック" charset="0"/>
              </a:rPr>
              <a:t> </a:t>
            </a:r>
            <a:r>
              <a:rPr lang="ja-JP" altLang="en-US" dirty="0">
                <a:latin typeface="Tahoma" charset="0"/>
                <a:ea typeface="ＭＳ Ｐゴシック" charset="0"/>
              </a:rPr>
              <a:t>“</a:t>
            </a:r>
            <a:r>
              <a:rPr lang="en-US" dirty="0">
                <a:latin typeface="Tahoma" charset="0"/>
                <a:ea typeface="ＭＳ Ｐゴシック" charset="0"/>
              </a:rPr>
              <a:t>/</a:t>
            </a:r>
            <a:r>
              <a:rPr lang="ja-JP" altLang="en-US" dirty="0">
                <a:latin typeface="Tahoma" charset="0"/>
                <a:ea typeface="ＭＳ Ｐゴシック" charset="0"/>
              </a:rPr>
              <a:t>”</a:t>
            </a:r>
            <a:r>
              <a:rPr lang="en-US" dirty="0">
                <a:latin typeface="Tahoma" charset="0"/>
                <a:ea typeface="ＭＳ Ｐゴシック" charset="0"/>
              </a:rPr>
              <a:t> is now </a:t>
            </a:r>
            <a:r>
              <a:rPr lang="ja-JP" altLang="en-US" dirty="0">
                <a:latin typeface="Tahoma" charset="0"/>
                <a:ea typeface="ＭＳ Ｐゴシック" charset="0"/>
              </a:rPr>
              <a:t>“</a:t>
            </a:r>
            <a:r>
              <a:rPr lang="en-US" dirty="0">
                <a:latin typeface="Tahoma" charset="0"/>
                <a:ea typeface="ＭＳ Ｐゴシック" charset="0"/>
              </a:rPr>
              <a:t>/</a:t>
            </a:r>
            <a:r>
              <a:rPr lang="en-US" dirty="0" err="1">
                <a:latin typeface="Tahoma" charset="0"/>
                <a:ea typeface="ＭＳ Ｐゴシック" charset="0"/>
              </a:rPr>
              <a:t>tmp</a:t>
            </a:r>
            <a:r>
              <a:rPr lang="en-US" dirty="0">
                <a:latin typeface="Tahoma" charset="0"/>
                <a:ea typeface="ＭＳ Ｐゴシック" charset="0"/>
              </a:rPr>
              <a:t>/guest</a:t>
            </a:r>
            <a:r>
              <a:rPr lang="ja-JP" altLang="en-US" dirty="0">
                <a:latin typeface="Tahoma" charset="0"/>
                <a:ea typeface="ＭＳ Ｐゴシック" charset="0"/>
              </a:rPr>
              <a:t>”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dirty="0">
                <a:latin typeface="Tahoma" charset="0"/>
                <a:ea typeface="ＭＳ Ｐゴシック" charset="0"/>
              </a:rPr>
              <a:t>	</a:t>
            </a:r>
            <a:r>
              <a:rPr lang="en-US" dirty="0" err="1">
                <a:latin typeface="Tahoma" charset="0"/>
                <a:ea typeface="ＭＳ Ｐゴシック" charset="0"/>
              </a:rPr>
              <a:t>su</a:t>
            </a:r>
            <a:r>
              <a:rPr lang="en-US" dirty="0">
                <a:latin typeface="Tahoma" charset="0"/>
                <a:ea typeface="ＭＳ Ｐゴシック" charset="0"/>
              </a:rPr>
              <a:t> guest		    EUID set to </a:t>
            </a:r>
            <a:r>
              <a:rPr lang="ja-JP" altLang="en-US" dirty="0">
                <a:latin typeface="Tahoma" charset="0"/>
                <a:ea typeface="ＭＳ Ｐゴシック" charset="0"/>
              </a:rPr>
              <a:t>“</a:t>
            </a:r>
            <a:r>
              <a:rPr lang="en-US" dirty="0">
                <a:latin typeface="Tahoma" charset="0"/>
                <a:ea typeface="ＭＳ Ｐゴシック" charset="0"/>
              </a:rPr>
              <a:t>guest</a:t>
            </a:r>
            <a:r>
              <a:rPr lang="ja-JP" altLang="en-US" dirty="0" smtClean="0">
                <a:latin typeface="Tahoma" charset="0"/>
                <a:ea typeface="ＭＳ Ｐゴシック" charset="0"/>
              </a:rPr>
              <a:t>”</a:t>
            </a:r>
            <a:endParaRPr lang="en-US" altLang="ja-JP" dirty="0" smtClean="0">
              <a:latin typeface="Tahoma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sz="2400" dirty="0" smtClean="0">
              <a:latin typeface="Tahoma" charset="0"/>
            </a:endParaRPr>
          </a:p>
          <a:p>
            <a:r>
              <a:rPr lang="en-US" sz="2400" dirty="0">
                <a:latin typeface="+mj-lt"/>
              </a:rPr>
              <a:t>Now  </a:t>
            </a:r>
            <a:r>
              <a:rPr lang="ja-JP" altLang="en-US" sz="2400" dirty="0">
                <a:latin typeface="+mj-lt"/>
              </a:rPr>
              <a:t>“</a:t>
            </a:r>
            <a:r>
              <a:rPr lang="en-US" sz="2400" dirty="0">
                <a:latin typeface="+mj-lt"/>
              </a:rPr>
              <a:t>/</a:t>
            </a:r>
            <a:r>
              <a:rPr lang="en-US" sz="2400" dirty="0" err="1">
                <a:latin typeface="+mj-lt"/>
              </a:rPr>
              <a:t>tmp</a:t>
            </a:r>
            <a:r>
              <a:rPr lang="en-US" sz="2400" dirty="0">
                <a:latin typeface="+mj-lt"/>
              </a:rPr>
              <a:t>/guest</a:t>
            </a:r>
            <a:r>
              <a:rPr lang="ja-JP" altLang="en-US" sz="2400" dirty="0">
                <a:latin typeface="+mj-lt"/>
              </a:rPr>
              <a:t>”</a:t>
            </a:r>
            <a:r>
              <a:rPr lang="en-US" sz="2400" dirty="0">
                <a:latin typeface="+mj-lt"/>
              </a:rPr>
              <a:t>  is added to file system accesses for applications in jail</a:t>
            </a:r>
          </a:p>
          <a:p>
            <a:pPr>
              <a:spcBef>
                <a:spcPct val="0"/>
              </a:spcBef>
              <a:buFont typeface="Wingdings" charset="0"/>
              <a:buNone/>
            </a:pPr>
            <a:r>
              <a:rPr lang="en-US" sz="2400" dirty="0">
                <a:latin typeface="Tahoma" charset="0"/>
              </a:rPr>
              <a:t>		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open(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etc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passwd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,   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r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)    </a:t>
            </a:r>
            <a:r>
              <a:rPr lang="en-US" sz="32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</a:t>
            </a:r>
            <a:br>
              <a:rPr lang="en-US" sz="3200" b="1" dirty="0">
                <a:solidFill>
                  <a:srgbClr val="CC3399"/>
                </a:solidFill>
                <a:latin typeface="Tahoma" charset="0"/>
                <a:sym typeface="Symbol" charset="0"/>
              </a:rPr>
            </a:br>
            <a:r>
              <a:rPr lang="en-US" sz="32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		    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open(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tmp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/guest/etc/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passwd</a:t>
            </a:r>
            <a:r>
              <a:rPr lang="ja-JP" altLang="en-US" sz="2400" b="1" dirty="0" smtClean="0">
                <a:solidFill>
                  <a:srgbClr val="CC3399"/>
                </a:solidFill>
                <a:latin typeface="Tahoma" charset="0"/>
                <a:sym typeface="Symbol" charset="0"/>
              </a:rPr>
              <a:t>” </a:t>
            </a:r>
            <a:r>
              <a:rPr lang="en-US" sz="2400" b="1" dirty="0" smtClean="0">
                <a:solidFill>
                  <a:srgbClr val="CC3399"/>
                </a:solidFill>
                <a:latin typeface="Tahoma" charset="0"/>
                <a:sym typeface="Symbol" charset="0"/>
              </a:rPr>
              <a:t>,   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r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)</a:t>
            </a:r>
          </a:p>
          <a:p>
            <a:pPr lvl="1">
              <a:spcBef>
                <a:spcPct val="50000"/>
              </a:spcBef>
              <a:buSzTx/>
              <a:buFont typeface="Symbol" charset="0"/>
              <a:buChar char="Þ"/>
            </a:pPr>
            <a:r>
              <a:rPr lang="en-US" dirty="0">
                <a:latin typeface="Tahoma" charset="0"/>
                <a:ea typeface="ＭＳ Ｐゴシック" charset="0"/>
              </a:rPr>
              <a:t>  application cannot access files outside of jail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887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err="1">
                <a:solidFill>
                  <a:srgbClr val="FF6600"/>
                </a:solidFill>
                <a:latin typeface="Tahoma" charset="0"/>
              </a:rPr>
              <a:t>Jailkit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215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971550"/>
            <a:ext cx="8839200" cy="4000500"/>
          </a:xfrm>
        </p:spPr>
        <p:txBody>
          <a:bodyPr>
            <a:normAutofit fontScale="92500" lnSpcReduction="20000"/>
          </a:bodyPr>
          <a:lstStyle/>
          <a:p>
            <a:pPr>
              <a:buSzTx/>
              <a:buFont typeface="Symbol" charset="0"/>
              <a:buNone/>
            </a:pPr>
            <a:r>
              <a:rPr lang="en-US" sz="2400" u="sng" dirty="0">
                <a:latin typeface="Tahoma" charset="0"/>
              </a:rPr>
              <a:t>Problem</a:t>
            </a:r>
            <a:r>
              <a:rPr lang="en-US" sz="2400" dirty="0">
                <a:latin typeface="Tahoma" charset="0"/>
              </a:rPr>
              <a:t>:   all utility </a:t>
            </a:r>
            <a:r>
              <a:rPr lang="en-US" sz="2400" dirty="0" err="1">
                <a:latin typeface="Tahoma" charset="0"/>
              </a:rPr>
              <a:t>progs</a:t>
            </a:r>
            <a:r>
              <a:rPr lang="en-US" sz="2400" dirty="0">
                <a:latin typeface="Tahoma" charset="0"/>
              </a:rPr>
              <a:t> (</a:t>
            </a:r>
            <a:r>
              <a:rPr lang="en-US" sz="2400" dirty="0" err="1">
                <a:latin typeface="Tahoma" charset="0"/>
              </a:rPr>
              <a:t>ls</a:t>
            </a:r>
            <a:r>
              <a:rPr lang="en-US" sz="2400" dirty="0">
                <a:latin typeface="Tahoma" charset="0"/>
              </a:rPr>
              <a:t>, </a:t>
            </a:r>
            <a:r>
              <a:rPr lang="en-US" sz="2400" dirty="0" err="1">
                <a:latin typeface="Tahoma" charset="0"/>
              </a:rPr>
              <a:t>ps</a:t>
            </a:r>
            <a:r>
              <a:rPr lang="en-US" sz="2400" dirty="0">
                <a:latin typeface="Tahoma" charset="0"/>
              </a:rPr>
              <a:t>, vi) must live inside jail</a:t>
            </a:r>
          </a:p>
          <a:p>
            <a:pPr lvl="1">
              <a:buSzTx/>
              <a:buFontTx/>
              <a:buNone/>
            </a:pPr>
            <a:endParaRPr lang="en-US" b="1" dirty="0">
              <a:latin typeface="Tahoma" charset="0"/>
              <a:ea typeface="ＭＳ Ｐゴシック" charset="0"/>
            </a:endParaRPr>
          </a:p>
          <a:p>
            <a:pPr>
              <a:buSzTx/>
              <a:buFontTx/>
              <a:buChar char="•"/>
            </a:pPr>
            <a:r>
              <a:rPr lang="en-US" sz="2400" b="1" dirty="0" err="1">
                <a:latin typeface="Tahoma" charset="0"/>
              </a:rPr>
              <a:t>jailkit</a:t>
            </a:r>
            <a:r>
              <a:rPr lang="en-US" sz="2400" dirty="0">
                <a:latin typeface="Tahoma" charset="0"/>
              </a:rPr>
              <a:t> project:    auto builds files, libs, and </a:t>
            </a:r>
            <a:r>
              <a:rPr lang="en-US" sz="2400" dirty="0" err="1">
                <a:latin typeface="Tahoma" charset="0"/>
              </a:rPr>
              <a:t>dirs</a:t>
            </a:r>
            <a:r>
              <a:rPr lang="en-US" sz="2400" dirty="0">
                <a:latin typeface="Tahoma" charset="0"/>
              </a:rPr>
              <a:t> needed in jail </a:t>
            </a:r>
            <a:r>
              <a:rPr lang="en-US" sz="2400" dirty="0" err="1" smtClean="0">
                <a:latin typeface="Tahoma" charset="0"/>
              </a:rPr>
              <a:t>env</a:t>
            </a:r>
            <a:endParaRPr lang="en-US" sz="2400" dirty="0">
              <a:latin typeface="Tahoma" charset="0"/>
            </a:endParaRPr>
          </a:p>
          <a:p>
            <a:pPr lvl="1">
              <a:spcBef>
                <a:spcPts val="1224"/>
              </a:spcBef>
              <a:buSzTx/>
              <a:buFontTx/>
              <a:buChar char="•"/>
            </a:pPr>
            <a:r>
              <a:rPr lang="en-US" b="1" dirty="0" err="1">
                <a:latin typeface="Tahoma" charset="0"/>
                <a:ea typeface="ＭＳ Ｐゴシック" charset="0"/>
              </a:rPr>
              <a:t>jk_init</a:t>
            </a:r>
            <a:r>
              <a:rPr lang="en-US" dirty="0">
                <a:latin typeface="Tahoma" charset="0"/>
                <a:ea typeface="ＭＳ Ｐゴシック" charset="0"/>
              </a:rPr>
              <a:t>:    creates jail environment</a:t>
            </a:r>
          </a:p>
          <a:p>
            <a:pPr lvl="1">
              <a:spcBef>
                <a:spcPts val="1224"/>
              </a:spcBef>
              <a:buSzTx/>
              <a:buFontTx/>
              <a:buChar char="•"/>
            </a:pPr>
            <a:r>
              <a:rPr lang="en-US" b="1" dirty="0" err="1">
                <a:latin typeface="Tahoma" charset="0"/>
                <a:ea typeface="ＭＳ Ｐゴシック" charset="0"/>
              </a:rPr>
              <a:t>jk_check</a:t>
            </a:r>
            <a:r>
              <a:rPr lang="en-US" b="1" dirty="0">
                <a:latin typeface="Tahoma" charset="0"/>
                <a:ea typeface="ＭＳ Ｐゴシック" charset="0"/>
              </a:rPr>
              <a:t>:</a:t>
            </a:r>
            <a:r>
              <a:rPr lang="en-US" dirty="0">
                <a:latin typeface="Tahoma" charset="0"/>
                <a:ea typeface="ＭＳ Ｐゴシック" charset="0"/>
              </a:rPr>
              <a:t>   checks jail </a:t>
            </a:r>
            <a:r>
              <a:rPr lang="en-US" dirty="0" err="1">
                <a:latin typeface="Tahoma" charset="0"/>
                <a:ea typeface="ＭＳ Ｐゴシック" charset="0"/>
              </a:rPr>
              <a:t>env</a:t>
            </a:r>
            <a:r>
              <a:rPr lang="en-US" dirty="0">
                <a:latin typeface="Tahoma" charset="0"/>
                <a:ea typeface="ＭＳ Ｐゴシック" charset="0"/>
              </a:rPr>
              <a:t> for security problems</a:t>
            </a:r>
          </a:p>
          <a:p>
            <a:pPr lvl="2">
              <a:buSzTx/>
              <a:buFontTx/>
              <a:buChar char="•"/>
            </a:pPr>
            <a:r>
              <a:rPr lang="en-US" sz="2400" dirty="0">
                <a:latin typeface="Tahoma" charset="0"/>
                <a:ea typeface="ＭＳ Ｐゴシック" charset="0"/>
              </a:rPr>
              <a:t>checks for any modified programs,</a:t>
            </a:r>
          </a:p>
          <a:p>
            <a:pPr lvl="2">
              <a:buSzTx/>
              <a:buFontTx/>
              <a:buChar char="•"/>
            </a:pPr>
            <a:r>
              <a:rPr lang="en-US" sz="2400" dirty="0">
                <a:latin typeface="Tahoma" charset="0"/>
                <a:ea typeface="ＭＳ Ｐゴシック" charset="0"/>
              </a:rPr>
              <a:t>checks for world writable directories, etc.</a:t>
            </a:r>
          </a:p>
          <a:p>
            <a:pPr lvl="1">
              <a:spcBef>
                <a:spcPts val="1224"/>
              </a:spcBef>
              <a:buSzTx/>
              <a:buFontTx/>
              <a:buChar char="•"/>
            </a:pPr>
            <a:r>
              <a:rPr lang="en-US" b="1" dirty="0" err="1">
                <a:latin typeface="Tahoma" charset="0"/>
                <a:ea typeface="ＭＳ Ｐゴシック" charset="0"/>
              </a:rPr>
              <a:t>jk_lsh</a:t>
            </a:r>
            <a:r>
              <a:rPr lang="en-US" dirty="0">
                <a:latin typeface="Tahoma" charset="0"/>
                <a:ea typeface="ＭＳ Ｐゴシック" charset="0"/>
              </a:rPr>
              <a:t>:   restricted shell to be used inside jail</a:t>
            </a:r>
          </a:p>
          <a:p>
            <a:pPr lvl="1">
              <a:buSzTx/>
              <a:buFontTx/>
              <a:buChar char="•"/>
            </a:pPr>
            <a:endParaRPr lang="en-US" dirty="0">
              <a:latin typeface="Tahoma" charset="0"/>
              <a:ea typeface="ＭＳ Ｐゴシック" charset="0"/>
            </a:endParaRPr>
          </a:p>
          <a:p>
            <a:pPr>
              <a:buSzTx/>
              <a:buFontTx/>
              <a:buChar char="•"/>
            </a:pPr>
            <a:r>
              <a:rPr lang="en-US" sz="2400" b="1" dirty="0">
                <a:latin typeface="Tahoma" charset="0"/>
              </a:rPr>
              <a:t>note:  </a:t>
            </a:r>
            <a:r>
              <a:rPr lang="en-US" sz="2400" dirty="0">
                <a:latin typeface="Tahoma" charset="0"/>
              </a:rPr>
              <a:t>simple </a:t>
            </a:r>
            <a:r>
              <a:rPr lang="en-US" sz="2400" dirty="0" err="1">
                <a:latin typeface="Tahoma" charset="0"/>
              </a:rPr>
              <a:t>chroot</a:t>
            </a:r>
            <a:r>
              <a:rPr lang="en-US" sz="2400" dirty="0">
                <a:latin typeface="Tahoma" charset="0"/>
              </a:rPr>
              <a:t> jail does not limit network access</a:t>
            </a:r>
            <a:endParaRPr lang="en-US" sz="2400" b="1" dirty="0">
              <a:latin typeface="Tahoma" charset="0"/>
            </a:endParaRPr>
          </a:p>
          <a:p>
            <a:endParaRPr lang="en-US" sz="2400" dirty="0">
              <a:latin typeface="Tahom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8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VIOUS_ACTIVE_SLIDE" val="301"/>
</p:tagLst>
</file>

<file path=ppt/theme/theme1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</Template>
  <TotalTime>2981</TotalTime>
  <Words>2211</Words>
  <Application>Microsoft Macintosh PowerPoint</Application>
  <PresentationFormat>On-screen Show (16:9)</PresentationFormat>
  <Paragraphs>562</Paragraphs>
  <Slides>54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54</vt:i4>
      </vt:variant>
    </vt:vector>
  </HeadingPairs>
  <TitlesOfParts>
    <vt:vector size="57" baseType="lpstr">
      <vt:lpstr>1_Lecture</vt:lpstr>
      <vt:lpstr>2_Office Theme</vt:lpstr>
      <vt:lpstr>3_Office Theme</vt:lpstr>
      <vt:lpstr>The confinement principle</vt:lpstr>
      <vt:lpstr>Running untrusted code</vt:lpstr>
      <vt:lpstr>Approach: confinement</vt:lpstr>
      <vt:lpstr>Approach: confinement</vt:lpstr>
      <vt:lpstr>Approach: confinement</vt:lpstr>
      <vt:lpstr>Approach: confinement</vt:lpstr>
      <vt:lpstr>Implementing confinement</vt:lpstr>
      <vt:lpstr>A old example: chroot</vt:lpstr>
      <vt:lpstr>Jailkit</vt:lpstr>
      <vt:lpstr>Escaping from jails</vt:lpstr>
      <vt:lpstr>Many ways to escape jail as root</vt:lpstr>
      <vt:lpstr>Freebsd jail</vt:lpstr>
      <vt:lpstr>Not all programs can run in a jail</vt:lpstr>
      <vt:lpstr>Problems with chroot and jail</vt:lpstr>
      <vt:lpstr>System Call Interposition</vt:lpstr>
      <vt:lpstr>System call interposition</vt:lpstr>
      <vt:lpstr>Initial implementation  (Janus)      [GWTB’96]</vt:lpstr>
      <vt:lpstr>Complications</vt:lpstr>
      <vt:lpstr>Problems with ptrace</vt:lpstr>
      <vt:lpstr>Alternate design:  systrace    [P’02]</vt:lpstr>
      <vt:lpstr>Ostia:  a delegation architecture    [GPR’04]</vt:lpstr>
      <vt:lpstr>Ostia:  a delegation architecture    [GPR’04]</vt:lpstr>
      <vt:lpstr>Policy</vt:lpstr>
      <vt:lpstr>NaCl:  a modern day example</vt:lpstr>
      <vt:lpstr>Isolation via Virtual Machines</vt:lpstr>
      <vt:lpstr>Virtual Machines</vt:lpstr>
      <vt:lpstr>Why so popular now?</vt:lpstr>
      <vt:lpstr>VMM security assumption</vt:lpstr>
      <vt:lpstr>Problem:   covert channels</vt:lpstr>
      <vt:lpstr>An example covert channel</vt:lpstr>
      <vt:lpstr>PowerPoint Presentation</vt:lpstr>
      <vt:lpstr>VMM Introspection:  [GR’03]  protecting the anti-virus system</vt:lpstr>
      <vt:lpstr>Intrusion Detection / Anti-virus</vt:lpstr>
      <vt:lpstr>PowerPoint Presentation</vt:lpstr>
      <vt:lpstr>Sample checks</vt:lpstr>
      <vt:lpstr>Sample checks</vt:lpstr>
      <vt:lpstr>Subvirting VM Isolation</vt:lpstr>
      <vt:lpstr>Subvirt   [King et al. 2006]</vt:lpstr>
      <vt:lpstr>The MATRIX</vt:lpstr>
      <vt:lpstr>PowerPoint Presentation</vt:lpstr>
      <vt:lpstr>VM Based Malware  (blue pill virus)</vt:lpstr>
      <vt:lpstr>VMM Detection</vt:lpstr>
      <vt:lpstr>VMM Detection (red pill techniques)</vt:lpstr>
      <vt:lpstr>VMM Detection</vt:lpstr>
      <vt:lpstr>Software Fault Isolation</vt:lpstr>
      <vt:lpstr>Software Fault Isolation  [Whabe et al., 1993]</vt:lpstr>
      <vt:lpstr>Software Fault Isolation</vt:lpstr>
      <vt:lpstr>Segment matching technique</vt:lpstr>
      <vt:lpstr>Address sandboxing technique</vt:lpstr>
      <vt:lpstr>PowerPoint Presentation</vt:lpstr>
      <vt:lpstr>Cross domain calls</vt:lpstr>
      <vt:lpstr>SFI  Summary</vt:lpstr>
      <vt:lpstr>Isolation:   summary</vt:lpstr>
      <vt:lpstr>THE  END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Security</dc:title>
  <dc:subject/>
  <dc:creator>Dan Boneh</dc:creator>
  <cp:keywords/>
  <dc:description/>
  <cp:lastModifiedBy>Suman Jana</cp:lastModifiedBy>
  <cp:revision>206</cp:revision>
  <dcterms:created xsi:type="dcterms:W3CDTF">2010-11-06T18:36:35Z</dcterms:created>
  <dcterms:modified xsi:type="dcterms:W3CDTF">2017-09-17T00:13:39Z</dcterms:modified>
  <cp:category/>
</cp:coreProperties>
</file>