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59" r:id="rId1"/>
  </p:sldMasterIdLst>
  <p:notesMasterIdLst>
    <p:notesMasterId r:id="rId29"/>
  </p:notesMasterIdLst>
  <p:sldIdLst>
    <p:sldId id="311" r:id="rId2"/>
    <p:sldId id="312" r:id="rId3"/>
    <p:sldId id="313" r:id="rId4"/>
    <p:sldId id="314" r:id="rId5"/>
    <p:sldId id="386" r:id="rId6"/>
    <p:sldId id="292" r:id="rId7"/>
    <p:sldId id="299" r:id="rId8"/>
    <p:sldId id="418" r:id="rId9"/>
    <p:sldId id="307" r:id="rId10"/>
    <p:sldId id="264" r:id="rId11"/>
    <p:sldId id="385" r:id="rId12"/>
    <p:sldId id="321" r:id="rId13"/>
    <p:sldId id="419" r:id="rId14"/>
    <p:sldId id="391" r:id="rId15"/>
    <p:sldId id="392" r:id="rId16"/>
    <p:sldId id="393" r:id="rId17"/>
    <p:sldId id="394" r:id="rId18"/>
    <p:sldId id="395" r:id="rId19"/>
    <p:sldId id="396" r:id="rId20"/>
    <p:sldId id="397" r:id="rId21"/>
    <p:sldId id="276" r:id="rId22"/>
    <p:sldId id="302" r:id="rId23"/>
    <p:sldId id="301" r:id="rId24"/>
    <p:sldId id="401" r:id="rId25"/>
    <p:sldId id="345" r:id="rId26"/>
    <p:sldId id="408" r:id="rId27"/>
    <p:sldId id="288" r:id="rId28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shiqi wang" initials="sw" lastIdx="2" clrIdx="0">
    <p:extLst/>
  </p:cmAuthor>
  <p:cmAuthor id="2" name="Suman Jana" initials="" lastIdx="0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6600"/>
    <a:srgbClr val="00CC00"/>
    <a:srgbClr val="66FF33"/>
    <a:srgbClr val="3FE184"/>
    <a:srgbClr val="D5AF3E"/>
    <a:srgbClr val="D0483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C4B1156A-380E-4F78-BDF5-A606A8083BF9}" styleName="Medium Style 4 - Accent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72833802-FEF1-4C79-8D5D-14CF1EAF98D9}" styleName="Light Style 2 - Accent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7E9639D4-E3E2-4D34-9284-5A2195B3D0D7}" styleName="Light Styl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F2DE63D5-997A-4646-A377-4702673A728D}" styleName="Light Style 2 - Accent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83" autoAdjust="0"/>
    <p:restoredTop sz="94682" autoAdjust="0"/>
  </p:normalViewPr>
  <p:slideViewPr>
    <p:cSldViewPr snapToGrid="0">
      <p:cViewPr varScale="1">
        <p:scale>
          <a:sx n="154" d="100"/>
          <a:sy n="154" d="100"/>
        </p:scale>
        <p:origin x="480" y="184"/>
      </p:cViewPr>
      <p:guideLst>
        <p:guide orient="horz" pos="162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 snapToObjects="1">
      <p:cViewPr varScale="1">
        <p:scale>
          <a:sx n="75" d="100"/>
          <a:sy n="75" d="100"/>
        </p:scale>
        <p:origin x="-2520" y="-12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commentAuthors" Target="commentAuthors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3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Shape 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80081585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Shape 51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" name="Notes Placeholder 1"/>
          <p:cNvSpPr>
            <a:spLocks noGrp="1"/>
          </p:cNvSpPr>
          <p:nvPr>
            <p:ph type="body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181685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Shape 130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" name="Notes Placeholder 1"/>
          <p:cNvSpPr>
            <a:spLocks noGrp="1"/>
          </p:cNvSpPr>
          <p:nvPr>
            <p:ph type="body" idx="10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361138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Shape 142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" name="Notes Placeholder 1"/>
          <p:cNvSpPr>
            <a:spLocks noGrp="1"/>
          </p:cNvSpPr>
          <p:nvPr>
            <p:ph type="body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136767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Shape 149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" name="Notes Placeholder 1"/>
          <p:cNvSpPr>
            <a:spLocks noGrp="1"/>
          </p:cNvSpPr>
          <p:nvPr>
            <p:ph type="body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108358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Shape 149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" name="Notes Placeholder 1"/>
          <p:cNvSpPr>
            <a:spLocks noGrp="1"/>
          </p:cNvSpPr>
          <p:nvPr>
            <p:ph type="body" idx="10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Shape 156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" name="Notes Placeholder 1"/>
          <p:cNvSpPr>
            <a:spLocks noGrp="1"/>
          </p:cNvSpPr>
          <p:nvPr>
            <p:ph type="body" idx="10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Shape 165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" name="Notes Placeholder 1"/>
          <p:cNvSpPr>
            <a:spLocks noGrp="1"/>
          </p:cNvSpPr>
          <p:nvPr>
            <p:ph type="body" idx="10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Shape 197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" name="Notes Placeholder 1"/>
          <p:cNvSpPr>
            <a:spLocks noGrp="1"/>
          </p:cNvSpPr>
          <p:nvPr>
            <p:ph type="body" idx="10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Shape 197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" name="Notes Placeholder 1"/>
          <p:cNvSpPr>
            <a:spLocks noGrp="1"/>
          </p:cNvSpPr>
          <p:nvPr>
            <p:ph type="body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8395339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Shape 197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" name="Notes Placeholder 1"/>
          <p:cNvSpPr>
            <a:spLocks noGrp="1"/>
          </p:cNvSpPr>
          <p:nvPr>
            <p:ph type="body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638349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Shape 59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" name="Notes Placeholder 1"/>
          <p:cNvSpPr>
            <a:spLocks noGrp="1"/>
          </p:cNvSpPr>
          <p:nvPr>
            <p:ph type="body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6148824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Shape 190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" name="Notes Placeholder 1"/>
          <p:cNvSpPr>
            <a:spLocks noGrp="1"/>
          </p:cNvSpPr>
          <p:nvPr>
            <p:ph type="body" idx="10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" name="Shape 224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" name="Notes Placeholder 1"/>
          <p:cNvSpPr>
            <a:spLocks noGrp="1"/>
          </p:cNvSpPr>
          <p:nvPr>
            <p:ph type="body" idx="10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Shape 9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" name="Notes Placeholder 1"/>
          <p:cNvSpPr>
            <a:spLocks noGrp="1"/>
          </p:cNvSpPr>
          <p:nvPr>
            <p:ph type="body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8972494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" name="Shape 231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" name="Notes Placeholder 1"/>
          <p:cNvSpPr>
            <a:spLocks noGrp="1"/>
          </p:cNvSpPr>
          <p:nvPr>
            <p:ph type="body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092501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Shape 197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" name="Notes Placeholder 1"/>
          <p:cNvSpPr>
            <a:spLocks noGrp="1"/>
          </p:cNvSpPr>
          <p:nvPr>
            <p:ph type="body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6250450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" name="Shape 224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" name="Notes Placeholder 1"/>
          <p:cNvSpPr>
            <a:spLocks noGrp="1"/>
          </p:cNvSpPr>
          <p:nvPr>
            <p:ph type="body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3560507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9" name="Shape 249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" name="Notes Placeholder 1"/>
          <p:cNvSpPr>
            <a:spLocks noGrp="1"/>
          </p:cNvSpPr>
          <p:nvPr>
            <p:ph type="body" idx="10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157015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Shape 70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" name="Notes Placeholder 1"/>
          <p:cNvSpPr>
            <a:spLocks noGrp="1"/>
          </p:cNvSpPr>
          <p:nvPr>
            <p:ph type="body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193872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Shape 8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" name="Notes Placeholder 1"/>
          <p:cNvSpPr>
            <a:spLocks noGrp="1"/>
          </p:cNvSpPr>
          <p:nvPr>
            <p:ph type="body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261031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4" name="Notes Placeholder 3"/>
          <p:cNvSpPr>
            <a:spLocks noGrp="1"/>
          </p:cNvSpPr>
          <p:nvPr>
            <p:ph type="body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771417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Shape 9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" name="Notes Placeholder 1"/>
          <p:cNvSpPr>
            <a:spLocks noGrp="1"/>
          </p:cNvSpPr>
          <p:nvPr>
            <p:ph type="body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834186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Shape 100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" name="Notes Placeholder 1"/>
          <p:cNvSpPr>
            <a:spLocks noGrp="1"/>
          </p:cNvSpPr>
          <p:nvPr>
            <p:ph type="body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698065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Shape 8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" name="Notes Placeholder 1"/>
          <p:cNvSpPr>
            <a:spLocks noGrp="1"/>
          </p:cNvSpPr>
          <p:nvPr>
            <p:ph type="body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261031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Shape 111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" name="Notes Placeholder 1"/>
          <p:cNvSpPr>
            <a:spLocks noGrp="1"/>
          </p:cNvSpPr>
          <p:nvPr>
            <p:ph type="body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485849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hape 10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Shape 11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Shape 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Shape 45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Shape 46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Shape 4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Shape 4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Shape 14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Shape 1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Shape 17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Shape 18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Shape 1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Shape 2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Shape 22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Shape 23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Shape 2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Shape 2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Shape 2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Shape 29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Shape 30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Shape 3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Shape 33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Shape 3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Shape 36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Shape 37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Shape 38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Shape 3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Shape 4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Shape 42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Shape 4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hape 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Shape 7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Shape 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emf"/><Relationship Id="rId3" Type="http://schemas.openxmlformats.org/officeDocument/2006/relationships/notesSlide" Target="../notesSlides/notesSlide2.xml"/><Relationship Id="rId7" Type="http://schemas.microsoft.com/office/2007/relationships/hdphoto" Target="../media/hdphoto2.wdp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1.xml"/><Relationship Id="rId6" Type="http://schemas.openxmlformats.org/officeDocument/2006/relationships/image" Target="../media/image3.png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7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2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17.png"/><Relationship Id="rId7" Type="http://schemas.openxmlformats.org/officeDocument/2006/relationships/image" Target="../media/image21.png"/><Relationship Id="rId12" Type="http://schemas.openxmlformats.org/officeDocument/2006/relationships/image" Target="../media/image25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0.png"/><Relationship Id="rId11" Type="http://schemas.openxmlformats.org/officeDocument/2006/relationships/image" Target="../media/image30.png"/><Relationship Id="rId5" Type="http://schemas.openxmlformats.org/officeDocument/2006/relationships/image" Target="../media/image19.png"/><Relationship Id="rId10" Type="http://schemas.openxmlformats.org/officeDocument/2006/relationships/image" Target="../media/image24.png"/><Relationship Id="rId4" Type="http://schemas.openxmlformats.org/officeDocument/2006/relationships/image" Target="../media/image18.png"/><Relationship Id="rId9" Type="http://schemas.openxmlformats.org/officeDocument/2006/relationships/image" Target="../media/image23.pn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3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5.em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4" Type="http://schemas.microsoft.com/office/2007/relationships/hdphoto" Target="../media/hdphoto3.wdp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9.png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2" y="2286"/>
            <a:ext cx="9144001" cy="5138927"/>
          </a:xfrm>
          <a:prstGeom prst="rect">
            <a:avLst/>
          </a:prstGeom>
        </p:spPr>
      </p:pic>
      <p:sp>
        <p:nvSpPr>
          <p:cNvPr id="54" name="Shape 54"/>
          <p:cNvSpPr txBox="1">
            <a:spLocks noGrp="1"/>
          </p:cNvSpPr>
          <p:nvPr>
            <p:ph type="ctrTitle"/>
          </p:nvPr>
        </p:nvSpPr>
        <p:spPr>
          <a:xfrm>
            <a:off x="311698" y="1924497"/>
            <a:ext cx="8765627" cy="1549298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algn="l"/>
            <a:r>
              <a:rPr lang="en-US" sz="3200" dirty="0">
                <a:latin typeface="Avenir Next Regular"/>
                <a:cs typeface="Avenir Next Regular"/>
              </a:rPr>
              <a:t>Formal verification of Neural Networks</a:t>
            </a:r>
            <a:endParaRPr sz="3000" b="1" dirty="0">
              <a:solidFill>
                <a:schemeClr val="tx1">
                  <a:lumMod val="95000"/>
                  <a:lumOff val="5000"/>
                </a:schemeClr>
              </a:solidFill>
              <a:latin typeface="Avenir Next Regular"/>
              <a:ea typeface="Calibri"/>
              <a:cs typeface="Avenir Next Regular"/>
              <a:sym typeface="Calibri"/>
            </a:endParaRPr>
          </a:p>
        </p:txBody>
      </p:sp>
      <p:sp>
        <p:nvSpPr>
          <p:cNvPr id="55" name="Shape 55"/>
          <p:cNvSpPr txBox="1">
            <a:spLocks noGrp="1"/>
          </p:cNvSpPr>
          <p:nvPr>
            <p:ph type="subTitle" idx="1"/>
          </p:nvPr>
        </p:nvSpPr>
        <p:spPr>
          <a:xfrm>
            <a:off x="311698" y="3418782"/>
            <a:ext cx="8520600" cy="1218996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 dirty="0">
                <a:solidFill>
                  <a:schemeClr val="tx1">
                    <a:lumMod val="95000"/>
                    <a:lumOff val="5000"/>
                  </a:schemeClr>
                </a:solidFill>
                <a:latin typeface="Avenir Next Regular"/>
                <a:ea typeface="PingFang TC" panose="020B0400000000000000" pitchFamily="34" charset="-120"/>
                <a:cs typeface="Avenir Next Regular"/>
                <a:sym typeface="Calibri"/>
              </a:rPr>
              <a:t>Suman Jana</a:t>
            </a:r>
            <a:r>
              <a:rPr lang="en-US" sz="1700" dirty="0">
                <a:solidFill>
                  <a:schemeClr val="tx1">
                    <a:lumMod val="95000"/>
                    <a:lumOff val="5000"/>
                  </a:schemeClr>
                </a:solidFill>
                <a:latin typeface="Avenir Next Regular"/>
                <a:ea typeface="PingFang TC" panose="020B0400000000000000" pitchFamily="34" charset="-120"/>
                <a:cs typeface="Avenir Next Regular"/>
                <a:sym typeface="Calibri"/>
              </a:rPr>
              <a:t>*</a:t>
            </a:r>
          </a:p>
          <a:p>
            <a:pPr marL="0" lvl="0" indent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dirty="0">
                <a:solidFill>
                  <a:schemeClr val="tx1">
                    <a:lumMod val="95000"/>
                    <a:lumOff val="5000"/>
                  </a:schemeClr>
                </a:solidFill>
                <a:latin typeface="Avenir Next Regular"/>
                <a:ea typeface="PingFang TC" panose="020B0400000000000000" pitchFamily="34" charset="-120"/>
                <a:cs typeface="Avenir Next Regular"/>
                <a:sym typeface="Calibri"/>
              </a:rPr>
              <a:t>Assistant Professor</a:t>
            </a:r>
            <a:endParaRPr sz="1400" dirty="0">
              <a:solidFill>
                <a:schemeClr val="tx1">
                  <a:lumMod val="95000"/>
                  <a:lumOff val="5000"/>
                </a:schemeClr>
              </a:solidFill>
              <a:latin typeface="Avenir Next Regular"/>
              <a:ea typeface="PingFang TC" panose="020B0400000000000000" pitchFamily="34" charset="-120"/>
              <a:cs typeface="Avenir Next Regular"/>
              <a:sym typeface="Calibri"/>
            </a:endParaRPr>
          </a:p>
          <a:p>
            <a:pPr marL="0" lvl="0" indent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dirty="0">
                <a:solidFill>
                  <a:schemeClr val="tx1"/>
                </a:solidFill>
                <a:latin typeface="Avenir Next Regular"/>
                <a:ea typeface="PingFang TC" panose="020B0400000000000000" pitchFamily="34" charset="-120"/>
                <a:cs typeface="Avenir Next Regular"/>
                <a:sym typeface="Calibri"/>
              </a:rPr>
              <a:t>Department of Computer Science, </a:t>
            </a:r>
            <a:r>
              <a:rPr lang="en" sz="1400" dirty="0">
                <a:solidFill>
                  <a:schemeClr val="tx1"/>
                </a:solidFill>
                <a:latin typeface="Avenir Next Regular"/>
                <a:ea typeface="PingFang TC" panose="020B0400000000000000" pitchFamily="34" charset="-120"/>
                <a:cs typeface="Avenir Next Regular"/>
                <a:sym typeface="Calibri"/>
              </a:rPr>
              <a:t>Columbia</a:t>
            </a:r>
            <a:r>
              <a:rPr lang="en" sz="1400" dirty="0">
                <a:solidFill>
                  <a:schemeClr val="bg1">
                    <a:lumMod val="50000"/>
                  </a:schemeClr>
                </a:solidFill>
                <a:latin typeface="Avenir Next Regular"/>
                <a:ea typeface="PingFang TC" panose="020B0400000000000000" pitchFamily="34" charset="-120"/>
                <a:cs typeface="Avenir Next Regular"/>
                <a:sym typeface="Calibri"/>
              </a:rPr>
              <a:t> </a:t>
            </a:r>
            <a:r>
              <a:rPr lang="en" sz="1400" dirty="0">
                <a:solidFill>
                  <a:schemeClr val="tx1"/>
                </a:solidFill>
                <a:latin typeface="Avenir Next Regular"/>
                <a:ea typeface="PingFang TC" panose="020B0400000000000000" pitchFamily="34" charset="-120"/>
                <a:cs typeface="Avenir Next Regular"/>
                <a:sym typeface="Calibri"/>
              </a:rPr>
              <a:t>University</a:t>
            </a:r>
            <a:endParaRPr lang="en-US" sz="1400" dirty="0">
              <a:solidFill>
                <a:schemeClr val="tx1"/>
              </a:solidFill>
              <a:latin typeface="Avenir Next Regular"/>
              <a:ea typeface="PingFang TC" panose="020B0400000000000000" pitchFamily="34" charset="-120"/>
              <a:cs typeface="Avenir Next Regular"/>
              <a:sym typeface="Calibri"/>
            </a:endParaRPr>
          </a:p>
          <a:p>
            <a:pPr marL="0" lvl="0" indent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 dirty="0">
                <a:solidFill>
                  <a:schemeClr val="tx1">
                    <a:lumMod val="95000"/>
                    <a:lumOff val="5000"/>
                  </a:schemeClr>
                </a:solidFill>
                <a:latin typeface="Avenir Next Regular"/>
                <a:ea typeface="PingFang TC" panose="020B0400000000000000" pitchFamily="34" charset="-120"/>
                <a:cs typeface="Avenir Next Regular"/>
                <a:sym typeface="Calibri"/>
              </a:rPr>
              <a:t>*Joint work with </a:t>
            </a:r>
            <a:r>
              <a:rPr lang="en" sz="1100" dirty="0">
                <a:solidFill>
                  <a:schemeClr val="tx1">
                    <a:lumMod val="95000"/>
                    <a:lumOff val="5000"/>
                  </a:schemeClr>
                </a:solidFill>
                <a:latin typeface="Avenir Next Regular"/>
                <a:ea typeface="PingFang TC" panose="020B0400000000000000" pitchFamily="34" charset="-120"/>
                <a:cs typeface="Avenir Next Regular"/>
                <a:sym typeface="Calibri"/>
              </a:rPr>
              <a:t>Shiqi Wang, Kexin Pei, </a:t>
            </a:r>
            <a:r>
              <a:rPr lang="en-US" sz="11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venir Next Regular"/>
                <a:ea typeface="PingFang TC" panose="020B0400000000000000" pitchFamily="34" charset="-120"/>
                <a:cs typeface="Avenir Next Regular"/>
                <a:sym typeface="Calibri"/>
              </a:rPr>
              <a:t>Yizheng</a:t>
            </a:r>
            <a:r>
              <a:rPr lang="en-US" sz="1100" dirty="0">
                <a:solidFill>
                  <a:schemeClr val="tx1">
                    <a:lumMod val="95000"/>
                    <a:lumOff val="5000"/>
                  </a:schemeClr>
                </a:solidFill>
                <a:latin typeface="Avenir Next Regular"/>
                <a:ea typeface="PingFang TC" panose="020B0400000000000000" pitchFamily="34" charset="-120"/>
                <a:cs typeface="Avenir Next Regular"/>
                <a:sym typeface="Calibri"/>
              </a:rPr>
              <a:t> Chen, </a:t>
            </a:r>
            <a:r>
              <a:rPr lang="en" sz="1100" dirty="0">
                <a:solidFill>
                  <a:schemeClr val="tx1">
                    <a:lumMod val="95000"/>
                    <a:lumOff val="5000"/>
                  </a:schemeClr>
                </a:solidFill>
                <a:latin typeface="Avenir Next Regular"/>
                <a:ea typeface="PingFang TC" panose="020B0400000000000000" pitchFamily="34" charset="-120"/>
                <a:cs typeface="Avenir Next Regular"/>
                <a:sym typeface="Calibri"/>
              </a:rPr>
              <a:t>Justin Whitehouse, </a:t>
            </a:r>
            <a:r>
              <a:rPr lang="en-US" sz="1100" dirty="0">
                <a:solidFill>
                  <a:schemeClr val="tx1">
                    <a:lumMod val="95000"/>
                    <a:lumOff val="5000"/>
                  </a:schemeClr>
                </a:solidFill>
                <a:latin typeface="Avenir Next Regular"/>
                <a:ea typeface="PingFang TC" panose="020B0400000000000000" pitchFamily="34" charset="-120"/>
                <a:cs typeface="Avenir Next Regular"/>
                <a:sym typeface="Calibri"/>
              </a:rPr>
              <a:t>Ahmed </a:t>
            </a:r>
            <a:r>
              <a:rPr lang="en-US" sz="11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venir Next Regular"/>
                <a:ea typeface="PingFang TC" panose="020B0400000000000000" pitchFamily="34" charset="-120"/>
                <a:cs typeface="Avenir Next Regular"/>
                <a:sym typeface="Calibri"/>
              </a:rPr>
              <a:t>Abdou</a:t>
            </a:r>
            <a:r>
              <a:rPr lang="en-US" sz="1100" dirty="0">
                <a:solidFill>
                  <a:schemeClr val="tx1">
                    <a:lumMod val="95000"/>
                    <a:lumOff val="5000"/>
                  </a:schemeClr>
                </a:solidFill>
                <a:latin typeface="Avenir Next Regular"/>
                <a:ea typeface="PingFang TC" panose="020B0400000000000000" pitchFamily="34" charset="-120"/>
                <a:cs typeface="Avenir Next Regular"/>
                <a:sym typeface="Calibri"/>
              </a:rPr>
              <a:t>, and </a:t>
            </a:r>
            <a:r>
              <a:rPr lang="en" sz="1100" dirty="0">
                <a:solidFill>
                  <a:schemeClr val="tx1">
                    <a:lumMod val="95000"/>
                    <a:lumOff val="5000"/>
                  </a:schemeClr>
                </a:solidFill>
                <a:latin typeface="Avenir Next Regular"/>
                <a:ea typeface="PingFang TC" panose="020B0400000000000000" pitchFamily="34" charset="-120"/>
                <a:cs typeface="Avenir Next Regular"/>
                <a:sym typeface="Calibri"/>
              </a:rPr>
              <a:t>Junfeng Yang</a:t>
            </a:r>
            <a:endParaRPr sz="1100" dirty="0">
              <a:solidFill>
                <a:schemeClr val="tx1"/>
              </a:solidFill>
              <a:latin typeface="Avenir Next Regular"/>
              <a:ea typeface="PingFang TC" panose="020B0400000000000000" pitchFamily="34" charset="-120"/>
              <a:cs typeface="Avenir Next Regular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7912085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827"/>
    </mc:Choice>
    <mc:Fallback xmlns="">
      <p:transition spd="slow" advTm="5827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Shape 133"/>
          <p:cNvSpPr txBox="1">
            <a:spLocks noGrp="1"/>
          </p:cNvSpPr>
          <p:nvPr>
            <p:ph type="title"/>
          </p:nvPr>
        </p:nvSpPr>
        <p:spPr>
          <a:xfrm>
            <a:off x="311700" y="379361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/>
            <a:r>
              <a:rPr lang="en" sz="2200" b="1" dirty="0">
                <a:solidFill>
                  <a:srgbClr val="BD9B38"/>
                </a:solidFill>
                <a:latin typeface="Avenir Next Demi Bold" panose="020B0503020202020204" pitchFamily="34" charset="0"/>
              </a:rPr>
              <a:t>Existing Approaches: Relaxation</a:t>
            </a:r>
            <a:endParaRPr sz="2200" b="1" dirty="0">
              <a:solidFill>
                <a:srgbClr val="BD9B38"/>
              </a:solidFill>
              <a:latin typeface="Avenir Next Demi Bold" panose="020B0503020202020204" pitchFamily="34" charset="0"/>
            </a:endParaRPr>
          </a:p>
        </p:txBody>
      </p:sp>
      <p:sp>
        <p:nvSpPr>
          <p:cNvPr id="134" name="Shape 134"/>
          <p:cNvSpPr txBox="1">
            <a:spLocks noGrp="1"/>
          </p:cNvSpPr>
          <p:nvPr>
            <p:ph type="body" idx="1"/>
          </p:nvPr>
        </p:nvSpPr>
        <p:spPr>
          <a:xfrm>
            <a:off x="306707" y="990764"/>
            <a:ext cx="6320107" cy="367299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14300" lvl="0" indent="0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</a:pPr>
            <a:r>
              <a:rPr lang="en" sz="1600" b="1" dirty="0">
                <a:solidFill>
                  <a:srgbClr val="000000"/>
                </a:solidFill>
                <a:latin typeface="Avenir Next Demi Bold" panose="020B0503020202020204" pitchFamily="34" charset="0"/>
                <a:cs typeface="Calibri"/>
                <a:sym typeface="Calibri"/>
              </a:rPr>
              <a:t>Over-approximate NN output ranges</a:t>
            </a:r>
            <a:endParaRPr sz="1600" b="1" dirty="0">
              <a:solidFill>
                <a:srgbClr val="000000"/>
              </a:solidFill>
              <a:latin typeface="Avenir Next Demi Bold" panose="020B0503020202020204" pitchFamily="34" charset="0"/>
              <a:cs typeface="Calibri"/>
              <a:sym typeface="Calibri"/>
            </a:endParaRPr>
          </a:p>
          <a:p>
            <a:pPr marL="139700" indent="0">
              <a:buClr>
                <a:srgbClr val="000000"/>
              </a:buClr>
              <a:buNone/>
            </a:pPr>
            <a:r>
              <a:rPr lang="en-US" altLang="zh-CN" sz="1600" dirty="0">
                <a:solidFill>
                  <a:srgbClr val="000000"/>
                </a:solidFill>
                <a:latin typeface="Avenir Next" panose="020B0503020202020204" pitchFamily="34" charset="0"/>
                <a:cs typeface="Calibri"/>
                <a:sym typeface="Calibri"/>
              </a:rPr>
              <a:t>- Over-approximate</a:t>
            </a:r>
            <a:r>
              <a:rPr lang="en" sz="1600" dirty="0">
                <a:solidFill>
                  <a:srgbClr val="000000"/>
                </a:solidFill>
                <a:latin typeface="Avenir Next" panose="020B0503020202020204" pitchFamily="34" charset="0"/>
                <a:cs typeface="Calibri"/>
                <a:sym typeface="Calibri"/>
              </a:rPr>
              <a:t> with abstract domain</a:t>
            </a:r>
          </a:p>
          <a:p>
            <a:pPr marL="139700" indent="0">
              <a:buClr>
                <a:srgbClr val="000000"/>
              </a:buClr>
              <a:buNone/>
            </a:pPr>
            <a:r>
              <a:rPr lang="en-US" altLang="zh-CN" sz="1600" dirty="0">
                <a:solidFill>
                  <a:srgbClr val="000000"/>
                </a:solidFill>
                <a:latin typeface="Avenir Next" panose="020B0503020202020204" pitchFamily="34" charset="0"/>
                <a:cs typeface="Calibri"/>
                <a:sym typeface="Calibri"/>
              </a:rPr>
              <a:t>- </a:t>
            </a:r>
            <a:r>
              <a:rPr lang="en" sz="1600" dirty="0">
                <a:solidFill>
                  <a:srgbClr val="000000"/>
                </a:solidFill>
                <a:latin typeface="Avenir Next" panose="020B0503020202020204" pitchFamily="34" charset="0"/>
                <a:cs typeface="Calibri"/>
                <a:sym typeface="Calibri"/>
              </a:rPr>
              <a:t>Relax to convex optimization problems</a:t>
            </a:r>
            <a:endParaRPr sz="1600" dirty="0">
              <a:solidFill>
                <a:srgbClr val="000000"/>
              </a:solidFill>
              <a:latin typeface="Avenir Next" panose="020B0503020202020204" pitchFamily="34" charset="0"/>
              <a:cs typeface="Calibri"/>
              <a:sym typeface="Calibri"/>
            </a:endParaRPr>
          </a:p>
          <a:p>
            <a:pPr marL="114300" indent="0">
              <a:buClr>
                <a:srgbClr val="000000"/>
              </a:buClr>
              <a:buNone/>
            </a:pPr>
            <a:r>
              <a:rPr lang="en-US" sz="1600" b="1" dirty="0">
                <a:solidFill>
                  <a:srgbClr val="000000"/>
                </a:solidFill>
                <a:latin typeface="Avenir Next Demi Bold" panose="020B0503020202020204" pitchFamily="34" charset="0"/>
                <a:cs typeface="Calibri"/>
                <a:sym typeface="Calibri"/>
              </a:rPr>
              <a:t>Several existing works</a:t>
            </a:r>
          </a:p>
          <a:p>
            <a:pPr marL="139700" indent="0">
              <a:buClr>
                <a:schemeClr val="dk1"/>
              </a:buClr>
              <a:buNone/>
            </a:pPr>
            <a:r>
              <a:rPr lang="en-US" altLang="zh-CN" sz="1600" dirty="0">
                <a:solidFill>
                  <a:srgbClr val="000000"/>
                </a:solidFill>
                <a:latin typeface="Avenir Next" panose="020B0503020202020204" pitchFamily="34" charset="0"/>
                <a:cs typeface="Calibri"/>
                <a:sym typeface="Calibri"/>
              </a:rPr>
              <a:t>- </a:t>
            </a:r>
            <a:r>
              <a:rPr lang="en-US" sz="1600" dirty="0" err="1">
                <a:solidFill>
                  <a:srgbClr val="000000"/>
                </a:solidFill>
                <a:latin typeface="Avenir Next" panose="020B0503020202020204" pitchFamily="34" charset="0"/>
                <a:cs typeface="Calibri"/>
                <a:sym typeface="Calibri"/>
              </a:rPr>
              <a:t>Kolter</a:t>
            </a:r>
            <a:r>
              <a:rPr lang="en-US" sz="1600" dirty="0">
                <a:solidFill>
                  <a:srgbClr val="000000"/>
                </a:solidFill>
                <a:latin typeface="Avenir Next" panose="020B0503020202020204" pitchFamily="34" charset="0"/>
                <a:cs typeface="Calibri"/>
                <a:sym typeface="Calibri"/>
              </a:rPr>
              <a:t> et al. [ICML’18]</a:t>
            </a:r>
          </a:p>
          <a:p>
            <a:pPr marL="139700" indent="0">
              <a:buClr>
                <a:schemeClr val="dk1"/>
              </a:buClr>
              <a:buNone/>
            </a:pPr>
            <a:r>
              <a:rPr lang="en-US" altLang="zh-CN" sz="1600" dirty="0">
                <a:solidFill>
                  <a:srgbClr val="000000"/>
                </a:solidFill>
                <a:latin typeface="Avenir Next" panose="020B0503020202020204" pitchFamily="34" charset="0"/>
                <a:cs typeface="Calibri"/>
                <a:sym typeface="Calibri"/>
              </a:rPr>
              <a:t>- </a:t>
            </a:r>
            <a:r>
              <a:rPr lang="en-US" sz="1600" dirty="0" err="1">
                <a:solidFill>
                  <a:srgbClr val="000000"/>
                </a:solidFill>
                <a:latin typeface="Avenir Next" panose="020B0503020202020204" pitchFamily="34" charset="0"/>
                <a:cs typeface="Calibri"/>
                <a:sym typeface="Calibri"/>
              </a:rPr>
              <a:t>Gehr</a:t>
            </a:r>
            <a:r>
              <a:rPr lang="en-US" sz="1600" dirty="0">
                <a:solidFill>
                  <a:srgbClr val="000000"/>
                </a:solidFill>
                <a:latin typeface="Avenir Next" panose="020B0503020202020204" pitchFamily="34" charset="0"/>
                <a:cs typeface="Calibri"/>
                <a:sym typeface="Calibri"/>
              </a:rPr>
              <a:t> et al. [Oakland’18]</a:t>
            </a:r>
          </a:p>
          <a:p>
            <a:pPr marL="139700" indent="0">
              <a:buClr>
                <a:schemeClr val="dk1"/>
              </a:buClr>
              <a:buNone/>
            </a:pPr>
            <a:r>
              <a:rPr lang="en-US" altLang="zh-CN" sz="1600" dirty="0">
                <a:solidFill>
                  <a:srgbClr val="000000"/>
                </a:solidFill>
                <a:latin typeface="Avenir Next" panose="020B0503020202020204" pitchFamily="34" charset="0"/>
                <a:cs typeface="Calibri"/>
                <a:sym typeface="Calibri"/>
              </a:rPr>
              <a:t>- </a:t>
            </a:r>
            <a:r>
              <a:rPr lang="en-US" sz="1600" dirty="0" err="1">
                <a:solidFill>
                  <a:srgbClr val="000000"/>
                </a:solidFill>
                <a:latin typeface="Avenir Next" panose="020B0503020202020204" pitchFamily="34" charset="0"/>
                <a:cs typeface="Calibri"/>
                <a:sym typeface="Calibri"/>
              </a:rPr>
              <a:t>Dvijotham</a:t>
            </a:r>
            <a:r>
              <a:rPr lang="en-US" sz="1600" dirty="0">
                <a:solidFill>
                  <a:srgbClr val="000000"/>
                </a:solidFill>
                <a:latin typeface="Avenir Next" panose="020B0503020202020204" pitchFamily="34" charset="0"/>
                <a:cs typeface="Calibri"/>
                <a:sym typeface="Calibri"/>
              </a:rPr>
              <a:t> et al. [arXiv:1803:06567]</a:t>
            </a:r>
          </a:p>
          <a:p>
            <a:pPr marL="114300" indent="0">
              <a:buClr>
                <a:srgbClr val="000000"/>
              </a:buClr>
              <a:buNone/>
            </a:pPr>
            <a:r>
              <a:rPr lang="en-US" sz="1600" b="1" dirty="0">
                <a:solidFill>
                  <a:srgbClr val="000000"/>
                </a:solidFill>
                <a:latin typeface="Avenir Next Demi Bold" panose="020B0503020202020204" pitchFamily="34" charset="0"/>
                <a:cs typeface="Calibri"/>
                <a:sym typeface="Calibri"/>
              </a:rPr>
              <a:t>Drawbacks:</a:t>
            </a:r>
          </a:p>
          <a:p>
            <a:pPr marL="139700" indent="0">
              <a:buClr>
                <a:schemeClr val="dk1"/>
              </a:buClr>
              <a:buNone/>
            </a:pPr>
            <a:r>
              <a:rPr lang="en-US" altLang="zh-CN" sz="1600" dirty="0">
                <a:solidFill>
                  <a:srgbClr val="000000"/>
                </a:solidFill>
                <a:latin typeface="Avenir Next" panose="020B0503020202020204" pitchFamily="34" charset="0"/>
                <a:cs typeface="Calibri"/>
                <a:sym typeface="Calibri"/>
              </a:rPr>
              <a:t>- </a:t>
            </a:r>
            <a:r>
              <a:rPr lang="en-US" sz="1600" dirty="0">
                <a:solidFill>
                  <a:srgbClr val="000000"/>
                </a:solidFill>
                <a:latin typeface="Avenir Next" panose="020B0503020202020204" pitchFamily="34" charset="0"/>
                <a:cs typeface="Calibri"/>
                <a:sym typeface="Calibri"/>
              </a:rPr>
              <a:t>High false positive </a:t>
            </a:r>
            <a:r>
              <a:rPr lang="en-US" altLang="zh-CN" sz="1600" dirty="0">
                <a:solidFill>
                  <a:srgbClr val="000000"/>
                </a:solidFill>
                <a:latin typeface="Avenir Next" panose="020B0503020202020204" pitchFamily="34" charset="0"/>
                <a:cs typeface="Calibri"/>
                <a:sym typeface="Calibri"/>
              </a:rPr>
              <a:t>rates</a:t>
            </a:r>
          </a:p>
          <a:p>
            <a:pPr marL="139700" indent="0">
              <a:buClr>
                <a:schemeClr val="dk1"/>
              </a:buClr>
              <a:buNone/>
            </a:pPr>
            <a:r>
              <a:rPr lang="en-US" altLang="zh-CN" sz="1600" dirty="0">
                <a:solidFill>
                  <a:srgbClr val="000000"/>
                </a:solidFill>
                <a:latin typeface="Avenir Next" panose="020B0503020202020204" pitchFamily="34" charset="0"/>
                <a:cs typeface="Calibri"/>
                <a:sym typeface="Calibri"/>
              </a:rPr>
              <a:t>- Inefficient at finding</a:t>
            </a:r>
            <a:r>
              <a:rPr lang="en-US" sz="1600" dirty="0">
                <a:solidFill>
                  <a:srgbClr val="000000"/>
                </a:solidFill>
                <a:latin typeface="Avenir Next" panose="020B0503020202020204" pitchFamily="34" charset="0"/>
                <a:cs typeface="Calibri"/>
                <a:sym typeface="Calibri"/>
              </a:rPr>
              <a:t> concrete violations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200" dirty="0">
                <a:solidFill>
                  <a:srgbClr val="BD9B38"/>
                </a:solidFill>
                <a:latin typeface="Avenir Next Demi Bold" panose="020B0503020202020204" pitchFamily="34" charset="0"/>
              </a:rPr>
              <a:t>We want the best of both worlds!</a:t>
            </a:r>
            <a:endParaRPr lang="en-US" sz="2200" dirty="0">
              <a:latin typeface="Avenir Next Regular"/>
              <a:cs typeface="Avenir Next Regular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14300" indent="0">
              <a:buNone/>
            </a:pPr>
            <a:r>
              <a:rPr lang="en-US" dirty="0">
                <a:solidFill>
                  <a:schemeClr val="tx1"/>
                </a:solidFill>
                <a:latin typeface="Avenir Next Demi Bold"/>
                <a:cs typeface="Avenir Next Demi Bold"/>
              </a:rPr>
              <a:t>Efficiently compute sound (i.e., over-approximated) bounds on NN outputs </a:t>
            </a:r>
          </a:p>
          <a:p>
            <a:pPr marL="114300" indent="0">
              <a:buNone/>
            </a:pPr>
            <a:endParaRPr lang="en-US" dirty="0">
              <a:solidFill>
                <a:schemeClr val="tx1"/>
              </a:solidFill>
              <a:latin typeface="Avenir Next Regular"/>
              <a:cs typeface="Avenir Next Regular"/>
            </a:endParaRPr>
          </a:p>
          <a:p>
            <a:pPr marL="114300" indent="0">
              <a:buNone/>
            </a:pPr>
            <a:r>
              <a:rPr lang="en-US" dirty="0">
                <a:solidFill>
                  <a:schemeClr val="tx1"/>
                </a:solidFill>
                <a:latin typeface="Avenir Next Demi Bold"/>
                <a:cs typeface="Avenir Next Demi Bold"/>
              </a:rPr>
              <a:t>Iteratively refine the bounds by spending increasingly more computation power</a:t>
            </a:r>
          </a:p>
          <a:p>
            <a:pPr marL="114300" indent="0">
              <a:buNone/>
            </a:pPr>
            <a:r>
              <a:rPr lang="en-US" dirty="0">
                <a:solidFill>
                  <a:schemeClr val="tx1"/>
                </a:solidFill>
              </a:rPr>
              <a:t>    </a:t>
            </a:r>
            <a:r>
              <a:rPr lang="en-US" sz="1600" dirty="0">
                <a:solidFill>
                  <a:schemeClr val="tx1"/>
                </a:solidFill>
                <a:latin typeface="Avenir Next Regular"/>
                <a:cs typeface="Avenir Next Regular"/>
              </a:rPr>
              <a:t>- Ensure that bound soundness is maintained at each step</a:t>
            </a:r>
          </a:p>
          <a:p>
            <a:pPr marL="114300" indent="0">
              <a:buNone/>
            </a:pPr>
            <a:r>
              <a:rPr lang="en-US" sz="1600" dirty="0">
                <a:solidFill>
                  <a:schemeClr val="tx1"/>
                </a:solidFill>
                <a:latin typeface="Avenir Next Regular"/>
                <a:cs typeface="Avenir Next Regular"/>
              </a:rPr>
              <a:t>     - Perform cheap, targeted search for counterexamples in each iteration </a:t>
            </a:r>
          </a:p>
          <a:p>
            <a:pPr lvl="1">
              <a:lnSpc>
                <a:spcPct val="50000"/>
              </a:lnSpc>
            </a:pPr>
            <a:endParaRPr lang="en-US" dirty="0">
              <a:solidFill>
                <a:schemeClr val="tx1"/>
              </a:solidFill>
            </a:endParaRPr>
          </a:p>
          <a:p>
            <a:pPr marL="114300" indent="0">
              <a:lnSpc>
                <a:spcPct val="100000"/>
              </a:lnSpc>
              <a:buNone/>
            </a:pPr>
            <a:r>
              <a:rPr lang="en-US" dirty="0">
                <a:solidFill>
                  <a:schemeClr val="tx1"/>
                </a:solidFill>
                <a:latin typeface="Avenir Next Demi Bold"/>
                <a:cs typeface="Avenir Next Demi Bold"/>
              </a:rPr>
              <a:t>Support fine-grained trade-off between over-approximation errors and computational effort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961241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0">
            <a:extLst>
              <a:ext uri="{FF2B5EF4-FFF2-40B4-BE49-F238E27FC236}">
                <a16:creationId xmlns:a16="http://schemas.microsoft.com/office/drawing/2014/main" id="{53EF6B9E-10C5-014A-BB85-191F1C2F49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 </a:t>
            </a:r>
          </a:p>
        </p:txBody>
      </p:sp>
      <p:sp>
        <p:nvSpPr>
          <p:cNvPr id="39" name="Shape 147">
            <a:extLst>
              <a:ext uri="{FF2B5EF4-FFF2-40B4-BE49-F238E27FC236}">
                <a16:creationId xmlns:a16="http://schemas.microsoft.com/office/drawing/2014/main" id="{04FE0A45-D482-5B4E-8594-192195FD5772}"/>
              </a:ext>
            </a:extLst>
          </p:cNvPr>
          <p:cNvSpPr txBox="1">
            <a:spLocks/>
          </p:cNvSpPr>
          <p:nvPr/>
        </p:nvSpPr>
        <p:spPr>
          <a:xfrm>
            <a:off x="311700" y="375689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sz="2200" b="1" dirty="0">
                <a:solidFill>
                  <a:srgbClr val="BD9B38"/>
                </a:solidFill>
                <a:latin typeface="Avenir Next Demi Bold" panose="020B0503020202020204" pitchFamily="34" charset="0"/>
              </a:rPr>
              <a:t>Interval Analysis</a:t>
            </a:r>
          </a:p>
        </p:txBody>
      </p:sp>
      <p:sp>
        <p:nvSpPr>
          <p:cNvPr id="34" name="Shape 146">
            <a:extLst>
              <a:ext uri="{FF2B5EF4-FFF2-40B4-BE49-F238E27FC236}">
                <a16:creationId xmlns:a16="http://schemas.microsoft.com/office/drawing/2014/main" id="{DF38878A-8969-8640-8555-76A868D26FE6}"/>
              </a:ext>
            </a:extLst>
          </p:cNvPr>
          <p:cNvSpPr txBox="1">
            <a:spLocks/>
          </p:cNvSpPr>
          <p:nvPr/>
        </p:nvSpPr>
        <p:spPr>
          <a:xfrm>
            <a:off x="306707" y="988396"/>
            <a:ext cx="5749008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●"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114300" indent="0">
              <a:buClr>
                <a:srgbClr val="000000"/>
              </a:buClr>
              <a:buNone/>
            </a:pPr>
            <a:r>
              <a:rPr lang="en-US" sz="1600" b="1" dirty="0">
                <a:solidFill>
                  <a:srgbClr val="000000"/>
                </a:solidFill>
                <a:latin typeface="Avenir Next Demi Bold" panose="020B0503020202020204" pitchFamily="34" charset="0"/>
                <a:cs typeface="Calibri"/>
                <a:sym typeface="Calibri"/>
              </a:rPr>
              <a:t>Sound (always over-approximate output) </a:t>
            </a:r>
          </a:p>
          <a:p>
            <a:pPr marL="114300" indent="0">
              <a:buClr>
                <a:srgbClr val="000000"/>
              </a:buClr>
              <a:buNone/>
            </a:pPr>
            <a:endParaRPr lang="en-US" sz="1600" b="1" dirty="0">
              <a:solidFill>
                <a:srgbClr val="000000"/>
              </a:solidFill>
              <a:latin typeface="Avenir Next Demi Bold" panose="020B0503020202020204" pitchFamily="34" charset="0"/>
              <a:cs typeface="Calibri"/>
              <a:sym typeface="Calibri"/>
            </a:endParaRPr>
          </a:p>
          <a:p>
            <a:pPr marL="114300" indent="0">
              <a:buClr>
                <a:srgbClr val="000000"/>
              </a:buClr>
              <a:buFont typeface="Arial"/>
              <a:buNone/>
            </a:pPr>
            <a:r>
              <a:rPr lang="en-US" sz="1600" b="1" dirty="0">
                <a:solidFill>
                  <a:srgbClr val="000000"/>
                </a:solidFill>
                <a:latin typeface="Avenir Next Demi Bold" panose="020B0503020202020204" pitchFamily="34" charset="0"/>
                <a:cs typeface="Calibri"/>
                <a:sym typeface="Calibri"/>
              </a:rPr>
              <a:t>Fast bound propagation</a:t>
            </a:r>
          </a:p>
          <a:p>
            <a:pPr marL="114300" indent="0">
              <a:buClr>
                <a:srgbClr val="000000"/>
              </a:buClr>
              <a:buNone/>
            </a:pPr>
            <a:r>
              <a:rPr lang="en-US" sz="1600" dirty="0">
                <a:solidFill>
                  <a:srgbClr val="000000"/>
                </a:solidFill>
                <a:latin typeface="Avenir Next" panose="020B0503020202020204" pitchFamily="34" charset="0"/>
                <a:cs typeface="Calibri"/>
                <a:sym typeface="Calibri"/>
              </a:rPr>
              <a:t>- Interval versions of common NN operations (addition and multiplication) are efficient</a:t>
            </a:r>
          </a:p>
          <a:p>
            <a:pPr marL="114300" indent="0">
              <a:buClr>
                <a:srgbClr val="000000"/>
              </a:buClr>
              <a:buNone/>
            </a:pPr>
            <a:endParaRPr lang="en-US" sz="1600" dirty="0">
              <a:solidFill>
                <a:srgbClr val="000000"/>
              </a:solidFill>
              <a:latin typeface="Avenir Next" panose="020B0503020202020204" pitchFamily="34" charset="0"/>
              <a:cs typeface="Calibri"/>
              <a:sym typeface="Calibri"/>
            </a:endParaRPr>
          </a:p>
          <a:p>
            <a:pPr marL="114300" indent="0">
              <a:buClr>
                <a:srgbClr val="000000"/>
              </a:buClr>
              <a:buNone/>
            </a:pPr>
            <a:r>
              <a:rPr lang="en-US" sz="1600" dirty="0">
                <a:solidFill>
                  <a:srgbClr val="000000"/>
                </a:solidFill>
                <a:latin typeface="Avenir Next Demi Bold"/>
                <a:cs typeface="Avenir Next Demi Bold"/>
                <a:sym typeface="Calibri"/>
              </a:rPr>
              <a:t>Easy and efficient refinement through bisection</a:t>
            </a:r>
          </a:p>
          <a:p>
            <a:pPr marL="114300" indent="0">
              <a:buClr>
                <a:srgbClr val="000000"/>
              </a:buClr>
              <a:buNone/>
            </a:pPr>
            <a:r>
              <a:rPr lang="en-US" sz="1600" dirty="0">
                <a:solidFill>
                  <a:srgbClr val="000000"/>
                </a:solidFill>
                <a:latin typeface="Avenir Next Regular"/>
                <a:cs typeface="Avenir Next Regular"/>
                <a:sym typeface="Calibri"/>
              </a:rPr>
              <a:t>- Can approximate NN outputs up to any desired precision</a:t>
            </a:r>
          </a:p>
          <a:p>
            <a:pPr marL="114300" indent="0">
              <a:buClr>
                <a:srgbClr val="000000"/>
              </a:buClr>
              <a:buNone/>
            </a:pPr>
            <a:r>
              <a:rPr lang="en-US" sz="1600" dirty="0">
                <a:solidFill>
                  <a:srgbClr val="000000"/>
                </a:solidFill>
                <a:latin typeface="Avenir Next Regular"/>
                <a:cs typeface="Avenir Next Regular"/>
                <a:sym typeface="Calibri"/>
              </a:rPr>
              <a:t>- Amenable to highly parallelizable Branch and bound techniques</a:t>
            </a:r>
          </a:p>
          <a:p>
            <a:pPr marL="114300" indent="0">
              <a:buClr>
                <a:srgbClr val="000000"/>
              </a:buClr>
              <a:buNone/>
            </a:pPr>
            <a:endParaRPr lang="en-US" sz="1600" dirty="0">
              <a:solidFill>
                <a:srgbClr val="000000"/>
              </a:solidFill>
              <a:latin typeface="Avenir Next" panose="020B0503020202020204" pitchFamily="34" charset="0"/>
              <a:cs typeface="Calibri"/>
              <a:sym typeface="Calibri"/>
            </a:endParaRPr>
          </a:p>
          <a:p>
            <a:pPr>
              <a:buClr>
                <a:srgbClr val="000000"/>
              </a:buClr>
              <a:buFontTx/>
              <a:buChar char="-"/>
            </a:pPr>
            <a:endParaRPr lang="en-US" sz="1600" dirty="0">
              <a:solidFill>
                <a:srgbClr val="000000"/>
              </a:solidFill>
              <a:latin typeface="Avenir Next" panose="020B0503020202020204" pitchFamily="34" charset="0"/>
              <a:cs typeface="Calibri"/>
              <a:sym typeface="Calibri"/>
            </a:endParaRPr>
          </a:p>
          <a:p>
            <a:pPr>
              <a:buClr>
                <a:srgbClr val="000000"/>
              </a:buClr>
              <a:buFontTx/>
              <a:buChar char="-"/>
            </a:pPr>
            <a:endParaRPr lang="en-US" sz="1600" dirty="0">
              <a:solidFill>
                <a:srgbClr val="000000"/>
              </a:solidFill>
              <a:latin typeface="Avenir Next" panose="020B0503020202020204" pitchFamily="34" charset="0"/>
              <a:cs typeface="Calibri"/>
              <a:sym typeface="Calibri"/>
            </a:endParaRPr>
          </a:p>
          <a:p>
            <a:pPr marL="114300" indent="0">
              <a:buClr>
                <a:srgbClr val="000000"/>
              </a:buClr>
              <a:buFont typeface="Arial"/>
              <a:buNone/>
            </a:pPr>
            <a:endParaRPr lang="en-US" sz="1600" dirty="0">
              <a:solidFill>
                <a:srgbClr val="000000"/>
              </a:solidFill>
              <a:latin typeface="Avenir Next" panose="020B0503020202020204" pitchFamily="34" charset="0"/>
              <a:cs typeface="Calibri"/>
              <a:sym typeface="Calibri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6803723" y="1726985"/>
            <a:ext cx="1498345" cy="1638731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6802259" y="2487092"/>
            <a:ext cx="92818" cy="209504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1" name="Rectangle 30"/>
          <p:cNvSpPr/>
          <p:nvPr/>
        </p:nvSpPr>
        <p:spPr>
          <a:xfrm>
            <a:off x="6875157" y="2670409"/>
            <a:ext cx="92818" cy="15886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2" name="Rectangle 31"/>
          <p:cNvSpPr/>
          <p:nvPr/>
        </p:nvSpPr>
        <p:spPr>
          <a:xfrm>
            <a:off x="6959573" y="2422406"/>
            <a:ext cx="92818" cy="263304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3" name="Rectangle 32"/>
          <p:cNvSpPr/>
          <p:nvPr/>
        </p:nvSpPr>
        <p:spPr>
          <a:xfrm>
            <a:off x="7049239" y="2274728"/>
            <a:ext cx="92818" cy="212364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5" name="Rectangle 34"/>
          <p:cNvSpPr/>
          <p:nvPr/>
        </p:nvSpPr>
        <p:spPr>
          <a:xfrm>
            <a:off x="7136615" y="2249192"/>
            <a:ext cx="92818" cy="7672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6" name="Rectangle 35"/>
          <p:cNvSpPr/>
          <p:nvPr/>
        </p:nvSpPr>
        <p:spPr>
          <a:xfrm>
            <a:off x="7227131" y="2227342"/>
            <a:ext cx="92818" cy="5841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7" name="Rectangle 36"/>
          <p:cNvSpPr/>
          <p:nvPr/>
        </p:nvSpPr>
        <p:spPr>
          <a:xfrm>
            <a:off x="7312101" y="2205463"/>
            <a:ext cx="92818" cy="46975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8" name="Rectangle 37"/>
          <p:cNvSpPr/>
          <p:nvPr/>
        </p:nvSpPr>
        <p:spPr>
          <a:xfrm>
            <a:off x="7401169" y="2671420"/>
            <a:ext cx="92818" cy="54866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0" name="Rectangle 39"/>
          <p:cNvSpPr/>
          <p:nvPr/>
        </p:nvSpPr>
        <p:spPr>
          <a:xfrm>
            <a:off x="7486637" y="2822120"/>
            <a:ext cx="92818" cy="296084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1" name="Rectangle 40"/>
          <p:cNvSpPr/>
          <p:nvPr/>
        </p:nvSpPr>
        <p:spPr>
          <a:xfrm>
            <a:off x="7575696" y="2567744"/>
            <a:ext cx="92818" cy="296084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2" name="Rectangle 41"/>
          <p:cNvSpPr/>
          <p:nvPr/>
        </p:nvSpPr>
        <p:spPr>
          <a:xfrm>
            <a:off x="7660353" y="2296297"/>
            <a:ext cx="92818" cy="296084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3" name="Rectangle 42"/>
          <p:cNvSpPr/>
          <p:nvPr/>
        </p:nvSpPr>
        <p:spPr>
          <a:xfrm>
            <a:off x="7743700" y="2052344"/>
            <a:ext cx="92818" cy="296084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4" name="Rectangle 43"/>
          <p:cNvSpPr/>
          <p:nvPr/>
        </p:nvSpPr>
        <p:spPr>
          <a:xfrm>
            <a:off x="7832631" y="1909378"/>
            <a:ext cx="92818" cy="296084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5" name="Rectangle 44"/>
          <p:cNvSpPr/>
          <p:nvPr/>
        </p:nvSpPr>
        <p:spPr>
          <a:xfrm>
            <a:off x="7919794" y="2185371"/>
            <a:ext cx="92818" cy="26616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6" name="Rectangle 45"/>
          <p:cNvSpPr/>
          <p:nvPr/>
        </p:nvSpPr>
        <p:spPr>
          <a:xfrm>
            <a:off x="8007708" y="2423351"/>
            <a:ext cx="99356" cy="11838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7" name="Rectangle 46"/>
          <p:cNvSpPr/>
          <p:nvPr/>
        </p:nvSpPr>
        <p:spPr>
          <a:xfrm>
            <a:off x="8107420" y="2359454"/>
            <a:ext cx="99356" cy="10257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8" name="TextBox 47"/>
          <p:cNvSpPr txBox="1"/>
          <p:nvPr/>
        </p:nvSpPr>
        <p:spPr>
          <a:xfrm>
            <a:off x="7124374" y="1322629"/>
            <a:ext cx="49564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f(x)</a:t>
            </a:r>
          </a:p>
        </p:txBody>
      </p:sp>
      <p:sp>
        <p:nvSpPr>
          <p:cNvPr id="49" name="Rectangle 48"/>
          <p:cNvSpPr/>
          <p:nvPr/>
        </p:nvSpPr>
        <p:spPr>
          <a:xfrm>
            <a:off x="8202712" y="2285751"/>
            <a:ext cx="99356" cy="10257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cxnSp>
        <p:nvCxnSpPr>
          <p:cNvPr id="50" name="Straight Connector 49"/>
          <p:cNvCxnSpPr/>
          <p:nvPr/>
        </p:nvCxnSpPr>
        <p:spPr>
          <a:xfrm flipH="1">
            <a:off x="6667696" y="2599387"/>
            <a:ext cx="1803822" cy="2659"/>
          </a:xfrm>
          <a:prstGeom prst="line">
            <a:avLst/>
          </a:prstGeom>
          <a:ln>
            <a:headEnd type="stealt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1" name="Straight Connector 50"/>
          <p:cNvCxnSpPr/>
          <p:nvPr/>
        </p:nvCxnSpPr>
        <p:spPr>
          <a:xfrm flipV="1">
            <a:off x="6899440" y="2290894"/>
            <a:ext cx="227798" cy="522210"/>
          </a:xfrm>
          <a:prstGeom prst="line">
            <a:avLst/>
          </a:prstGeom>
          <a:ln w="254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2" name="Straight Connector 51"/>
          <p:cNvCxnSpPr/>
          <p:nvPr/>
        </p:nvCxnSpPr>
        <p:spPr>
          <a:xfrm>
            <a:off x="7569607" y="1594668"/>
            <a:ext cx="7687" cy="1883343"/>
          </a:xfrm>
          <a:prstGeom prst="line">
            <a:avLst/>
          </a:prstGeom>
          <a:ln>
            <a:headEnd type="stealt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53" name="TextBox 52"/>
          <p:cNvSpPr txBox="1"/>
          <p:nvPr/>
        </p:nvSpPr>
        <p:spPr>
          <a:xfrm>
            <a:off x="8334614" y="2546350"/>
            <a:ext cx="28405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x</a:t>
            </a:r>
          </a:p>
        </p:txBody>
      </p:sp>
      <p:cxnSp>
        <p:nvCxnSpPr>
          <p:cNvPr id="54" name="Straight Connector 53"/>
          <p:cNvCxnSpPr/>
          <p:nvPr/>
        </p:nvCxnSpPr>
        <p:spPr>
          <a:xfrm flipH="1">
            <a:off x="7127238" y="2233143"/>
            <a:ext cx="228511" cy="57752"/>
          </a:xfrm>
          <a:prstGeom prst="line">
            <a:avLst/>
          </a:prstGeom>
          <a:ln w="254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5" name="Straight Connector 54"/>
          <p:cNvCxnSpPr/>
          <p:nvPr/>
        </p:nvCxnSpPr>
        <p:spPr>
          <a:xfrm flipV="1">
            <a:off x="8005102" y="2290894"/>
            <a:ext cx="296966" cy="227456"/>
          </a:xfrm>
          <a:prstGeom prst="line">
            <a:avLst/>
          </a:prstGeom>
          <a:ln w="254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6" name="Straight Connector 55"/>
          <p:cNvCxnSpPr/>
          <p:nvPr/>
        </p:nvCxnSpPr>
        <p:spPr>
          <a:xfrm flipH="1" flipV="1">
            <a:off x="7355037" y="2233144"/>
            <a:ext cx="118305" cy="972150"/>
          </a:xfrm>
          <a:prstGeom prst="line">
            <a:avLst/>
          </a:prstGeom>
          <a:ln w="254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7" name="Straight Connector 56"/>
          <p:cNvCxnSpPr/>
          <p:nvPr/>
        </p:nvCxnSpPr>
        <p:spPr>
          <a:xfrm flipH="1">
            <a:off x="7469901" y="1924170"/>
            <a:ext cx="398911" cy="1281124"/>
          </a:xfrm>
          <a:prstGeom prst="line">
            <a:avLst/>
          </a:prstGeom>
          <a:ln w="254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8" name="Straight Connector 57"/>
          <p:cNvCxnSpPr/>
          <p:nvPr/>
        </p:nvCxnSpPr>
        <p:spPr>
          <a:xfrm flipH="1" flipV="1">
            <a:off x="7866266" y="1939294"/>
            <a:ext cx="146830" cy="579056"/>
          </a:xfrm>
          <a:prstGeom prst="line">
            <a:avLst/>
          </a:prstGeom>
          <a:ln w="254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9" name="Straight Connector 58"/>
          <p:cNvCxnSpPr/>
          <p:nvPr/>
        </p:nvCxnSpPr>
        <p:spPr>
          <a:xfrm flipH="1" flipV="1">
            <a:off x="6803723" y="2504776"/>
            <a:ext cx="95718" cy="308328"/>
          </a:xfrm>
          <a:prstGeom prst="line">
            <a:avLst/>
          </a:prstGeom>
          <a:ln w="254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6728818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TextBox 35"/>
          <p:cNvSpPr txBox="1"/>
          <p:nvPr/>
        </p:nvSpPr>
        <p:spPr>
          <a:xfrm>
            <a:off x="2173841" y="2129361"/>
            <a:ext cx="135908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4.5*2+1.0*3=12</a:t>
            </a:r>
          </a:p>
        </p:txBody>
      </p:sp>
      <p:sp>
        <p:nvSpPr>
          <p:cNvPr id="37" name="Shape 147">
            <a:extLst>
              <a:ext uri="{FF2B5EF4-FFF2-40B4-BE49-F238E27FC236}">
                <a16:creationId xmlns:a16="http://schemas.microsoft.com/office/drawing/2014/main" id="{33782820-4D2E-3344-8996-112285BF113C}"/>
              </a:ext>
            </a:extLst>
          </p:cNvPr>
          <p:cNvSpPr txBox="1">
            <a:spLocks/>
          </p:cNvSpPr>
          <p:nvPr/>
        </p:nvSpPr>
        <p:spPr>
          <a:xfrm>
            <a:off x="311700" y="385772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sz="2200" b="1" dirty="0">
                <a:solidFill>
                  <a:srgbClr val="BD9B38"/>
                </a:solidFill>
                <a:latin typeface="Avenir Next Demi Bold" panose="020B0503020202020204" pitchFamily="34" charset="0"/>
              </a:rPr>
              <a:t>Neural network basics (inference) </a:t>
            </a:r>
          </a:p>
        </p:txBody>
      </p:sp>
      <p:sp>
        <p:nvSpPr>
          <p:cNvPr id="74" name="Flowchart: Connector 73"/>
          <p:cNvSpPr>
            <a:spLocks noChangeAspect="1"/>
          </p:cNvSpPr>
          <p:nvPr/>
        </p:nvSpPr>
        <p:spPr>
          <a:xfrm>
            <a:off x="3656264" y="2592780"/>
            <a:ext cx="528999" cy="520664"/>
          </a:xfrm>
          <a:prstGeom prst="flowChartConnector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cxnSp>
        <p:nvCxnSpPr>
          <p:cNvPr id="31" name="Straight Arrow Connector 30"/>
          <p:cNvCxnSpPr>
            <a:stCxn id="13" idx="4"/>
            <a:endCxn id="14" idx="0"/>
          </p:cNvCxnSpPr>
          <p:nvPr/>
        </p:nvCxnSpPr>
        <p:spPr>
          <a:xfrm flipH="1">
            <a:off x="4646255" y="3118887"/>
            <a:ext cx="646323" cy="497756"/>
          </a:xfrm>
          <a:prstGeom prst="straightConnector1">
            <a:avLst/>
          </a:prstGeom>
          <a:ln w="127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7" name="Flowchart: Connector 6"/>
          <p:cNvSpPr>
            <a:spLocks noChangeAspect="1"/>
          </p:cNvSpPr>
          <p:nvPr/>
        </p:nvSpPr>
        <p:spPr>
          <a:xfrm>
            <a:off x="3655048" y="1399878"/>
            <a:ext cx="528999" cy="520664"/>
          </a:xfrm>
          <a:prstGeom prst="flowChartConnector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x</a:t>
            </a:r>
            <a:endParaRPr lang="en-US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1" name="Flowchart: Connector 10"/>
          <p:cNvSpPr>
            <a:spLocks noChangeAspect="1"/>
          </p:cNvSpPr>
          <p:nvPr/>
        </p:nvSpPr>
        <p:spPr>
          <a:xfrm>
            <a:off x="5028078" y="1399878"/>
            <a:ext cx="528999" cy="520664"/>
          </a:xfrm>
          <a:prstGeom prst="flowChartConnector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y</a:t>
            </a:r>
            <a:endParaRPr lang="en-US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2" name="Flowchart: Connector 11"/>
          <p:cNvSpPr>
            <a:spLocks noChangeAspect="1"/>
          </p:cNvSpPr>
          <p:nvPr/>
        </p:nvSpPr>
        <p:spPr>
          <a:xfrm>
            <a:off x="3655048" y="2598223"/>
            <a:ext cx="528999" cy="520664"/>
          </a:xfrm>
          <a:prstGeom prst="flowChartConnector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</a:t>
            </a:r>
          </a:p>
        </p:txBody>
      </p:sp>
      <p:sp>
        <p:nvSpPr>
          <p:cNvPr id="13" name="Flowchart: Connector 12"/>
          <p:cNvSpPr>
            <a:spLocks noChangeAspect="1"/>
          </p:cNvSpPr>
          <p:nvPr/>
        </p:nvSpPr>
        <p:spPr>
          <a:xfrm>
            <a:off x="5028078" y="2598223"/>
            <a:ext cx="528999" cy="520664"/>
          </a:xfrm>
          <a:prstGeom prst="flowChartConnector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</a:t>
            </a:r>
          </a:p>
        </p:txBody>
      </p:sp>
      <p:sp>
        <p:nvSpPr>
          <p:cNvPr id="14" name="Flowchart: Connector 13"/>
          <p:cNvSpPr>
            <a:spLocks noChangeAspect="1"/>
          </p:cNvSpPr>
          <p:nvPr/>
        </p:nvSpPr>
        <p:spPr>
          <a:xfrm>
            <a:off x="4381755" y="3616643"/>
            <a:ext cx="528999" cy="520664"/>
          </a:xfrm>
          <a:prstGeom prst="flowChartConnector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</a:t>
            </a:r>
            <a:endParaRPr lang="en-US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cxnSp>
        <p:nvCxnSpPr>
          <p:cNvPr id="5" name="Straight Arrow Connector 4"/>
          <p:cNvCxnSpPr>
            <a:stCxn id="7" idx="4"/>
            <a:endCxn id="12" idx="0"/>
          </p:cNvCxnSpPr>
          <p:nvPr/>
        </p:nvCxnSpPr>
        <p:spPr>
          <a:xfrm>
            <a:off x="3919548" y="1920542"/>
            <a:ext cx="0" cy="677681"/>
          </a:xfrm>
          <a:prstGeom prst="straightConnector1">
            <a:avLst/>
          </a:prstGeom>
          <a:ln w="127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9" name="Straight Arrow Connector 18"/>
          <p:cNvCxnSpPr>
            <a:stCxn id="11" idx="4"/>
            <a:endCxn id="13" idx="0"/>
          </p:cNvCxnSpPr>
          <p:nvPr/>
        </p:nvCxnSpPr>
        <p:spPr>
          <a:xfrm>
            <a:off x="5292578" y="1920542"/>
            <a:ext cx="0" cy="677681"/>
          </a:xfrm>
          <a:prstGeom prst="straightConnector1">
            <a:avLst/>
          </a:prstGeom>
          <a:ln w="127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2" name="Straight Arrow Connector 21"/>
          <p:cNvCxnSpPr>
            <a:stCxn id="7" idx="4"/>
            <a:endCxn id="13" idx="0"/>
          </p:cNvCxnSpPr>
          <p:nvPr/>
        </p:nvCxnSpPr>
        <p:spPr>
          <a:xfrm>
            <a:off x="3919548" y="1920542"/>
            <a:ext cx="1373030" cy="677681"/>
          </a:xfrm>
          <a:prstGeom prst="straightConnector1">
            <a:avLst/>
          </a:prstGeom>
          <a:ln w="127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5" name="Straight Arrow Connector 24"/>
          <p:cNvCxnSpPr>
            <a:stCxn id="11" idx="4"/>
            <a:endCxn id="12" idx="0"/>
          </p:cNvCxnSpPr>
          <p:nvPr/>
        </p:nvCxnSpPr>
        <p:spPr>
          <a:xfrm flipH="1">
            <a:off x="3919548" y="1920542"/>
            <a:ext cx="1373030" cy="677681"/>
          </a:xfrm>
          <a:prstGeom prst="straightConnector1">
            <a:avLst/>
          </a:prstGeom>
          <a:ln w="127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8" name="Straight Arrow Connector 27"/>
          <p:cNvCxnSpPr>
            <a:stCxn id="12" idx="4"/>
            <a:endCxn id="14" idx="0"/>
          </p:cNvCxnSpPr>
          <p:nvPr/>
        </p:nvCxnSpPr>
        <p:spPr>
          <a:xfrm>
            <a:off x="3919548" y="3118887"/>
            <a:ext cx="726707" cy="497756"/>
          </a:xfrm>
          <a:prstGeom prst="straightConnector1">
            <a:avLst/>
          </a:prstGeom>
          <a:ln w="127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0" name="TextBox 29"/>
          <p:cNvSpPr txBox="1"/>
          <p:nvPr/>
        </p:nvSpPr>
        <p:spPr>
          <a:xfrm>
            <a:off x="3655048" y="1066039"/>
            <a:ext cx="41229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4.5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5035265" y="1071482"/>
            <a:ext cx="41229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1.0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3785602" y="2097486"/>
            <a:ext cx="284052" cy="307777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2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5159474" y="2072892"/>
            <a:ext cx="284052" cy="307777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1</a:t>
            </a:r>
          </a:p>
        </p:txBody>
      </p:sp>
      <p:sp>
        <p:nvSpPr>
          <p:cNvPr id="33" name="Rectangle 32"/>
          <p:cNvSpPr/>
          <p:nvPr/>
        </p:nvSpPr>
        <p:spPr>
          <a:xfrm>
            <a:off x="4219439" y="1952589"/>
            <a:ext cx="120119" cy="275926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</a:t>
            </a:r>
          </a:p>
        </p:txBody>
      </p:sp>
      <p:sp>
        <p:nvSpPr>
          <p:cNvPr id="41" name="Rectangle 40"/>
          <p:cNvSpPr/>
          <p:nvPr/>
        </p:nvSpPr>
        <p:spPr>
          <a:xfrm>
            <a:off x="4870562" y="1952589"/>
            <a:ext cx="120119" cy="275926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3</a:t>
            </a:r>
          </a:p>
        </p:txBody>
      </p:sp>
      <p:sp>
        <p:nvSpPr>
          <p:cNvPr id="47" name="TextBox 46"/>
          <p:cNvSpPr txBox="1"/>
          <p:nvPr/>
        </p:nvSpPr>
        <p:spPr>
          <a:xfrm>
            <a:off x="2635245" y="3496258"/>
            <a:ext cx="39889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12</a:t>
            </a:r>
          </a:p>
        </p:txBody>
      </p:sp>
      <p:sp>
        <p:nvSpPr>
          <p:cNvPr id="50" name="TextBox 49"/>
          <p:cNvSpPr txBox="1"/>
          <p:nvPr/>
        </p:nvSpPr>
        <p:spPr>
          <a:xfrm>
            <a:off x="4449347" y="4145620"/>
            <a:ext cx="41229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6.5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4164323" y="3243374"/>
            <a:ext cx="275661" cy="307777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1</a:t>
            </a:r>
          </a:p>
        </p:txBody>
      </p:sp>
      <p:sp>
        <p:nvSpPr>
          <p:cNvPr id="51" name="TextBox 50"/>
          <p:cNvSpPr txBox="1"/>
          <p:nvPr/>
        </p:nvSpPr>
        <p:spPr>
          <a:xfrm>
            <a:off x="4869952" y="3194562"/>
            <a:ext cx="330627" cy="307777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-1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380E08D-C25D-9D49-A5F5-8456F7562597}"/>
              </a:ext>
            </a:extLst>
          </p:cNvPr>
          <p:cNvSpPr txBox="1"/>
          <p:nvPr/>
        </p:nvSpPr>
        <p:spPr>
          <a:xfrm>
            <a:off x="2319685" y="2559151"/>
            <a:ext cx="1045598" cy="83099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If (</a:t>
            </a:r>
            <a:r>
              <a:rPr lang="en-US" sz="1200" i="1" dirty="0">
                <a:latin typeface="Calibri" panose="020F0502020204030204" pitchFamily="34" charset="0"/>
                <a:cs typeface="Calibri" panose="020F0502020204030204" pitchFamily="34" charset="0"/>
              </a:rPr>
              <a:t>in&gt;0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) </a:t>
            </a:r>
          </a:p>
          <a:p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      return in</a:t>
            </a:r>
          </a:p>
          <a:p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else </a:t>
            </a:r>
          </a:p>
          <a:p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      return 0</a:t>
            </a: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4C12EBD5-6ECB-0745-95A7-D28A612E5E5C}"/>
              </a:ext>
            </a:extLst>
          </p:cNvPr>
          <p:cNvSpPr txBox="1"/>
          <p:nvPr/>
        </p:nvSpPr>
        <p:spPr>
          <a:xfrm>
            <a:off x="5557077" y="2679356"/>
            <a:ext cx="135908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5.5</a:t>
            </a:r>
          </a:p>
        </p:txBody>
      </p: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2BF6E003-F29F-E543-AA9B-77E10EF6AE2D}"/>
              </a:ext>
            </a:extLst>
          </p:cNvPr>
          <p:cNvCxnSpPr>
            <a:endCxn id="4" idx="0"/>
          </p:cNvCxnSpPr>
          <p:nvPr/>
        </p:nvCxnSpPr>
        <p:spPr>
          <a:xfrm>
            <a:off x="2842484" y="2405262"/>
            <a:ext cx="0" cy="153889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Straight Arrow Connector 52">
            <a:extLst>
              <a:ext uri="{FF2B5EF4-FFF2-40B4-BE49-F238E27FC236}">
                <a16:creationId xmlns:a16="http://schemas.microsoft.com/office/drawing/2014/main" id="{04AF2ED7-42DB-F24F-BB07-FD6E4071E506}"/>
              </a:ext>
            </a:extLst>
          </p:cNvPr>
          <p:cNvCxnSpPr/>
          <p:nvPr/>
        </p:nvCxnSpPr>
        <p:spPr>
          <a:xfrm>
            <a:off x="2811535" y="3390870"/>
            <a:ext cx="0" cy="153889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4" name="TextBox 53">
            <a:extLst>
              <a:ext uri="{FF2B5EF4-FFF2-40B4-BE49-F238E27FC236}">
                <a16:creationId xmlns:a16="http://schemas.microsoft.com/office/drawing/2014/main" id="{81B7B052-E2A6-5244-8980-9A3688CDFF4E}"/>
              </a:ext>
            </a:extLst>
          </p:cNvPr>
          <p:cNvSpPr txBox="1"/>
          <p:nvPr/>
        </p:nvSpPr>
        <p:spPr>
          <a:xfrm>
            <a:off x="4140293" y="2672888"/>
            <a:ext cx="39889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12</a:t>
            </a: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84DFC223-6CE3-A245-8384-F68F73F860BE}"/>
              </a:ext>
            </a:extLst>
          </p:cNvPr>
          <p:cNvSpPr txBox="1"/>
          <p:nvPr/>
        </p:nvSpPr>
        <p:spPr>
          <a:xfrm>
            <a:off x="5410945" y="2083751"/>
            <a:ext cx="135908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Weights</a:t>
            </a: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66528DFD-EBD7-674A-A33F-7FC4E537BE6F}"/>
              </a:ext>
            </a:extLst>
          </p:cNvPr>
          <p:cNvSpPr txBox="1"/>
          <p:nvPr/>
        </p:nvSpPr>
        <p:spPr>
          <a:xfrm>
            <a:off x="1287628" y="2660502"/>
            <a:ext cx="135908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Non-linear</a:t>
            </a:r>
          </a:p>
          <a:p>
            <a:pPr algn="ctr"/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ReLU</a:t>
            </a:r>
            <a:r>
              <a:rPr lang="en-US" sz="120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endParaRPr lang="en-US" sz="12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593702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" grpId="0"/>
      <p:bldP spid="47" grpId="0"/>
      <p:bldP spid="4" grpId="0" animBg="1"/>
      <p:bldP spid="56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TextBox 35"/>
          <p:cNvSpPr txBox="1"/>
          <p:nvPr/>
        </p:nvSpPr>
        <p:spPr>
          <a:xfrm>
            <a:off x="5037131" y="2287443"/>
            <a:ext cx="130997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2*[4,6]+3*[1,5]</a:t>
            </a:r>
          </a:p>
        </p:txBody>
      </p:sp>
      <p:sp>
        <p:nvSpPr>
          <p:cNvPr id="37" name="Shape 147">
            <a:extLst>
              <a:ext uri="{FF2B5EF4-FFF2-40B4-BE49-F238E27FC236}">
                <a16:creationId xmlns:a16="http://schemas.microsoft.com/office/drawing/2014/main" id="{33782820-4D2E-3344-8996-112285BF113C}"/>
              </a:ext>
            </a:extLst>
          </p:cNvPr>
          <p:cNvSpPr txBox="1">
            <a:spLocks/>
          </p:cNvSpPr>
          <p:nvPr/>
        </p:nvSpPr>
        <p:spPr>
          <a:xfrm>
            <a:off x="311700" y="385772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sz="2200" b="1" dirty="0">
                <a:solidFill>
                  <a:srgbClr val="BD9B38"/>
                </a:solidFill>
                <a:latin typeface="Avenir Next Demi Bold" panose="020B0503020202020204" pitchFamily="34" charset="0"/>
              </a:rPr>
              <a:t>Sample of Naive Interval Analysis</a:t>
            </a:r>
          </a:p>
        </p:txBody>
      </p:sp>
      <p:sp>
        <p:nvSpPr>
          <p:cNvPr id="74" name="Flowchart: Connector 73"/>
          <p:cNvSpPr>
            <a:spLocks noChangeAspect="1"/>
          </p:cNvSpPr>
          <p:nvPr/>
        </p:nvSpPr>
        <p:spPr>
          <a:xfrm>
            <a:off x="6219522" y="2499554"/>
            <a:ext cx="528999" cy="520664"/>
          </a:xfrm>
          <a:prstGeom prst="flowChartConnector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cxnSp>
        <p:nvCxnSpPr>
          <p:cNvPr id="31" name="Straight Arrow Connector 30"/>
          <p:cNvCxnSpPr>
            <a:stCxn id="13" idx="4"/>
            <a:endCxn id="14" idx="0"/>
          </p:cNvCxnSpPr>
          <p:nvPr/>
        </p:nvCxnSpPr>
        <p:spPr>
          <a:xfrm flipH="1">
            <a:off x="7209513" y="3025661"/>
            <a:ext cx="646323" cy="497756"/>
          </a:xfrm>
          <a:prstGeom prst="straightConnector1">
            <a:avLst/>
          </a:prstGeom>
          <a:ln w="127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7" name="Flowchart: Connector 6"/>
          <p:cNvSpPr>
            <a:spLocks noChangeAspect="1"/>
          </p:cNvSpPr>
          <p:nvPr/>
        </p:nvSpPr>
        <p:spPr>
          <a:xfrm>
            <a:off x="6218306" y="1306652"/>
            <a:ext cx="528999" cy="520664"/>
          </a:xfrm>
          <a:prstGeom prst="flowChartConnector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x</a:t>
            </a:r>
            <a:endParaRPr lang="en-US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1" name="Flowchart: Connector 10"/>
          <p:cNvSpPr>
            <a:spLocks noChangeAspect="1"/>
          </p:cNvSpPr>
          <p:nvPr/>
        </p:nvSpPr>
        <p:spPr>
          <a:xfrm>
            <a:off x="7591336" y="1306652"/>
            <a:ext cx="528999" cy="520664"/>
          </a:xfrm>
          <a:prstGeom prst="flowChartConnector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y</a:t>
            </a:r>
            <a:endParaRPr lang="en-US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2" name="Flowchart: Connector 11"/>
          <p:cNvSpPr>
            <a:spLocks noChangeAspect="1"/>
          </p:cNvSpPr>
          <p:nvPr/>
        </p:nvSpPr>
        <p:spPr>
          <a:xfrm>
            <a:off x="6218306" y="2504997"/>
            <a:ext cx="528999" cy="520664"/>
          </a:xfrm>
          <a:prstGeom prst="flowChartConnector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</a:t>
            </a:r>
          </a:p>
        </p:txBody>
      </p:sp>
      <p:sp>
        <p:nvSpPr>
          <p:cNvPr id="13" name="Flowchart: Connector 12"/>
          <p:cNvSpPr>
            <a:spLocks noChangeAspect="1"/>
          </p:cNvSpPr>
          <p:nvPr/>
        </p:nvSpPr>
        <p:spPr>
          <a:xfrm>
            <a:off x="7591336" y="2504997"/>
            <a:ext cx="528999" cy="520664"/>
          </a:xfrm>
          <a:prstGeom prst="flowChartConnector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</a:t>
            </a:r>
          </a:p>
        </p:txBody>
      </p:sp>
      <p:sp>
        <p:nvSpPr>
          <p:cNvPr id="14" name="Flowchart: Connector 13"/>
          <p:cNvSpPr>
            <a:spLocks noChangeAspect="1"/>
          </p:cNvSpPr>
          <p:nvPr/>
        </p:nvSpPr>
        <p:spPr>
          <a:xfrm>
            <a:off x="6945013" y="3523417"/>
            <a:ext cx="528999" cy="520664"/>
          </a:xfrm>
          <a:prstGeom prst="flowChartConnector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</a:t>
            </a:r>
            <a:endParaRPr lang="en-US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cxnSp>
        <p:nvCxnSpPr>
          <p:cNvPr id="5" name="Straight Arrow Connector 4"/>
          <p:cNvCxnSpPr>
            <a:stCxn id="7" idx="4"/>
            <a:endCxn id="12" idx="0"/>
          </p:cNvCxnSpPr>
          <p:nvPr/>
        </p:nvCxnSpPr>
        <p:spPr>
          <a:xfrm>
            <a:off x="6482806" y="1827316"/>
            <a:ext cx="0" cy="677681"/>
          </a:xfrm>
          <a:prstGeom prst="straightConnector1">
            <a:avLst/>
          </a:prstGeom>
          <a:ln w="127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9" name="Straight Arrow Connector 18"/>
          <p:cNvCxnSpPr>
            <a:stCxn id="11" idx="4"/>
            <a:endCxn id="13" idx="0"/>
          </p:cNvCxnSpPr>
          <p:nvPr/>
        </p:nvCxnSpPr>
        <p:spPr>
          <a:xfrm>
            <a:off x="7855836" y="1827316"/>
            <a:ext cx="0" cy="677681"/>
          </a:xfrm>
          <a:prstGeom prst="straightConnector1">
            <a:avLst/>
          </a:prstGeom>
          <a:ln w="127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2" name="Straight Arrow Connector 21"/>
          <p:cNvCxnSpPr>
            <a:stCxn id="7" idx="4"/>
            <a:endCxn id="13" idx="0"/>
          </p:cNvCxnSpPr>
          <p:nvPr/>
        </p:nvCxnSpPr>
        <p:spPr>
          <a:xfrm>
            <a:off x="6482806" y="1827316"/>
            <a:ext cx="1373030" cy="677681"/>
          </a:xfrm>
          <a:prstGeom prst="straightConnector1">
            <a:avLst/>
          </a:prstGeom>
          <a:ln w="127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5" name="Straight Arrow Connector 24"/>
          <p:cNvCxnSpPr>
            <a:stCxn id="11" idx="4"/>
            <a:endCxn id="12" idx="0"/>
          </p:cNvCxnSpPr>
          <p:nvPr/>
        </p:nvCxnSpPr>
        <p:spPr>
          <a:xfrm flipH="1">
            <a:off x="6482806" y="1827316"/>
            <a:ext cx="1373030" cy="677681"/>
          </a:xfrm>
          <a:prstGeom prst="straightConnector1">
            <a:avLst/>
          </a:prstGeom>
          <a:ln w="127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8" name="Straight Arrow Connector 27"/>
          <p:cNvCxnSpPr>
            <a:stCxn id="12" idx="4"/>
            <a:endCxn id="14" idx="0"/>
          </p:cNvCxnSpPr>
          <p:nvPr/>
        </p:nvCxnSpPr>
        <p:spPr>
          <a:xfrm>
            <a:off x="6482806" y="3025661"/>
            <a:ext cx="726707" cy="497756"/>
          </a:xfrm>
          <a:prstGeom prst="straightConnector1">
            <a:avLst/>
          </a:prstGeom>
          <a:ln w="127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0" name="TextBox 29"/>
          <p:cNvSpPr txBox="1"/>
          <p:nvPr/>
        </p:nvSpPr>
        <p:spPr>
          <a:xfrm>
            <a:off x="6218306" y="998875"/>
            <a:ext cx="53251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[4,6]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7591336" y="1011868"/>
            <a:ext cx="53251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[1,5]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6348860" y="2004260"/>
            <a:ext cx="284052" cy="307777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2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7722732" y="1979666"/>
            <a:ext cx="284052" cy="307777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1</a:t>
            </a:r>
          </a:p>
        </p:txBody>
      </p:sp>
      <p:sp>
        <p:nvSpPr>
          <p:cNvPr id="33" name="Rectangle 32"/>
          <p:cNvSpPr/>
          <p:nvPr/>
        </p:nvSpPr>
        <p:spPr>
          <a:xfrm>
            <a:off x="6782697" y="1859363"/>
            <a:ext cx="120119" cy="275926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</a:t>
            </a:r>
          </a:p>
        </p:txBody>
      </p:sp>
      <p:sp>
        <p:nvSpPr>
          <p:cNvPr id="41" name="Rectangle 40"/>
          <p:cNvSpPr/>
          <p:nvPr/>
        </p:nvSpPr>
        <p:spPr>
          <a:xfrm>
            <a:off x="7433820" y="1859363"/>
            <a:ext cx="120119" cy="275926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3</a:t>
            </a:r>
          </a:p>
        </p:txBody>
      </p:sp>
      <p:sp>
        <p:nvSpPr>
          <p:cNvPr id="46" name="TextBox 45"/>
          <p:cNvSpPr txBox="1"/>
          <p:nvPr/>
        </p:nvSpPr>
        <p:spPr>
          <a:xfrm>
            <a:off x="5629196" y="2287444"/>
            <a:ext cx="70403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[11,27]</a:t>
            </a:r>
          </a:p>
        </p:txBody>
      </p:sp>
      <p:sp>
        <p:nvSpPr>
          <p:cNvPr id="47" name="TextBox 46"/>
          <p:cNvSpPr txBox="1"/>
          <p:nvPr/>
        </p:nvSpPr>
        <p:spPr>
          <a:xfrm>
            <a:off x="5640591" y="2871772"/>
            <a:ext cx="73129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[11,27]</a:t>
            </a:r>
          </a:p>
        </p:txBody>
      </p:sp>
      <p:sp>
        <p:nvSpPr>
          <p:cNvPr id="48" name="TextBox 47"/>
          <p:cNvSpPr txBox="1"/>
          <p:nvPr/>
        </p:nvSpPr>
        <p:spPr>
          <a:xfrm>
            <a:off x="7957540" y="2278353"/>
            <a:ext cx="63190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[5,11]</a:t>
            </a:r>
          </a:p>
        </p:txBody>
      </p:sp>
      <p:sp>
        <p:nvSpPr>
          <p:cNvPr id="49" name="TextBox 48"/>
          <p:cNvSpPr txBox="1"/>
          <p:nvPr/>
        </p:nvSpPr>
        <p:spPr>
          <a:xfrm>
            <a:off x="7957540" y="2867158"/>
            <a:ext cx="63190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[5,11]</a:t>
            </a:r>
          </a:p>
        </p:txBody>
      </p:sp>
      <p:sp>
        <p:nvSpPr>
          <p:cNvPr id="50" name="TextBox 49"/>
          <p:cNvSpPr txBox="1"/>
          <p:nvPr/>
        </p:nvSpPr>
        <p:spPr>
          <a:xfrm>
            <a:off x="6902816" y="4017260"/>
            <a:ext cx="63190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[0,22]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5770656" y="4294404"/>
            <a:ext cx="2877711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000" dirty="0">
                <a:solidFill>
                  <a:srgbClr val="FF6600"/>
                </a:solidFill>
                <a:latin typeface="Avenir Next" panose="020B0503020202020204" pitchFamily="34" charset="0"/>
                <a:cs typeface="Calibri"/>
              </a:rPr>
              <a:t>True</a:t>
            </a:r>
            <a:r>
              <a:rPr lang="en-US" sz="2200" dirty="0">
                <a:solidFill>
                  <a:srgbClr val="FF66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dirty="0">
                <a:solidFill>
                  <a:srgbClr val="FF6600"/>
                </a:solidFill>
                <a:latin typeface="Avenir Next" panose="020B0503020202020204" pitchFamily="34" charset="0"/>
                <a:cs typeface="Calibri"/>
              </a:rPr>
              <a:t>security</a:t>
            </a:r>
            <a:r>
              <a:rPr lang="en-US" sz="2200" dirty="0">
                <a:solidFill>
                  <a:srgbClr val="FF66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dirty="0">
                <a:solidFill>
                  <a:srgbClr val="FF6600"/>
                </a:solidFill>
                <a:latin typeface="Avenir Next" panose="020B0503020202020204" pitchFamily="34" charset="0"/>
                <a:cs typeface="Calibri"/>
              </a:rPr>
              <a:t>violation</a:t>
            </a:r>
            <a:r>
              <a:rPr lang="en-US" sz="2200" dirty="0">
                <a:solidFill>
                  <a:srgbClr val="FF66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?</a:t>
            </a:r>
          </a:p>
        </p:txBody>
      </p:sp>
      <p:sp>
        <p:nvSpPr>
          <p:cNvPr id="2" name="Rectangle 1"/>
          <p:cNvSpPr/>
          <p:nvPr/>
        </p:nvSpPr>
        <p:spPr>
          <a:xfrm>
            <a:off x="717297" y="3985176"/>
            <a:ext cx="3811604" cy="798580"/>
          </a:xfrm>
          <a:prstGeom prst="rect">
            <a:avLst/>
          </a:prstGeom>
          <a:solidFill>
            <a:schemeClr val="tx2">
              <a:lumMod val="90000"/>
              <a:alpha val="80000"/>
            </a:schemeClr>
          </a:solidFill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chemeClr val="tx1"/>
                </a:solidFill>
                <a:latin typeface="Avenir Next Demi Bold" panose="020B0703020202020204" pitchFamily="34" charset="0"/>
              </a:rPr>
              <a:t>Security property:</a:t>
            </a:r>
          </a:p>
          <a:p>
            <a:pPr algn="ctr"/>
            <a:r>
              <a:rPr lang="en-US" sz="1600" dirty="0">
                <a:solidFill>
                  <a:schemeClr val="tx1"/>
                </a:solidFill>
                <a:latin typeface="Avenir Next" panose="020B0503020202020204" pitchFamily="34" charset="0"/>
              </a:rPr>
              <a:t>input ranges: x=[4,6], y=[1,5]</a:t>
            </a:r>
          </a:p>
          <a:p>
            <a:pPr algn="ctr"/>
            <a:r>
              <a:rPr lang="en-US" sz="1600" dirty="0">
                <a:solidFill>
                  <a:schemeClr val="tx1"/>
                </a:solidFill>
                <a:latin typeface="Avenir Next" panose="020B0503020202020204" pitchFamily="34" charset="0"/>
              </a:rPr>
              <a:t>output: f&lt;20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3593" y="1121056"/>
            <a:ext cx="4345852" cy="2622369"/>
          </a:xfrm>
          <a:prstGeom prst="rect">
            <a:avLst/>
          </a:prstGeom>
        </p:spPr>
      </p:pic>
      <p:cxnSp>
        <p:nvCxnSpPr>
          <p:cNvPr id="40" name="Straight Connector 39"/>
          <p:cNvCxnSpPr/>
          <p:nvPr/>
        </p:nvCxnSpPr>
        <p:spPr>
          <a:xfrm>
            <a:off x="6266508" y="2814430"/>
            <a:ext cx="226800" cy="1"/>
          </a:xfrm>
          <a:prstGeom prst="line">
            <a:avLst/>
          </a:prstGeom>
          <a:ln w="254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3" name="Straight Connector 42"/>
          <p:cNvCxnSpPr/>
          <p:nvPr/>
        </p:nvCxnSpPr>
        <p:spPr>
          <a:xfrm flipV="1">
            <a:off x="6484021" y="2630347"/>
            <a:ext cx="187030" cy="189504"/>
          </a:xfrm>
          <a:prstGeom prst="line">
            <a:avLst/>
          </a:prstGeom>
          <a:ln w="254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9" name="TextBox 38"/>
          <p:cNvSpPr txBox="1"/>
          <p:nvPr/>
        </p:nvSpPr>
        <p:spPr>
          <a:xfrm>
            <a:off x="6727581" y="3150148"/>
            <a:ext cx="275661" cy="307777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1</a:t>
            </a:r>
          </a:p>
        </p:txBody>
      </p:sp>
      <p:sp>
        <p:nvSpPr>
          <p:cNvPr id="51" name="TextBox 50"/>
          <p:cNvSpPr txBox="1"/>
          <p:nvPr/>
        </p:nvSpPr>
        <p:spPr>
          <a:xfrm>
            <a:off x="7433210" y="3101336"/>
            <a:ext cx="330627" cy="307777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-1</a:t>
            </a:r>
          </a:p>
        </p:txBody>
      </p:sp>
    </p:spTree>
    <p:extLst>
      <p:ext uri="{BB962C8B-B14F-4D97-AF65-F5344CB8AC3E}">
        <p14:creationId xmlns:p14="http://schemas.microsoft.com/office/powerpoint/2010/main" val="8965799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8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500"/>
                            </p:stCondLst>
                            <p:childTnLst>
                              <p:par>
                                <p:cTn id="7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1000"/>
                            </p:stCondLst>
                            <p:childTnLst>
                              <p:par>
                                <p:cTn id="8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9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4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0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5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" grpId="0"/>
      <p:bldP spid="36" grpId="1"/>
      <p:bldP spid="74" grpId="0" animBg="1"/>
      <p:bldP spid="7" grpId="0" animBg="1"/>
      <p:bldP spid="11" grpId="0" animBg="1"/>
      <p:bldP spid="12" grpId="0" animBg="1"/>
      <p:bldP spid="12" grpId="1" animBg="1"/>
      <p:bldP spid="13" grpId="0" animBg="1"/>
      <p:bldP spid="14" grpId="0" animBg="1"/>
      <p:bldP spid="30" grpId="0"/>
      <p:bldP spid="35" grpId="0"/>
      <p:bldP spid="32" grpId="0" animBg="1"/>
      <p:bldP spid="38" grpId="0" animBg="1"/>
      <p:bldP spid="33" grpId="0" animBg="1"/>
      <p:bldP spid="41" grpId="0" animBg="1"/>
      <p:bldP spid="46" grpId="0"/>
      <p:bldP spid="47" grpId="0"/>
      <p:bldP spid="48" grpId="0"/>
      <p:bldP spid="49" grpId="0"/>
      <p:bldP spid="50" grpId="0"/>
      <p:bldP spid="34" grpId="0"/>
      <p:bldP spid="39" grpId="0" animBg="1"/>
      <p:bldP spid="51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extBox 19"/>
          <p:cNvSpPr txBox="1"/>
          <p:nvPr/>
        </p:nvSpPr>
        <p:spPr>
          <a:xfrm>
            <a:off x="5426819" y="2847174"/>
            <a:ext cx="1997663" cy="80021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dirty="0">
                <a:latin typeface="Avenir Next Demi Bold" panose="020B0703020202020204" pitchFamily="34" charset="0"/>
                <a:cs typeface="Calibri" panose="020F0502020204030204" pitchFamily="34" charset="0"/>
              </a:rPr>
              <a:t>True bound:</a:t>
            </a:r>
          </a:p>
          <a:p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f = x – x = </a:t>
            </a:r>
            <a:r>
              <a:rPr lang="en-US" sz="24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[0,0]</a:t>
            </a:r>
          </a:p>
        </p:txBody>
      </p:sp>
      <p:sp>
        <p:nvSpPr>
          <p:cNvPr id="159" name="Shape 159"/>
          <p:cNvSpPr txBox="1">
            <a:spLocks noGrp="1"/>
          </p:cNvSpPr>
          <p:nvPr>
            <p:ph type="title"/>
          </p:nvPr>
        </p:nvSpPr>
        <p:spPr>
          <a:xfrm>
            <a:off x="303009" y="370810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r>
              <a:rPr lang="en" sz="2200" b="1" dirty="0">
                <a:solidFill>
                  <a:srgbClr val="BD9B38"/>
                </a:solidFill>
                <a:latin typeface="Avenir Next Demi Bold" panose="020B0503020202020204" pitchFamily="34" charset="0"/>
              </a:rPr>
              <a:t>Ignoring Dependencies Cause Overestimation!</a:t>
            </a:r>
            <a:endParaRPr sz="2200" b="1" dirty="0">
              <a:solidFill>
                <a:srgbClr val="BD9B38"/>
              </a:solidFill>
              <a:latin typeface="Avenir Next Demi Bold" panose="020B0503020202020204" pitchFamily="34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5426819" y="1506824"/>
            <a:ext cx="3110147" cy="80021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dirty="0">
                <a:latin typeface="Avenir Next Demi Bold" panose="020B0703020202020204" pitchFamily="34" charset="0"/>
                <a:cs typeface="Calibri" panose="020F0502020204030204" pitchFamily="34" charset="0"/>
              </a:rPr>
              <a:t>Naive interval:</a:t>
            </a:r>
          </a:p>
          <a:p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f = [-1,1] - [-1,1] = </a:t>
            </a:r>
            <a:r>
              <a:rPr lang="en-US" sz="24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[-2,2]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907739" y="1868362"/>
            <a:ext cx="197132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x = [-1,1]</a:t>
            </a:r>
          </a:p>
          <a:p>
            <a:endParaRPr lang="en-US" sz="24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f = x - x = ?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2248574" y="4054326"/>
            <a:ext cx="3009157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200" b="1" dirty="0">
                <a:solidFill>
                  <a:srgbClr val="FF6600"/>
                </a:solidFill>
                <a:latin typeface="Avenir Next" panose="020B0503020202020204" pitchFamily="34" charset="0"/>
                <a:cs typeface="Calibri" panose="020F0502020204030204" pitchFamily="34" charset="0"/>
              </a:rPr>
              <a:t>Dependency matters</a:t>
            </a:r>
          </a:p>
        </p:txBody>
      </p:sp>
      <p:pic>
        <p:nvPicPr>
          <p:cNvPr id="1030" name="Picture 6" descr="Image result for emoji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22353" y="1768118"/>
            <a:ext cx="1461600" cy="14616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096331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19" grpId="0"/>
      <p:bldP spid="15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Shape 168"/>
          <p:cNvSpPr txBox="1">
            <a:spLocks noGrp="1"/>
          </p:cNvSpPr>
          <p:nvPr>
            <p:ph type="title"/>
          </p:nvPr>
        </p:nvSpPr>
        <p:spPr>
          <a:xfrm>
            <a:off x="311700" y="366200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r>
              <a:rPr lang="en" sz="2200" b="1" dirty="0">
                <a:solidFill>
                  <a:srgbClr val="BD9B38"/>
                </a:solidFill>
                <a:latin typeface="Avenir Next Demi Bold" panose="020B0503020202020204" pitchFamily="34" charset="0"/>
              </a:rPr>
              <a:t>Symbolic Interval Analysis</a:t>
            </a:r>
            <a:endParaRPr sz="2200" b="1" dirty="0">
              <a:solidFill>
                <a:srgbClr val="BD9B38"/>
              </a:solidFill>
              <a:latin typeface="Avenir Next Demi Bold" panose="020B0503020202020204" pitchFamily="34" charset="0"/>
            </a:endParaRPr>
          </a:p>
        </p:txBody>
      </p:sp>
      <p:sp>
        <p:nvSpPr>
          <p:cNvPr id="169" name="Shape 169"/>
          <p:cNvSpPr txBox="1">
            <a:spLocks noGrp="1"/>
          </p:cNvSpPr>
          <p:nvPr>
            <p:ph type="body" idx="1"/>
          </p:nvPr>
        </p:nvSpPr>
        <p:spPr>
          <a:xfrm>
            <a:off x="306707" y="995130"/>
            <a:ext cx="4888787" cy="2157334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14300" lvl="0" indent="0">
              <a:buClr>
                <a:srgbClr val="000000"/>
              </a:buClr>
              <a:buNone/>
            </a:pPr>
            <a:r>
              <a:rPr lang="en" sz="1600" dirty="0">
                <a:solidFill>
                  <a:srgbClr val="000000"/>
                </a:solidFill>
                <a:latin typeface="Avenir Next Demi Bold" panose="020B0703020202020204" pitchFamily="34" charset="0"/>
                <a:ea typeface="Calibri"/>
                <a:cs typeface="Calibri" panose="020F0502020204030204" pitchFamily="34" charset="0"/>
                <a:sym typeface="Calibri"/>
              </a:rPr>
              <a:t>Symbolic interval [Eq</a:t>
            </a:r>
            <a:r>
              <a:rPr lang="en" sz="1600" baseline="-25000" dirty="0">
                <a:solidFill>
                  <a:srgbClr val="000000"/>
                </a:solidFill>
                <a:latin typeface="Avenir Next Demi Bold" panose="020B0703020202020204" pitchFamily="34" charset="0"/>
                <a:ea typeface="Calibri"/>
                <a:cs typeface="Calibri" panose="020F0502020204030204" pitchFamily="34" charset="0"/>
                <a:sym typeface="Calibri"/>
              </a:rPr>
              <a:t>low</a:t>
            </a:r>
            <a:r>
              <a:rPr lang="en" sz="1600" dirty="0">
                <a:solidFill>
                  <a:srgbClr val="000000"/>
                </a:solidFill>
                <a:latin typeface="Avenir Next Demi Bold" panose="020B0703020202020204" pitchFamily="34" charset="0"/>
                <a:ea typeface="Calibri"/>
                <a:cs typeface="Calibri" panose="020F0502020204030204" pitchFamily="34" charset="0"/>
                <a:sym typeface="Calibri"/>
              </a:rPr>
              <a:t>, Eq</a:t>
            </a:r>
            <a:r>
              <a:rPr lang="en" sz="1600" baseline="-25000" dirty="0">
                <a:solidFill>
                  <a:srgbClr val="000000"/>
                </a:solidFill>
                <a:latin typeface="Avenir Next Demi Bold" panose="020B0703020202020204" pitchFamily="34" charset="0"/>
                <a:ea typeface="Calibri"/>
                <a:cs typeface="Calibri" panose="020F0502020204030204" pitchFamily="34" charset="0"/>
                <a:sym typeface="Calibri"/>
              </a:rPr>
              <a:t>up</a:t>
            </a:r>
            <a:r>
              <a:rPr lang="en" sz="1600" dirty="0">
                <a:solidFill>
                  <a:srgbClr val="000000"/>
                </a:solidFill>
                <a:latin typeface="Avenir Next Demi Bold" panose="020B0703020202020204" pitchFamily="34" charset="0"/>
                <a:ea typeface="Calibri"/>
                <a:cs typeface="Calibri" panose="020F0502020204030204" pitchFamily="34" charset="0"/>
                <a:sym typeface="Calibri"/>
              </a:rPr>
              <a:t>] </a:t>
            </a:r>
          </a:p>
          <a:p>
            <a:pPr marL="139700" indent="0">
              <a:buClr>
                <a:srgbClr val="000000"/>
              </a:buClr>
              <a:buNone/>
            </a:pPr>
            <a:r>
              <a:rPr lang="en" sz="1600" dirty="0">
                <a:solidFill>
                  <a:srgbClr val="000000"/>
                </a:solidFill>
                <a:latin typeface="Avenir Next" panose="020B0503020202020204" pitchFamily="34" charset="0"/>
                <a:ea typeface="Calibri"/>
                <a:cs typeface="Calibri" panose="020F0502020204030204" pitchFamily="34" charset="0"/>
                <a:sym typeface="Calibri"/>
              </a:rPr>
              <a:t>- Symbolic linear upper and lower bound equations for each ReLU in terms of inputs</a:t>
            </a:r>
          </a:p>
          <a:p>
            <a:pPr marL="139700" indent="0">
              <a:buClr>
                <a:srgbClr val="000000"/>
              </a:buClr>
              <a:buNone/>
            </a:pPr>
            <a:endParaRPr lang="en" sz="1600" dirty="0">
              <a:solidFill>
                <a:srgbClr val="000000"/>
              </a:solidFill>
              <a:latin typeface="Avenir Next Demi Bold" panose="020B0703020202020204" pitchFamily="34" charset="0"/>
              <a:ea typeface="Calibri"/>
              <a:cs typeface="Calibri" panose="020F0502020204030204" pitchFamily="34" charset="0"/>
              <a:sym typeface="Calibri"/>
            </a:endParaRPr>
          </a:p>
          <a:p>
            <a:pPr marL="139700" indent="0">
              <a:buClr>
                <a:srgbClr val="000000"/>
              </a:buClr>
              <a:buNone/>
            </a:pPr>
            <a:r>
              <a:rPr lang="en" sz="1600" dirty="0">
                <a:solidFill>
                  <a:srgbClr val="000000"/>
                </a:solidFill>
                <a:latin typeface="Avenir Next Demi Bold" panose="020B0703020202020204" pitchFamily="34" charset="0"/>
                <a:ea typeface="Calibri"/>
                <a:cs typeface="Calibri" panose="020F0502020204030204" pitchFamily="34" charset="0"/>
                <a:sym typeface="Calibri"/>
              </a:rPr>
              <a:t>Tighter output approximation </a:t>
            </a:r>
          </a:p>
          <a:p>
            <a:pPr marL="139700" indent="0">
              <a:buClr>
                <a:srgbClr val="000000"/>
              </a:buClr>
              <a:buNone/>
            </a:pPr>
            <a:r>
              <a:rPr lang="en" sz="1600" dirty="0">
                <a:solidFill>
                  <a:srgbClr val="000000"/>
                </a:solidFill>
                <a:latin typeface="Avenir Next" panose="020B0503020202020204" pitchFamily="34" charset="0"/>
                <a:ea typeface="Calibri"/>
                <a:cs typeface="Calibri" panose="020F0502020204030204" pitchFamily="34" charset="0"/>
                <a:sym typeface="Calibri"/>
              </a:rPr>
              <a:t>- Track input dependencies</a:t>
            </a:r>
          </a:p>
        </p:txBody>
      </p:sp>
      <p:cxnSp>
        <p:nvCxnSpPr>
          <p:cNvPr id="11" name="Straight Arrow Connector 10"/>
          <p:cNvCxnSpPr>
            <a:stCxn id="16" idx="4"/>
            <a:endCxn id="17" idx="0"/>
          </p:cNvCxnSpPr>
          <p:nvPr/>
        </p:nvCxnSpPr>
        <p:spPr>
          <a:xfrm flipH="1">
            <a:off x="6917800" y="3021916"/>
            <a:ext cx="646323" cy="497756"/>
          </a:xfrm>
          <a:prstGeom prst="straightConnector1">
            <a:avLst/>
          </a:prstGeom>
          <a:ln w="127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2" name="Rectangle 11"/>
          <p:cNvSpPr/>
          <p:nvPr/>
        </p:nvSpPr>
        <p:spPr>
          <a:xfrm>
            <a:off x="7111128" y="3122979"/>
            <a:ext cx="120119" cy="275926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-</a:t>
            </a:r>
          </a:p>
        </p:txBody>
      </p:sp>
      <p:sp>
        <p:nvSpPr>
          <p:cNvPr id="13" name="Flowchart: Connector 12"/>
          <p:cNvSpPr>
            <a:spLocks noChangeAspect="1"/>
          </p:cNvSpPr>
          <p:nvPr/>
        </p:nvSpPr>
        <p:spPr>
          <a:xfrm>
            <a:off x="5926593" y="1302907"/>
            <a:ext cx="528999" cy="520664"/>
          </a:xfrm>
          <a:prstGeom prst="flowChartConnector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x</a:t>
            </a:r>
            <a:endParaRPr lang="en-US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4" name="Flowchart: Connector 13"/>
          <p:cNvSpPr>
            <a:spLocks noChangeAspect="1"/>
          </p:cNvSpPr>
          <p:nvPr/>
        </p:nvSpPr>
        <p:spPr>
          <a:xfrm>
            <a:off x="7299623" y="1302907"/>
            <a:ext cx="528999" cy="520664"/>
          </a:xfrm>
          <a:prstGeom prst="flowChartConnector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y</a:t>
            </a:r>
            <a:endParaRPr lang="en-US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5" name="Flowchart: Connector 14"/>
          <p:cNvSpPr>
            <a:spLocks noChangeAspect="1"/>
          </p:cNvSpPr>
          <p:nvPr/>
        </p:nvSpPr>
        <p:spPr>
          <a:xfrm>
            <a:off x="5926593" y="2501252"/>
            <a:ext cx="528999" cy="520664"/>
          </a:xfrm>
          <a:prstGeom prst="flowChartConnector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</a:t>
            </a:r>
          </a:p>
        </p:txBody>
      </p:sp>
      <p:sp>
        <p:nvSpPr>
          <p:cNvPr id="16" name="Flowchart: Connector 15"/>
          <p:cNvSpPr>
            <a:spLocks noChangeAspect="1"/>
          </p:cNvSpPr>
          <p:nvPr/>
        </p:nvSpPr>
        <p:spPr>
          <a:xfrm>
            <a:off x="7299623" y="2501252"/>
            <a:ext cx="528999" cy="520664"/>
          </a:xfrm>
          <a:prstGeom prst="flowChartConnector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</a:t>
            </a:r>
          </a:p>
        </p:txBody>
      </p:sp>
      <p:sp>
        <p:nvSpPr>
          <p:cNvPr id="17" name="Flowchart: Connector 16"/>
          <p:cNvSpPr>
            <a:spLocks noChangeAspect="1"/>
          </p:cNvSpPr>
          <p:nvPr/>
        </p:nvSpPr>
        <p:spPr>
          <a:xfrm>
            <a:off x="6653300" y="3519672"/>
            <a:ext cx="528999" cy="520664"/>
          </a:xfrm>
          <a:prstGeom prst="flowChartConnector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</a:t>
            </a:r>
            <a:endParaRPr lang="en-US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cxnSp>
        <p:nvCxnSpPr>
          <p:cNvPr id="18" name="Straight Arrow Connector 17"/>
          <p:cNvCxnSpPr>
            <a:stCxn id="13" idx="4"/>
            <a:endCxn id="15" idx="0"/>
          </p:cNvCxnSpPr>
          <p:nvPr/>
        </p:nvCxnSpPr>
        <p:spPr>
          <a:xfrm>
            <a:off x="6191093" y="1823571"/>
            <a:ext cx="0" cy="677681"/>
          </a:xfrm>
          <a:prstGeom prst="straightConnector1">
            <a:avLst/>
          </a:prstGeom>
          <a:ln w="127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9" name="Straight Arrow Connector 18"/>
          <p:cNvCxnSpPr>
            <a:stCxn id="14" idx="4"/>
            <a:endCxn id="16" idx="0"/>
          </p:cNvCxnSpPr>
          <p:nvPr/>
        </p:nvCxnSpPr>
        <p:spPr>
          <a:xfrm>
            <a:off x="7564123" y="1823571"/>
            <a:ext cx="0" cy="677681"/>
          </a:xfrm>
          <a:prstGeom prst="straightConnector1">
            <a:avLst/>
          </a:prstGeom>
          <a:ln w="127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0" name="Straight Arrow Connector 19"/>
          <p:cNvCxnSpPr>
            <a:stCxn id="13" idx="4"/>
            <a:endCxn id="16" idx="0"/>
          </p:cNvCxnSpPr>
          <p:nvPr/>
        </p:nvCxnSpPr>
        <p:spPr>
          <a:xfrm>
            <a:off x="6191093" y="1823571"/>
            <a:ext cx="1373030" cy="677681"/>
          </a:xfrm>
          <a:prstGeom prst="straightConnector1">
            <a:avLst/>
          </a:prstGeom>
          <a:ln w="127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1" name="Straight Arrow Connector 20"/>
          <p:cNvCxnSpPr>
            <a:stCxn id="14" idx="4"/>
            <a:endCxn id="15" idx="0"/>
          </p:cNvCxnSpPr>
          <p:nvPr/>
        </p:nvCxnSpPr>
        <p:spPr>
          <a:xfrm flipH="1">
            <a:off x="6191093" y="1823571"/>
            <a:ext cx="1373030" cy="677681"/>
          </a:xfrm>
          <a:prstGeom prst="straightConnector1">
            <a:avLst/>
          </a:prstGeom>
          <a:ln w="127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2" name="Straight Arrow Connector 21"/>
          <p:cNvCxnSpPr>
            <a:stCxn id="15" idx="4"/>
            <a:endCxn id="17" idx="0"/>
          </p:cNvCxnSpPr>
          <p:nvPr/>
        </p:nvCxnSpPr>
        <p:spPr>
          <a:xfrm>
            <a:off x="6191093" y="3021916"/>
            <a:ext cx="726707" cy="497756"/>
          </a:xfrm>
          <a:prstGeom prst="straightConnector1">
            <a:avLst/>
          </a:prstGeom>
          <a:ln w="127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3" name="TextBox 22"/>
          <p:cNvSpPr txBox="1"/>
          <p:nvPr/>
        </p:nvSpPr>
        <p:spPr>
          <a:xfrm>
            <a:off x="5926593" y="995130"/>
            <a:ext cx="53251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[4,6]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7299623" y="1008123"/>
            <a:ext cx="53251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[1,5]</a:t>
            </a:r>
          </a:p>
        </p:txBody>
      </p:sp>
      <p:sp>
        <p:nvSpPr>
          <p:cNvPr id="27" name="Rectangle 26"/>
          <p:cNvSpPr/>
          <p:nvPr/>
        </p:nvSpPr>
        <p:spPr>
          <a:xfrm>
            <a:off x="6490984" y="1855618"/>
            <a:ext cx="120119" cy="275926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</a:t>
            </a:r>
          </a:p>
        </p:txBody>
      </p:sp>
      <p:sp>
        <p:nvSpPr>
          <p:cNvPr id="28" name="Rectangle 27"/>
          <p:cNvSpPr/>
          <p:nvPr/>
        </p:nvSpPr>
        <p:spPr>
          <a:xfrm>
            <a:off x="7142107" y="1855618"/>
            <a:ext cx="120119" cy="275926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3</a:t>
            </a:r>
          </a:p>
        </p:txBody>
      </p:sp>
      <p:sp>
        <p:nvSpPr>
          <p:cNvPr id="29" name="Rectangle 28"/>
          <p:cNvSpPr/>
          <p:nvPr/>
        </p:nvSpPr>
        <p:spPr>
          <a:xfrm>
            <a:off x="6490984" y="3132831"/>
            <a:ext cx="120119" cy="275926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</a:t>
            </a:r>
          </a:p>
        </p:txBody>
      </p:sp>
      <p:sp>
        <p:nvSpPr>
          <p:cNvPr id="30" name="Rectangle 29"/>
          <p:cNvSpPr/>
          <p:nvPr/>
        </p:nvSpPr>
        <p:spPr>
          <a:xfrm>
            <a:off x="7201470" y="3132831"/>
            <a:ext cx="120119" cy="275926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5337329" y="2309613"/>
            <a:ext cx="73129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[11,27]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5348878" y="2868027"/>
            <a:ext cx="73129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[11,27]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7665827" y="2274608"/>
            <a:ext cx="63190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[5,11]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7665827" y="2863413"/>
            <a:ext cx="63190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[5,11]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6611103" y="4013515"/>
            <a:ext cx="63190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[6,16]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789792" y="2601072"/>
            <a:ext cx="120417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[2x+3y,2x+3y]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7790427" y="2594309"/>
            <a:ext cx="83869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[</a:t>
            </a:r>
            <a:r>
              <a:rPr lang="en-US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x+y,x+y</a:t>
            </a:r>
            <a:r>
              <a:rPr lang="en-US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]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5693263" y="3644895"/>
            <a:ext cx="102143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[x+2y,x+2y]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5702974" y="1379226"/>
            <a:ext cx="26321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x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7790427" y="1379392"/>
            <a:ext cx="27443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y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5537892" y="4272799"/>
            <a:ext cx="277832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algn="ctr">
              <a:defRPr sz="2000" b="1">
                <a:solidFill>
                  <a:srgbClr val="FF6600"/>
                </a:solidFill>
                <a:latin typeface="Avenir Next" panose="020B0503020202020204" pitchFamily="34" charset="0"/>
                <a:cs typeface="Calibri"/>
              </a:defRPr>
            </a:lvl1pPr>
          </a:lstStyle>
          <a:p>
            <a:r>
              <a:rPr lang="en-US" b="0" dirty="0">
                <a:solidFill>
                  <a:srgbClr val="00CC00"/>
                </a:solidFill>
              </a:rPr>
              <a:t>f is always less than 20</a:t>
            </a:r>
          </a:p>
          <a:p>
            <a:r>
              <a:rPr lang="en-US" b="0" dirty="0">
                <a:solidFill>
                  <a:srgbClr val="00CC00"/>
                </a:solidFill>
              </a:rPr>
              <a:t>Safe!</a:t>
            </a:r>
          </a:p>
        </p:txBody>
      </p:sp>
      <p:sp>
        <p:nvSpPr>
          <p:cNvPr id="49" name="Rectangle 48"/>
          <p:cNvSpPr/>
          <p:nvPr/>
        </p:nvSpPr>
        <p:spPr>
          <a:xfrm>
            <a:off x="306707" y="3873509"/>
            <a:ext cx="3811604" cy="798580"/>
          </a:xfrm>
          <a:prstGeom prst="rect">
            <a:avLst/>
          </a:prstGeom>
          <a:solidFill>
            <a:schemeClr val="tx2">
              <a:lumMod val="90000"/>
              <a:alpha val="80000"/>
            </a:schemeClr>
          </a:solidFill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chemeClr val="tx1"/>
                </a:solidFill>
                <a:latin typeface="Avenir Next Demi Bold" panose="020B0703020202020204" pitchFamily="34" charset="0"/>
              </a:rPr>
              <a:t>Security property:</a:t>
            </a:r>
          </a:p>
          <a:p>
            <a:pPr algn="ctr"/>
            <a:r>
              <a:rPr lang="en-US" sz="1600" dirty="0">
                <a:solidFill>
                  <a:schemeClr val="tx1"/>
                </a:solidFill>
                <a:latin typeface="Avenir Next" panose="020B0503020202020204" pitchFamily="34" charset="0"/>
              </a:rPr>
              <a:t>input ranges: x=[4,6], y=[1,5]</a:t>
            </a:r>
          </a:p>
          <a:p>
            <a:pPr algn="ctr"/>
            <a:r>
              <a:rPr lang="en-US" sz="1600" dirty="0">
                <a:solidFill>
                  <a:schemeClr val="tx1"/>
                </a:solidFill>
                <a:latin typeface="Avenir Next" panose="020B0503020202020204" pitchFamily="34" charset="0"/>
              </a:rPr>
              <a:t>output: f&lt;20</a:t>
            </a:r>
          </a:p>
        </p:txBody>
      </p:sp>
      <p:sp>
        <p:nvSpPr>
          <p:cNvPr id="44" name="TextBox 43"/>
          <p:cNvSpPr txBox="1"/>
          <p:nvPr/>
        </p:nvSpPr>
        <p:spPr>
          <a:xfrm>
            <a:off x="6058422" y="2003375"/>
            <a:ext cx="284052" cy="307777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2</a:t>
            </a:r>
          </a:p>
        </p:txBody>
      </p:sp>
      <p:sp>
        <p:nvSpPr>
          <p:cNvPr id="45" name="TextBox 44"/>
          <p:cNvSpPr txBox="1"/>
          <p:nvPr/>
        </p:nvSpPr>
        <p:spPr>
          <a:xfrm>
            <a:off x="7432294" y="1978781"/>
            <a:ext cx="284052" cy="307777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1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6437915" y="3150148"/>
            <a:ext cx="275661" cy="307777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1</a:t>
            </a:r>
          </a:p>
        </p:txBody>
      </p:sp>
      <p:sp>
        <p:nvSpPr>
          <p:cNvPr id="41" name="TextBox 40"/>
          <p:cNvSpPr txBox="1"/>
          <p:nvPr/>
        </p:nvSpPr>
        <p:spPr>
          <a:xfrm>
            <a:off x="7143544" y="3101336"/>
            <a:ext cx="330627" cy="307777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-1</a:t>
            </a:r>
          </a:p>
        </p:txBody>
      </p:sp>
    </p:spTree>
    <p:extLst>
      <p:ext uri="{BB962C8B-B14F-4D97-AF65-F5344CB8AC3E}">
        <p14:creationId xmlns:p14="http://schemas.microsoft.com/office/powerpoint/2010/main" val="30345532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500"/>
                            </p:stCondLst>
                            <p:childTnLst>
                              <p:par>
                                <p:cTn id="7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0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3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6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9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4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23" grpId="0"/>
      <p:bldP spid="24" grpId="0"/>
      <p:bldP spid="27" grpId="0" animBg="1"/>
      <p:bldP spid="28" grpId="0" animBg="1"/>
      <p:bldP spid="29" grpId="0" animBg="1"/>
      <p:bldP spid="30" grpId="0" animBg="1"/>
      <p:bldP spid="31" grpId="0"/>
      <p:bldP spid="32" grpId="0"/>
      <p:bldP spid="33" grpId="0"/>
      <p:bldP spid="34" grpId="0"/>
      <p:bldP spid="35" grpId="0"/>
      <p:bldP spid="3" grpId="0"/>
      <p:bldP spid="37" grpId="0"/>
      <p:bldP spid="38" grpId="0"/>
      <p:bldP spid="39" grpId="0"/>
      <p:bldP spid="40" grpId="0"/>
      <p:bldP spid="42" grpId="0"/>
      <p:bldP spid="44" grpId="0" animBg="1"/>
      <p:bldP spid="45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TextBox 75"/>
          <p:cNvSpPr txBox="1"/>
          <p:nvPr/>
        </p:nvSpPr>
        <p:spPr>
          <a:xfrm>
            <a:off x="7787408" y="2597204"/>
            <a:ext cx="132371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[-x+5y,-x+5y]?</a:t>
            </a:r>
          </a:p>
        </p:txBody>
      </p:sp>
      <p:sp>
        <p:nvSpPr>
          <p:cNvPr id="200" name="Shape 200"/>
          <p:cNvSpPr txBox="1">
            <a:spLocks noGrp="1"/>
          </p:cNvSpPr>
          <p:nvPr>
            <p:ph type="title"/>
          </p:nvPr>
        </p:nvSpPr>
        <p:spPr>
          <a:xfrm>
            <a:off x="289763" y="37375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r>
              <a:rPr lang="en" sz="2200" b="1" dirty="0">
                <a:solidFill>
                  <a:srgbClr val="BD9B38"/>
                </a:solidFill>
                <a:latin typeface="Avenir Next Demi Bold" panose="020B0503020202020204" pitchFamily="34" charset="0"/>
              </a:rPr>
              <a:t>Symbolic Interval Analysis is Not Perfect</a:t>
            </a:r>
            <a:endParaRPr sz="2200" b="1" dirty="0">
              <a:solidFill>
                <a:srgbClr val="BD9B38"/>
              </a:solidFill>
              <a:latin typeface="Avenir Next Demi Bold" panose="020B0503020202020204" pitchFamily="34" charset="0"/>
            </a:endParaRPr>
          </a:p>
        </p:txBody>
      </p:sp>
      <p:sp>
        <p:nvSpPr>
          <p:cNvPr id="32" name="Shape 169"/>
          <p:cNvSpPr txBox="1">
            <a:spLocks noGrp="1"/>
          </p:cNvSpPr>
          <p:nvPr>
            <p:ph type="body" idx="1"/>
          </p:nvPr>
        </p:nvSpPr>
        <p:spPr>
          <a:xfrm>
            <a:off x="289763" y="984295"/>
            <a:ext cx="4795937" cy="1720408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14300" indent="0">
              <a:buClr>
                <a:srgbClr val="000000"/>
              </a:buClr>
              <a:buNone/>
            </a:pPr>
            <a:r>
              <a:rPr lang="en" sz="1600" dirty="0">
                <a:solidFill>
                  <a:srgbClr val="000000"/>
                </a:solidFill>
                <a:latin typeface="Avenir Next Demi Bold" panose="020B0703020202020204" pitchFamily="34" charset="0"/>
                <a:ea typeface="Calibri"/>
                <a:cs typeface="Calibri" panose="020F0502020204030204" pitchFamily="34" charset="0"/>
                <a:sym typeface="Calibri"/>
              </a:rPr>
              <a:t>Concretization </a:t>
            </a:r>
          </a:p>
          <a:p>
            <a:pPr marL="114300" indent="0">
              <a:buClr>
                <a:srgbClr val="000000"/>
              </a:buClr>
              <a:buNone/>
            </a:pPr>
            <a:r>
              <a:rPr lang="en" sz="1600" dirty="0">
                <a:solidFill>
                  <a:srgbClr val="000000"/>
                </a:solidFill>
                <a:latin typeface="Avenir Next" panose="020B0503020202020204" pitchFamily="34" charset="0"/>
                <a:ea typeface="Calibri"/>
                <a:cs typeface="Calibri" panose="020F0502020204030204" pitchFamily="34" charset="0"/>
                <a:sym typeface="Calibri"/>
              </a:rPr>
              <a:t>- Only when nonlinearity occurs</a:t>
            </a:r>
          </a:p>
          <a:p>
            <a:pPr marL="114300" indent="0">
              <a:buClr>
                <a:srgbClr val="000000"/>
              </a:buClr>
              <a:buNone/>
            </a:pPr>
            <a:r>
              <a:rPr lang="en" sz="1600" dirty="0">
                <a:solidFill>
                  <a:srgbClr val="000000"/>
                </a:solidFill>
                <a:latin typeface="Avenir Next" panose="020B0503020202020204" pitchFamily="34" charset="0"/>
                <a:ea typeface="Calibri"/>
                <a:cs typeface="Calibri" panose="020F0502020204030204" pitchFamily="34" charset="0"/>
                <a:sym typeface="Calibri"/>
              </a:rPr>
              <a:t>- Overestimation </a:t>
            </a:r>
          </a:p>
          <a:p>
            <a:pPr marL="114300" indent="0">
              <a:buClr>
                <a:srgbClr val="000000"/>
              </a:buClr>
              <a:buNone/>
            </a:pPr>
            <a:r>
              <a:rPr lang="en" sz="1600" dirty="0">
                <a:solidFill>
                  <a:srgbClr val="000000"/>
                </a:solidFill>
                <a:latin typeface="Avenir Next" panose="020B0503020202020204" pitchFamily="34" charset="0"/>
                <a:ea typeface="Calibri"/>
                <a:cs typeface="Calibri" panose="020F0502020204030204" pitchFamily="34" charset="0"/>
                <a:sym typeface="Calibri"/>
              </a:rPr>
              <a:t>- </a:t>
            </a:r>
            <a:r>
              <a:rPr lang="en-US" sz="1600" dirty="0">
                <a:solidFill>
                  <a:srgbClr val="000000"/>
                </a:solidFill>
                <a:latin typeface="Avenir Next" panose="020B0503020202020204" pitchFamily="34" charset="0"/>
                <a:ea typeface="Calibri"/>
                <a:cs typeface="Calibri" panose="020F0502020204030204" pitchFamily="34" charset="0"/>
                <a:sym typeface="Calibri"/>
              </a:rPr>
              <a:t>May have</a:t>
            </a:r>
            <a:r>
              <a:rPr lang="en" sz="1600" dirty="0">
                <a:solidFill>
                  <a:srgbClr val="000000"/>
                </a:solidFill>
                <a:latin typeface="Avenir Next" panose="020B0503020202020204" pitchFamily="34" charset="0"/>
                <a:ea typeface="Calibri"/>
                <a:cs typeface="Calibri" panose="020F0502020204030204" pitchFamily="34" charset="0"/>
                <a:sym typeface="Calibri"/>
              </a:rPr>
              <a:t> </a:t>
            </a:r>
            <a:r>
              <a:rPr lang="en-US" sz="1600" dirty="0">
                <a:solidFill>
                  <a:srgbClr val="000000"/>
                </a:solidFill>
                <a:latin typeface="Avenir Next" panose="020B0503020202020204" pitchFamily="34" charset="0"/>
                <a:ea typeface="Calibri"/>
                <a:cs typeface="Calibri" panose="020F0502020204030204" pitchFamily="34" charset="0"/>
                <a:sym typeface="Calibri"/>
              </a:rPr>
              <a:t>many </a:t>
            </a:r>
            <a:r>
              <a:rPr lang="en" sz="1600" dirty="0">
                <a:solidFill>
                  <a:srgbClr val="000000"/>
                </a:solidFill>
                <a:latin typeface="Avenir Next" panose="020B0503020202020204" pitchFamily="34" charset="0"/>
                <a:ea typeface="Calibri"/>
                <a:cs typeface="Calibri" panose="020F0502020204030204" pitchFamily="34" charset="0"/>
                <a:sym typeface="Calibri"/>
              </a:rPr>
              <a:t>false positive</a:t>
            </a:r>
            <a:r>
              <a:rPr lang="en-US" sz="1600" dirty="0">
                <a:solidFill>
                  <a:srgbClr val="000000"/>
                </a:solidFill>
                <a:latin typeface="Avenir Next" panose="020B0503020202020204" pitchFamily="34" charset="0"/>
                <a:ea typeface="Calibri"/>
                <a:cs typeface="Calibri" panose="020F0502020204030204" pitchFamily="34" charset="0"/>
                <a:sym typeface="Calibri"/>
              </a:rPr>
              <a:t>s</a:t>
            </a:r>
            <a:r>
              <a:rPr lang="en" sz="1600" dirty="0">
                <a:solidFill>
                  <a:srgbClr val="000000"/>
                </a:solidFill>
                <a:latin typeface="Avenir Next" panose="020B0503020202020204" pitchFamily="34" charset="0"/>
                <a:ea typeface="Calibri"/>
                <a:cs typeface="Calibri" panose="020F0502020204030204" pitchFamily="34" charset="0"/>
                <a:sym typeface="Calibri"/>
              </a:rPr>
              <a:t> for large NNs</a:t>
            </a:r>
            <a:endParaRPr sz="1600" dirty="0">
              <a:solidFill>
                <a:srgbClr val="000000"/>
              </a:solidFill>
              <a:latin typeface="Avenir Next" panose="020B0503020202020204" pitchFamily="34" charset="0"/>
              <a:ea typeface="Calibri"/>
              <a:cs typeface="Calibri" panose="020F0502020204030204" pitchFamily="34" charset="0"/>
              <a:sym typeface="Calibri"/>
            </a:endParaRPr>
          </a:p>
        </p:txBody>
      </p:sp>
      <p:cxnSp>
        <p:nvCxnSpPr>
          <p:cNvPr id="44" name="Straight Arrow Connector 43"/>
          <p:cNvCxnSpPr>
            <a:stCxn id="47" idx="4"/>
            <a:endCxn id="50" idx="0"/>
          </p:cNvCxnSpPr>
          <p:nvPr/>
        </p:nvCxnSpPr>
        <p:spPr>
          <a:xfrm>
            <a:off x="6190842" y="1827316"/>
            <a:ext cx="1373030" cy="677681"/>
          </a:xfrm>
          <a:prstGeom prst="straightConnector1">
            <a:avLst/>
          </a:prstGeom>
          <a:ln w="127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5" name="Straight Arrow Connector 44"/>
          <p:cNvCxnSpPr>
            <a:stCxn id="50" idx="4"/>
            <a:endCxn id="51" idx="0"/>
          </p:cNvCxnSpPr>
          <p:nvPr/>
        </p:nvCxnSpPr>
        <p:spPr>
          <a:xfrm flipH="1">
            <a:off x="6917549" y="3025661"/>
            <a:ext cx="646323" cy="497756"/>
          </a:xfrm>
          <a:prstGeom prst="straightConnector1">
            <a:avLst/>
          </a:prstGeom>
          <a:ln w="127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46" name="Rectangle 45"/>
          <p:cNvSpPr/>
          <p:nvPr/>
        </p:nvSpPr>
        <p:spPr>
          <a:xfrm>
            <a:off x="7110877" y="3126724"/>
            <a:ext cx="120119" cy="275926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-</a:t>
            </a:r>
          </a:p>
        </p:txBody>
      </p:sp>
      <p:sp>
        <p:nvSpPr>
          <p:cNvPr id="47" name="Flowchart: Connector 46"/>
          <p:cNvSpPr>
            <a:spLocks noChangeAspect="1"/>
          </p:cNvSpPr>
          <p:nvPr/>
        </p:nvSpPr>
        <p:spPr>
          <a:xfrm>
            <a:off x="5926342" y="1306652"/>
            <a:ext cx="528999" cy="520664"/>
          </a:xfrm>
          <a:prstGeom prst="flowChartConnector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x</a:t>
            </a:r>
            <a:endParaRPr lang="en-US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8" name="Flowchart: Connector 47"/>
          <p:cNvSpPr>
            <a:spLocks noChangeAspect="1"/>
          </p:cNvSpPr>
          <p:nvPr/>
        </p:nvSpPr>
        <p:spPr>
          <a:xfrm>
            <a:off x="7299372" y="1306652"/>
            <a:ext cx="528999" cy="520664"/>
          </a:xfrm>
          <a:prstGeom prst="flowChartConnector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y</a:t>
            </a:r>
            <a:endParaRPr lang="en-US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9" name="Flowchart: Connector 48"/>
          <p:cNvSpPr>
            <a:spLocks noChangeAspect="1"/>
          </p:cNvSpPr>
          <p:nvPr/>
        </p:nvSpPr>
        <p:spPr>
          <a:xfrm>
            <a:off x="5926342" y="2504997"/>
            <a:ext cx="528999" cy="520664"/>
          </a:xfrm>
          <a:prstGeom prst="flowChartConnector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</a:t>
            </a:r>
          </a:p>
        </p:txBody>
      </p:sp>
      <p:sp>
        <p:nvSpPr>
          <p:cNvPr id="50" name="Flowchart: Connector 49"/>
          <p:cNvSpPr>
            <a:spLocks noChangeAspect="1"/>
          </p:cNvSpPr>
          <p:nvPr/>
        </p:nvSpPr>
        <p:spPr>
          <a:xfrm>
            <a:off x="7299372" y="2504997"/>
            <a:ext cx="528999" cy="520664"/>
          </a:xfrm>
          <a:prstGeom prst="flowChartConnector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</a:t>
            </a:r>
          </a:p>
        </p:txBody>
      </p:sp>
      <p:sp>
        <p:nvSpPr>
          <p:cNvPr id="51" name="Flowchart: Connector 50"/>
          <p:cNvSpPr>
            <a:spLocks noChangeAspect="1"/>
          </p:cNvSpPr>
          <p:nvPr/>
        </p:nvSpPr>
        <p:spPr>
          <a:xfrm>
            <a:off x="6653049" y="3523417"/>
            <a:ext cx="528999" cy="520664"/>
          </a:xfrm>
          <a:prstGeom prst="flowChartConnector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</a:t>
            </a:r>
            <a:endParaRPr lang="en-US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cxnSp>
        <p:nvCxnSpPr>
          <p:cNvPr id="52" name="Straight Arrow Connector 51"/>
          <p:cNvCxnSpPr>
            <a:stCxn id="47" idx="4"/>
            <a:endCxn id="49" idx="0"/>
          </p:cNvCxnSpPr>
          <p:nvPr/>
        </p:nvCxnSpPr>
        <p:spPr>
          <a:xfrm>
            <a:off x="6190842" y="1827316"/>
            <a:ext cx="0" cy="677681"/>
          </a:xfrm>
          <a:prstGeom prst="straightConnector1">
            <a:avLst/>
          </a:prstGeom>
          <a:ln w="127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3" name="Straight Arrow Connector 52"/>
          <p:cNvCxnSpPr>
            <a:stCxn id="48" idx="4"/>
            <a:endCxn id="50" idx="0"/>
          </p:cNvCxnSpPr>
          <p:nvPr/>
        </p:nvCxnSpPr>
        <p:spPr>
          <a:xfrm>
            <a:off x="7563872" y="1827316"/>
            <a:ext cx="0" cy="677681"/>
          </a:xfrm>
          <a:prstGeom prst="straightConnector1">
            <a:avLst/>
          </a:prstGeom>
          <a:ln w="127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4" name="Straight Arrow Connector 53"/>
          <p:cNvCxnSpPr>
            <a:stCxn id="48" idx="4"/>
            <a:endCxn id="49" idx="0"/>
          </p:cNvCxnSpPr>
          <p:nvPr/>
        </p:nvCxnSpPr>
        <p:spPr>
          <a:xfrm flipH="1">
            <a:off x="6190842" y="1827316"/>
            <a:ext cx="1373030" cy="677681"/>
          </a:xfrm>
          <a:prstGeom prst="straightConnector1">
            <a:avLst/>
          </a:prstGeom>
          <a:ln w="127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5" name="Straight Arrow Connector 54"/>
          <p:cNvCxnSpPr>
            <a:stCxn id="49" idx="4"/>
            <a:endCxn id="51" idx="0"/>
          </p:cNvCxnSpPr>
          <p:nvPr/>
        </p:nvCxnSpPr>
        <p:spPr>
          <a:xfrm>
            <a:off x="6190842" y="3025661"/>
            <a:ext cx="726707" cy="497756"/>
          </a:xfrm>
          <a:prstGeom prst="straightConnector1">
            <a:avLst/>
          </a:prstGeom>
          <a:ln w="127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56" name="TextBox 55"/>
          <p:cNvSpPr txBox="1"/>
          <p:nvPr/>
        </p:nvSpPr>
        <p:spPr>
          <a:xfrm>
            <a:off x="5926342" y="998875"/>
            <a:ext cx="53251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[4,6]</a:t>
            </a:r>
          </a:p>
        </p:txBody>
      </p:sp>
      <p:sp>
        <p:nvSpPr>
          <p:cNvPr id="57" name="TextBox 56"/>
          <p:cNvSpPr txBox="1"/>
          <p:nvPr/>
        </p:nvSpPr>
        <p:spPr>
          <a:xfrm>
            <a:off x="7321338" y="993949"/>
            <a:ext cx="53251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[1,5]</a:t>
            </a:r>
          </a:p>
        </p:txBody>
      </p:sp>
      <p:sp>
        <p:nvSpPr>
          <p:cNvPr id="60" name="Rectangle 59"/>
          <p:cNvSpPr/>
          <p:nvPr/>
        </p:nvSpPr>
        <p:spPr>
          <a:xfrm>
            <a:off x="6490733" y="1859363"/>
            <a:ext cx="120119" cy="275926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</a:t>
            </a:r>
          </a:p>
        </p:txBody>
      </p:sp>
      <p:sp>
        <p:nvSpPr>
          <p:cNvPr id="61" name="Rectangle 60"/>
          <p:cNvSpPr/>
          <p:nvPr/>
        </p:nvSpPr>
        <p:spPr>
          <a:xfrm>
            <a:off x="7141856" y="1859363"/>
            <a:ext cx="120119" cy="275926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3</a:t>
            </a:r>
          </a:p>
        </p:txBody>
      </p:sp>
      <p:sp>
        <p:nvSpPr>
          <p:cNvPr id="62" name="Rectangle 61"/>
          <p:cNvSpPr/>
          <p:nvPr/>
        </p:nvSpPr>
        <p:spPr>
          <a:xfrm>
            <a:off x="6490733" y="3136576"/>
            <a:ext cx="120119" cy="275926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</a:t>
            </a:r>
          </a:p>
        </p:txBody>
      </p:sp>
      <p:sp>
        <p:nvSpPr>
          <p:cNvPr id="63" name="Rectangle 62"/>
          <p:cNvSpPr/>
          <p:nvPr/>
        </p:nvSpPr>
        <p:spPr>
          <a:xfrm>
            <a:off x="7201219" y="3136576"/>
            <a:ext cx="120119" cy="275926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</a:t>
            </a:r>
          </a:p>
        </p:txBody>
      </p:sp>
      <p:sp>
        <p:nvSpPr>
          <p:cNvPr id="64" name="TextBox 63"/>
          <p:cNvSpPr txBox="1"/>
          <p:nvPr/>
        </p:nvSpPr>
        <p:spPr>
          <a:xfrm>
            <a:off x="5350484" y="2317395"/>
            <a:ext cx="73129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[11,27]</a:t>
            </a:r>
          </a:p>
        </p:txBody>
      </p:sp>
      <p:sp>
        <p:nvSpPr>
          <p:cNvPr id="65" name="TextBox 64"/>
          <p:cNvSpPr txBox="1"/>
          <p:nvPr/>
        </p:nvSpPr>
        <p:spPr>
          <a:xfrm>
            <a:off x="5340401" y="2886830"/>
            <a:ext cx="73129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[11,27]</a:t>
            </a:r>
          </a:p>
        </p:txBody>
      </p:sp>
      <p:sp>
        <p:nvSpPr>
          <p:cNvPr id="66" name="TextBox 65"/>
          <p:cNvSpPr txBox="1"/>
          <p:nvPr/>
        </p:nvSpPr>
        <p:spPr>
          <a:xfrm>
            <a:off x="7694749" y="2313866"/>
            <a:ext cx="66717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[-1,16]</a:t>
            </a:r>
          </a:p>
        </p:txBody>
      </p:sp>
      <p:sp>
        <p:nvSpPr>
          <p:cNvPr id="67" name="TextBox 66"/>
          <p:cNvSpPr txBox="1"/>
          <p:nvPr/>
        </p:nvSpPr>
        <p:spPr>
          <a:xfrm>
            <a:off x="7724404" y="2830567"/>
            <a:ext cx="61266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[0,16]</a:t>
            </a:r>
          </a:p>
        </p:txBody>
      </p:sp>
      <p:sp>
        <p:nvSpPr>
          <p:cNvPr id="68" name="TextBox 67"/>
          <p:cNvSpPr txBox="1"/>
          <p:nvPr/>
        </p:nvSpPr>
        <p:spPr>
          <a:xfrm>
            <a:off x="6610852" y="4021173"/>
            <a:ext cx="66717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[-5,27]</a:t>
            </a:r>
          </a:p>
        </p:txBody>
      </p:sp>
      <p:sp>
        <p:nvSpPr>
          <p:cNvPr id="69" name="Rectangle 68"/>
          <p:cNvSpPr/>
          <p:nvPr/>
        </p:nvSpPr>
        <p:spPr>
          <a:xfrm>
            <a:off x="6420607" y="1849906"/>
            <a:ext cx="89677" cy="275926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-</a:t>
            </a:r>
          </a:p>
        </p:txBody>
      </p:sp>
      <p:sp>
        <p:nvSpPr>
          <p:cNvPr id="70" name="TextBox 69"/>
          <p:cNvSpPr txBox="1"/>
          <p:nvPr/>
        </p:nvSpPr>
        <p:spPr>
          <a:xfrm>
            <a:off x="4785099" y="2598954"/>
            <a:ext cx="120417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[2x+3y,2x+3y]</a:t>
            </a:r>
          </a:p>
        </p:txBody>
      </p:sp>
      <p:sp>
        <p:nvSpPr>
          <p:cNvPr id="71" name="TextBox 70"/>
          <p:cNvSpPr txBox="1"/>
          <p:nvPr/>
        </p:nvSpPr>
        <p:spPr>
          <a:xfrm>
            <a:off x="5268266" y="3617065"/>
            <a:ext cx="144142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[2x+3y-16,2x+3y]</a:t>
            </a:r>
          </a:p>
        </p:txBody>
      </p:sp>
      <p:sp>
        <p:nvSpPr>
          <p:cNvPr id="72" name="TextBox 71"/>
          <p:cNvSpPr txBox="1"/>
          <p:nvPr/>
        </p:nvSpPr>
        <p:spPr>
          <a:xfrm>
            <a:off x="5694641" y="1375890"/>
            <a:ext cx="26321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x</a:t>
            </a:r>
          </a:p>
        </p:txBody>
      </p:sp>
      <p:sp>
        <p:nvSpPr>
          <p:cNvPr id="73" name="TextBox 72"/>
          <p:cNvSpPr txBox="1"/>
          <p:nvPr/>
        </p:nvSpPr>
        <p:spPr>
          <a:xfrm>
            <a:off x="7782094" y="1376056"/>
            <a:ext cx="27443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y</a:t>
            </a:r>
          </a:p>
        </p:txBody>
      </p:sp>
      <p:sp>
        <p:nvSpPr>
          <p:cNvPr id="74" name="TextBox 73"/>
          <p:cNvSpPr txBox="1"/>
          <p:nvPr/>
        </p:nvSpPr>
        <p:spPr>
          <a:xfrm>
            <a:off x="7784941" y="2563434"/>
            <a:ext cx="68480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defPPr>
            <a:lvl1pPr algn="ctr">
              <a:defRPr sz="2000" b="1">
                <a:solidFill>
                  <a:srgbClr val="FF6600"/>
                </a:solidFill>
                <a:latin typeface="Avenir Next" panose="020B0503020202020204" pitchFamily="34" charset="0"/>
                <a:cs typeface="Calibri"/>
              </a:defRPr>
            </a:lvl1pPr>
          </a:lstStyle>
          <a:p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[0,16]</a:t>
            </a:r>
          </a:p>
        </p:txBody>
      </p:sp>
      <p:sp>
        <p:nvSpPr>
          <p:cNvPr id="81" name="TextBox 80"/>
          <p:cNvSpPr txBox="1"/>
          <p:nvPr/>
        </p:nvSpPr>
        <p:spPr>
          <a:xfrm>
            <a:off x="5955202" y="4383646"/>
            <a:ext cx="198964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algn="ctr">
              <a:defRPr sz="2000" b="1">
                <a:solidFill>
                  <a:srgbClr val="FF6600"/>
                </a:solidFill>
                <a:latin typeface="Avenir Next" panose="020B0503020202020204" pitchFamily="34" charset="0"/>
                <a:cs typeface="Calibri"/>
              </a:defRPr>
            </a:lvl1pPr>
          </a:lstStyle>
          <a:p>
            <a:r>
              <a:rPr lang="en-US" b="0" dirty="0"/>
              <a:t>Overestimation</a:t>
            </a:r>
          </a:p>
        </p:txBody>
      </p:sp>
      <p:sp>
        <p:nvSpPr>
          <p:cNvPr id="43" name="Rectangle 42"/>
          <p:cNvSpPr/>
          <p:nvPr/>
        </p:nvSpPr>
        <p:spPr>
          <a:xfrm>
            <a:off x="306707" y="3873509"/>
            <a:ext cx="3811604" cy="798580"/>
          </a:xfrm>
          <a:prstGeom prst="rect">
            <a:avLst/>
          </a:prstGeom>
          <a:solidFill>
            <a:schemeClr val="tx2">
              <a:lumMod val="90000"/>
              <a:alpha val="80000"/>
            </a:schemeClr>
          </a:solidFill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chemeClr val="tx1"/>
                </a:solidFill>
                <a:latin typeface="Avenir Next Demi Bold" panose="020B0703020202020204" pitchFamily="34" charset="0"/>
              </a:rPr>
              <a:t>Security property:</a:t>
            </a:r>
          </a:p>
          <a:p>
            <a:pPr algn="ctr"/>
            <a:r>
              <a:rPr lang="en-US" sz="1600" dirty="0">
                <a:solidFill>
                  <a:schemeClr val="tx1"/>
                </a:solidFill>
                <a:latin typeface="Avenir Next" panose="020B0503020202020204" pitchFamily="34" charset="0"/>
              </a:rPr>
              <a:t>input ranges: x=[4,6], y=[1,5]</a:t>
            </a:r>
          </a:p>
          <a:p>
            <a:pPr algn="ctr"/>
            <a:r>
              <a:rPr lang="en-US" sz="1600" dirty="0">
                <a:solidFill>
                  <a:schemeClr val="tx1"/>
                </a:solidFill>
                <a:latin typeface="Avenir Next" panose="020B0503020202020204" pitchFamily="34" charset="0"/>
              </a:rPr>
              <a:t>output: f&lt;20</a:t>
            </a:r>
          </a:p>
        </p:txBody>
      </p:sp>
      <p:sp>
        <p:nvSpPr>
          <p:cNvPr id="80" name="TextBox 79"/>
          <p:cNvSpPr txBox="1"/>
          <p:nvPr/>
        </p:nvSpPr>
        <p:spPr>
          <a:xfrm>
            <a:off x="6058422" y="2003375"/>
            <a:ext cx="284052" cy="307777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2</a:t>
            </a:r>
          </a:p>
        </p:txBody>
      </p:sp>
      <p:sp>
        <p:nvSpPr>
          <p:cNvPr id="82" name="TextBox 81"/>
          <p:cNvSpPr txBox="1"/>
          <p:nvPr/>
        </p:nvSpPr>
        <p:spPr>
          <a:xfrm>
            <a:off x="7432294" y="1978781"/>
            <a:ext cx="276038" cy="307777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5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6404492" y="3150148"/>
            <a:ext cx="275661" cy="307777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1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7110121" y="3101336"/>
            <a:ext cx="330627" cy="307777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-1</a:t>
            </a:r>
          </a:p>
        </p:txBody>
      </p:sp>
    </p:spTree>
    <p:extLst>
      <p:ext uri="{BB962C8B-B14F-4D97-AF65-F5344CB8AC3E}">
        <p14:creationId xmlns:p14="http://schemas.microsoft.com/office/powerpoint/2010/main" val="11909973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6" grpId="0"/>
      <p:bldP spid="68" grpId="0"/>
      <p:bldP spid="71" grpId="0"/>
      <p:bldP spid="74" grpId="0" animBg="1"/>
      <p:bldP spid="81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Shape 200"/>
          <p:cNvSpPr txBox="1">
            <a:spLocks noGrp="1"/>
          </p:cNvSpPr>
          <p:nvPr>
            <p:ph type="title"/>
          </p:nvPr>
        </p:nvSpPr>
        <p:spPr>
          <a:xfrm>
            <a:off x="284483" y="376983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r>
              <a:rPr lang="en" sz="2200" b="1" dirty="0">
                <a:solidFill>
                  <a:srgbClr val="BD9B38"/>
                </a:solidFill>
                <a:latin typeface="Avenir Next Demi Bold" panose="020B0503020202020204" pitchFamily="34" charset="0"/>
              </a:rPr>
              <a:t>Iterative Interval Refinement with One Bisection</a:t>
            </a:r>
            <a:endParaRPr sz="2200" b="1" dirty="0">
              <a:solidFill>
                <a:srgbClr val="BD9B38"/>
              </a:solidFill>
              <a:latin typeface="Avenir Next Demi Bold" panose="020B0503020202020204" pitchFamily="34" charset="0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6416062" y="4383646"/>
            <a:ext cx="106792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algn="ctr">
              <a:defRPr sz="2000" b="1">
                <a:solidFill>
                  <a:srgbClr val="FF6600"/>
                </a:solidFill>
                <a:latin typeface="Avenir Next" panose="020B0503020202020204" pitchFamily="34" charset="0"/>
                <a:cs typeface="Calibri"/>
              </a:defRPr>
            </a:lvl1pPr>
          </a:lstStyle>
          <a:p>
            <a:r>
              <a:rPr lang="en-US" b="0" dirty="0"/>
              <a:t>Tighter</a:t>
            </a:r>
          </a:p>
        </p:txBody>
      </p:sp>
      <p:cxnSp>
        <p:nvCxnSpPr>
          <p:cNvPr id="44" name="Straight Arrow Connector 43"/>
          <p:cNvCxnSpPr>
            <a:stCxn id="47" idx="4"/>
            <a:endCxn id="50" idx="0"/>
          </p:cNvCxnSpPr>
          <p:nvPr/>
        </p:nvCxnSpPr>
        <p:spPr>
          <a:xfrm>
            <a:off x="6190842" y="1827316"/>
            <a:ext cx="1373030" cy="677681"/>
          </a:xfrm>
          <a:prstGeom prst="straightConnector1">
            <a:avLst/>
          </a:prstGeom>
          <a:ln w="127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5" name="Straight Arrow Connector 44"/>
          <p:cNvCxnSpPr>
            <a:stCxn id="50" idx="4"/>
            <a:endCxn id="51" idx="0"/>
          </p:cNvCxnSpPr>
          <p:nvPr/>
        </p:nvCxnSpPr>
        <p:spPr>
          <a:xfrm flipH="1">
            <a:off x="6917549" y="3025661"/>
            <a:ext cx="646323" cy="497756"/>
          </a:xfrm>
          <a:prstGeom prst="straightConnector1">
            <a:avLst/>
          </a:prstGeom>
          <a:ln w="127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46" name="Rectangle 45"/>
          <p:cNvSpPr/>
          <p:nvPr/>
        </p:nvSpPr>
        <p:spPr>
          <a:xfrm>
            <a:off x="7110877" y="3126724"/>
            <a:ext cx="120119" cy="275926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-</a:t>
            </a:r>
          </a:p>
        </p:txBody>
      </p:sp>
      <p:sp>
        <p:nvSpPr>
          <p:cNvPr id="47" name="Flowchart: Connector 46"/>
          <p:cNvSpPr>
            <a:spLocks noChangeAspect="1"/>
          </p:cNvSpPr>
          <p:nvPr/>
        </p:nvSpPr>
        <p:spPr>
          <a:xfrm>
            <a:off x="5926342" y="1306652"/>
            <a:ext cx="528999" cy="520664"/>
          </a:xfrm>
          <a:prstGeom prst="flowChartConnector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x</a:t>
            </a:r>
            <a:endParaRPr lang="en-US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8" name="Flowchart: Connector 47"/>
          <p:cNvSpPr>
            <a:spLocks noChangeAspect="1"/>
          </p:cNvSpPr>
          <p:nvPr/>
        </p:nvSpPr>
        <p:spPr>
          <a:xfrm>
            <a:off x="7299372" y="1306652"/>
            <a:ext cx="528999" cy="520664"/>
          </a:xfrm>
          <a:prstGeom prst="flowChartConnector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y</a:t>
            </a:r>
            <a:endParaRPr lang="en-US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9" name="Flowchart: Connector 48"/>
          <p:cNvSpPr>
            <a:spLocks noChangeAspect="1"/>
          </p:cNvSpPr>
          <p:nvPr/>
        </p:nvSpPr>
        <p:spPr>
          <a:xfrm>
            <a:off x="5926342" y="2504997"/>
            <a:ext cx="528999" cy="520664"/>
          </a:xfrm>
          <a:prstGeom prst="flowChartConnector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</a:t>
            </a:r>
          </a:p>
        </p:txBody>
      </p:sp>
      <p:sp>
        <p:nvSpPr>
          <p:cNvPr id="50" name="Flowchart: Connector 49"/>
          <p:cNvSpPr>
            <a:spLocks noChangeAspect="1"/>
          </p:cNvSpPr>
          <p:nvPr/>
        </p:nvSpPr>
        <p:spPr>
          <a:xfrm>
            <a:off x="7299372" y="2504997"/>
            <a:ext cx="528999" cy="520664"/>
          </a:xfrm>
          <a:prstGeom prst="flowChartConnector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</a:t>
            </a:r>
          </a:p>
        </p:txBody>
      </p:sp>
      <p:sp>
        <p:nvSpPr>
          <p:cNvPr id="51" name="Flowchart: Connector 50"/>
          <p:cNvSpPr>
            <a:spLocks noChangeAspect="1"/>
          </p:cNvSpPr>
          <p:nvPr/>
        </p:nvSpPr>
        <p:spPr>
          <a:xfrm>
            <a:off x="6653049" y="3523417"/>
            <a:ext cx="528999" cy="520664"/>
          </a:xfrm>
          <a:prstGeom prst="flowChartConnector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</a:t>
            </a:r>
            <a:endParaRPr lang="en-US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cxnSp>
        <p:nvCxnSpPr>
          <p:cNvPr id="52" name="Straight Arrow Connector 51"/>
          <p:cNvCxnSpPr>
            <a:stCxn id="47" idx="4"/>
            <a:endCxn id="49" idx="0"/>
          </p:cNvCxnSpPr>
          <p:nvPr/>
        </p:nvCxnSpPr>
        <p:spPr>
          <a:xfrm>
            <a:off x="6190842" y="1827316"/>
            <a:ext cx="0" cy="677681"/>
          </a:xfrm>
          <a:prstGeom prst="straightConnector1">
            <a:avLst/>
          </a:prstGeom>
          <a:ln w="127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3" name="Straight Arrow Connector 52"/>
          <p:cNvCxnSpPr>
            <a:stCxn id="48" idx="4"/>
            <a:endCxn id="50" idx="0"/>
          </p:cNvCxnSpPr>
          <p:nvPr/>
        </p:nvCxnSpPr>
        <p:spPr>
          <a:xfrm>
            <a:off x="7563872" y="1827316"/>
            <a:ext cx="0" cy="677681"/>
          </a:xfrm>
          <a:prstGeom prst="straightConnector1">
            <a:avLst/>
          </a:prstGeom>
          <a:ln w="127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4" name="Straight Arrow Connector 53"/>
          <p:cNvCxnSpPr>
            <a:stCxn id="48" idx="4"/>
            <a:endCxn id="49" idx="0"/>
          </p:cNvCxnSpPr>
          <p:nvPr/>
        </p:nvCxnSpPr>
        <p:spPr>
          <a:xfrm flipH="1">
            <a:off x="6190842" y="1827316"/>
            <a:ext cx="1373030" cy="677681"/>
          </a:xfrm>
          <a:prstGeom prst="straightConnector1">
            <a:avLst/>
          </a:prstGeom>
          <a:ln w="127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5" name="Straight Arrow Connector 54"/>
          <p:cNvCxnSpPr>
            <a:stCxn id="49" idx="4"/>
            <a:endCxn id="51" idx="0"/>
          </p:cNvCxnSpPr>
          <p:nvPr/>
        </p:nvCxnSpPr>
        <p:spPr>
          <a:xfrm>
            <a:off x="6190842" y="3025661"/>
            <a:ext cx="726707" cy="497756"/>
          </a:xfrm>
          <a:prstGeom prst="straightConnector1">
            <a:avLst/>
          </a:prstGeom>
          <a:ln w="127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56" name="TextBox 55"/>
          <p:cNvSpPr txBox="1"/>
          <p:nvPr/>
        </p:nvSpPr>
        <p:spPr>
          <a:xfrm>
            <a:off x="5926342" y="998875"/>
            <a:ext cx="53251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[4,6]</a:t>
            </a:r>
          </a:p>
        </p:txBody>
      </p:sp>
      <p:sp>
        <p:nvSpPr>
          <p:cNvPr id="57" name="TextBox 56"/>
          <p:cNvSpPr txBox="1"/>
          <p:nvPr/>
        </p:nvSpPr>
        <p:spPr>
          <a:xfrm>
            <a:off x="7071436" y="996723"/>
            <a:ext cx="101021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[1,3]U[3,5]</a:t>
            </a:r>
          </a:p>
        </p:txBody>
      </p:sp>
      <p:sp>
        <p:nvSpPr>
          <p:cNvPr id="60" name="Rectangle 59"/>
          <p:cNvSpPr/>
          <p:nvPr/>
        </p:nvSpPr>
        <p:spPr>
          <a:xfrm>
            <a:off x="6490733" y="1859363"/>
            <a:ext cx="120119" cy="275926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</a:t>
            </a:r>
          </a:p>
        </p:txBody>
      </p:sp>
      <p:sp>
        <p:nvSpPr>
          <p:cNvPr id="61" name="Rectangle 60"/>
          <p:cNvSpPr/>
          <p:nvPr/>
        </p:nvSpPr>
        <p:spPr>
          <a:xfrm>
            <a:off x="7141856" y="1859363"/>
            <a:ext cx="120119" cy="275926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3</a:t>
            </a:r>
          </a:p>
        </p:txBody>
      </p:sp>
      <p:sp>
        <p:nvSpPr>
          <p:cNvPr id="62" name="Rectangle 61"/>
          <p:cNvSpPr/>
          <p:nvPr/>
        </p:nvSpPr>
        <p:spPr>
          <a:xfrm>
            <a:off x="6490733" y="3136576"/>
            <a:ext cx="120119" cy="275926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</a:t>
            </a:r>
          </a:p>
        </p:txBody>
      </p:sp>
      <p:sp>
        <p:nvSpPr>
          <p:cNvPr id="63" name="Rectangle 62"/>
          <p:cNvSpPr/>
          <p:nvPr/>
        </p:nvSpPr>
        <p:spPr>
          <a:xfrm>
            <a:off x="7201219" y="3136576"/>
            <a:ext cx="120119" cy="275926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</a:t>
            </a:r>
          </a:p>
        </p:txBody>
      </p:sp>
      <p:sp>
        <p:nvSpPr>
          <p:cNvPr id="64" name="TextBox 63"/>
          <p:cNvSpPr txBox="1"/>
          <p:nvPr/>
        </p:nvSpPr>
        <p:spPr>
          <a:xfrm>
            <a:off x="4701066" y="2320507"/>
            <a:ext cx="133882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[11,21]U[17,27]</a:t>
            </a:r>
          </a:p>
        </p:txBody>
      </p:sp>
      <p:sp>
        <p:nvSpPr>
          <p:cNvPr id="65" name="TextBox 64"/>
          <p:cNvSpPr txBox="1"/>
          <p:nvPr/>
        </p:nvSpPr>
        <p:spPr>
          <a:xfrm>
            <a:off x="4719764" y="2865052"/>
            <a:ext cx="133882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[11,21]U[17,27]</a:t>
            </a:r>
          </a:p>
        </p:txBody>
      </p:sp>
      <p:sp>
        <p:nvSpPr>
          <p:cNvPr id="66" name="TextBox 65"/>
          <p:cNvSpPr txBox="1"/>
          <p:nvPr/>
        </p:nvSpPr>
        <p:spPr>
          <a:xfrm>
            <a:off x="7694749" y="2313866"/>
            <a:ext cx="121058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[-1,11]U[9,21]</a:t>
            </a:r>
          </a:p>
        </p:txBody>
      </p:sp>
      <p:sp>
        <p:nvSpPr>
          <p:cNvPr id="67" name="TextBox 66"/>
          <p:cNvSpPr txBox="1"/>
          <p:nvPr/>
        </p:nvSpPr>
        <p:spPr>
          <a:xfrm>
            <a:off x="7722701" y="2868412"/>
            <a:ext cx="115608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[0,11]U[9,21]</a:t>
            </a:r>
          </a:p>
        </p:txBody>
      </p:sp>
      <p:sp>
        <p:nvSpPr>
          <p:cNvPr id="68" name="TextBox 67"/>
          <p:cNvSpPr txBox="1"/>
          <p:nvPr/>
        </p:nvSpPr>
        <p:spPr>
          <a:xfrm>
            <a:off x="6058592" y="4046976"/>
            <a:ext cx="178286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[0,21]U[</a:t>
            </a:r>
            <a:r>
              <a:rPr lang="en-US" altLang="zh-CN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-4,18</a:t>
            </a:r>
            <a:r>
              <a:rPr lang="en-US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]=[-4,21]</a:t>
            </a:r>
          </a:p>
        </p:txBody>
      </p:sp>
      <p:sp>
        <p:nvSpPr>
          <p:cNvPr id="69" name="Rectangle 68"/>
          <p:cNvSpPr/>
          <p:nvPr/>
        </p:nvSpPr>
        <p:spPr>
          <a:xfrm>
            <a:off x="6420607" y="1849906"/>
            <a:ext cx="89677" cy="275926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-</a:t>
            </a:r>
          </a:p>
        </p:txBody>
      </p:sp>
      <p:sp>
        <p:nvSpPr>
          <p:cNvPr id="70" name="TextBox 69"/>
          <p:cNvSpPr txBox="1"/>
          <p:nvPr/>
        </p:nvSpPr>
        <p:spPr>
          <a:xfrm>
            <a:off x="7295853" y="990266"/>
            <a:ext cx="53251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[1,3]</a:t>
            </a:r>
          </a:p>
        </p:txBody>
      </p:sp>
      <p:sp>
        <p:nvSpPr>
          <p:cNvPr id="71" name="TextBox 70"/>
          <p:cNvSpPr txBox="1"/>
          <p:nvPr/>
        </p:nvSpPr>
        <p:spPr>
          <a:xfrm>
            <a:off x="5337078" y="2316684"/>
            <a:ext cx="70403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[11,21]</a:t>
            </a:r>
          </a:p>
        </p:txBody>
      </p:sp>
      <p:sp>
        <p:nvSpPr>
          <p:cNvPr id="72" name="TextBox 71"/>
          <p:cNvSpPr txBox="1"/>
          <p:nvPr/>
        </p:nvSpPr>
        <p:spPr>
          <a:xfrm>
            <a:off x="5353391" y="2868875"/>
            <a:ext cx="70403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[11,21]</a:t>
            </a:r>
          </a:p>
        </p:txBody>
      </p:sp>
      <p:sp>
        <p:nvSpPr>
          <p:cNvPr id="73" name="TextBox 72"/>
          <p:cNvSpPr txBox="1"/>
          <p:nvPr/>
        </p:nvSpPr>
        <p:spPr>
          <a:xfrm>
            <a:off x="7694748" y="2311178"/>
            <a:ext cx="66717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[-1,11]</a:t>
            </a:r>
          </a:p>
        </p:txBody>
      </p:sp>
      <p:sp>
        <p:nvSpPr>
          <p:cNvPr id="74" name="TextBox 73"/>
          <p:cNvSpPr txBox="1"/>
          <p:nvPr/>
        </p:nvSpPr>
        <p:spPr>
          <a:xfrm>
            <a:off x="7722701" y="2868337"/>
            <a:ext cx="61266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[0,11]</a:t>
            </a:r>
          </a:p>
        </p:txBody>
      </p:sp>
      <p:sp>
        <p:nvSpPr>
          <p:cNvPr id="75" name="TextBox 74"/>
          <p:cNvSpPr txBox="1"/>
          <p:nvPr/>
        </p:nvSpPr>
        <p:spPr>
          <a:xfrm>
            <a:off x="6611214" y="4046975"/>
            <a:ext cx="61266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[0,21]</a:t>
            </a:r>
          </a:p>
        </p:txBody>
      </p:sp>
      <p:sp>
        <p:nvSpPr>
          <p:cNvPr id="76" name="Shape 169"/>
          <p:cNvSpPr txBox="1">
            <a:spLocks/>
          </p:cNvSpPr>
          <p:nvPr/>
        </p:nvSpPr>
        <p:spPr>
          <a:xfrm>
            <a:off x="284483" y="978802"/>
            <a:ext cx="4341057" cy="22042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●"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114300" indent="0">
              <a:buClr>
                <a:srgbClr val="000000"/>
              </a:buClr>
              <a:buFont typeface="Arial"/>
              <a:buNone/>
            </a:pPr>
            <a:r>
              <a:rPr lang="en-US" sz="1600" dirty="0">
                <a:solidFill>
                  <a:srgbClr val="000000"/>
                </a:solidFill>
                <a:latin typeface="Avenir Next Demi Bold" panose="020B0703020202020204" pitchFamily="34" charset="0"/>
                <a:ea typeface="Calibri"/>
                <a:cs typeface="Calibri" panose="020F0502020204030204" pitchFamily="34" charset="0"/>
                <a:sym typeface="Calibri"/>
              </a:rPr>
              <a:t>Iterative refinement</a:t>
            </a:r>
          </a:p>
          <a:p>
            <a:pPr marL="114300" indent="0">
              <a:buClr>
                <a:srgbClr val="000000"/>
              </a:buClr>
              <a:buFont typeface="Arial"/>
              <a:buNone/>
            </a:pPr>
            <a:r>
              <a:rPr lang="en-US" sz="1600" dirty="0">
                <a:solidFill>
                  <a:srgbClr val="000000"/>
                </a:solidFill>
                <a:latin typeface="Avenir Next" panose="020B0503020202020204" pitchFamily="34" charset="0"/>
                <a:ea typeface="Calibri"/>
                <a:cs typeface="Calibri" panose="020F0502020204030204" pitchFamily="34" charset="0"/>
                <a:sym typeface="Calibri"/>
              </a:rPr>
              <a:t>- Bisect input ranges</a:t>
            </a:r>
          </a:p>
          <a:p>
            <a:pPr marL="114300" indent="0">
              <a:buClr>
                <a:srgbClr val="000000"/>
              </a:buClr>
              <a:buFont typeface="Arial"/>
              <a:buNone/>
            </a:pPr>
            <a:r>
              <a:rPr lang="en-US" sz="1600" dirty="0">
                <a:solidFill>
                  <a:srgbClr val="000000"/>
                </a:solidFill>
                <a:latin typeface="Avenir Next" panose="020B0503020202020204" pitchFamily="34" charset="0"/>
                <a:ea typeface="Calibri"/>
                <a:cs typeface="Calibri" panose="020F0502020204030204" pitchFamily="34" charset="0"/>
                <a:sym typeface="Calibri"/>
              </a:rPr>
              <a:t>- Compute union of output ranges</a:t>
            </a:r>
          </a:p>
          <a:p>
            <a:pPr marL="114300" indent="0">
              <a:buClr>
                <a:srgbClr val="000000"/>
              </a:buClr>
              <a:buFont typeface="Arial"/>
              <a:buNone/>
            </a:pPr>
            <a:r>
              <a:rPr lang="en-US" sz="1600" dirty="0">
                <a:solidFill>
                  <a:srgbClr val="000000"/>
                </a:solidFill>
                <a:latin typeface="Avenir Next" panose="020B0503020202020204" pitchFamily="34" charset="0"/>
                <a:ea typeface="Calibri"/>
                <a:cs typeface="Calibri" panose="020F0502020204030204" pitchFamily="34" charset="0"/>
                <a:sym typeface="Calibri"/>
              </a:rPr>
              <a:t>- Iteratively refine</a:t>
            </a:r>
          </a:p>
          <a:p>
            <a:pPr marL="114300" indent="0">
              <a:buClr>
                <a:srgbClr val="000000"/>
              </a:buClr>
              <a:buFont typeface="Arial"/>
              <a:buNone/>
            </a:pPr>
            <a:endParaRPr lang="en" sz="1600" dirty="0">
              <a:solidFill>
                <a:srgbClr val="000000"/>
              </a:solidFill>
              <a:latin typeface="Avenir Next Demi Bold" panose="020B0703020202020204" pitchFamily="34" charset="0"/>
              <a:ea typeface="Calibri"/>
              <a:cs typeface="Calibri" panose="020F0502020204030204" pitchFamily="34" charset="0"/>
              <a:sym typeface="Calibri"/>
            </a:endParaRPr>
          </a:p>
          <a:p>
            <a:pPr marL="114300" indent="0">
              <a:buClr>
                <a:srgbClr val="000000"/>
              </a:buClr>
              <a:buFont typeface="Arial"/>
              <a:buNone/>
            </a:pPr>
            <a:r>
              <a:rPr lang="en" sz="1600" dirty="0">
                <a:solidFill>
                  <a:srgbClr val="000000"/>
                </a:solidFill>
                <a:latin typeface="Avenir Next Demi Bold" panose="020B0703020202020204" pitchFamily="34" charset="0"/>
                <a:ea typeface="Calibri"/>
                <a:cs typeface="Calibri" panose="020F0502020204030204" pitchFamily="34" charset="0"/>
                <a:sym typeface="Calibri"/>
              </a:rPr>
              <a:t>Overestimation error decreases as input width becomes smaller</a:t>
            </a:r>
          </a:p>
        </p:txBody>
      </p:sp>
      <p:sp>
        <p:nvSpPr>
          <p:cNvPr id="41" name="Rectangle 40"/>
          <p:cNvSpPr/>
          <p:nvPr/>
        </p:nvSpPr>
        <p:spPr>
          <a:xfrm>
            <a:off x="306707" y="3873509"/>
            <a:ext cx="3811604" cy="798580"/>
          </a:xfrm>
          <a:prstGeom prst="rect">
            <a:avLst/>
          </a:prstGeom>
          <a:solidFill>
            <a:schemeClr val="tx2">
              <a:lumMod val="90000"/>
              <a:alpha val="80000"/>
            </a:schemeClr>
          </a:solidFill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chemeClr val="tx1"/>
                </a:solidFill>
                <a:latin typeface="Avenir Next Demi Bold" panose="020B0703020202020204" pitchFamily="34" charset="0"/>
              </a:rPr>
              <a:t>Security property:</a:t>
            </a:r>
          </a:p>
          <a:p>
            <a:pPr algn="ctr"/>
            <a:r>
              <a:rPr lang="en-US" sz="1600" dirty="0">
                <a:solidFill>
                  <a:schemeClr val="tx1"/>
                </a:solidFill>
                <a:latin typeface="Avenir Next" panose="020B0503020202020204" pitchFamily="34" charset="0"/>
              </a:rPr>
              <a:t>input ranges: x=[4,6], y=[1,5]</a:t>
            </a:r>
          </a:p>
          <a:p>
            <a:pPr algn="ctr"/>
            <a:r>
              <a:rPr lang="en-US" sz="1600" dirty="0">
                <a:solidFill>
                  <a:schemeClr val="tx1"/>
                </a:solidFill>
                <a:latin typeface="Avenir Next" panose="020B0503020202020204" pitchFamily="34" charset="0"/>
              </a:rPr>
              <a:t>output: f&lt;20</a:t>
            </a:r>
          </a:p>
        </p:txBody>
      </p:sp>
      <p:sp>
        <p:nvSpPr>
          <p:cNvPr id="43" name="TextBox 42"/>
          <p:cNvSpPr txBox="1"/>
          <p:nvPr/>
        </p:nvSpPr>
        <p:spPr>
          <a:xfrm>
            <a:off x="6058422" y="2003375"/>
            <a:ext cx="284052" cy="307777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2</a:t>
            </a:r>
          </a:p>
        </p:txBody>
      </p:sp>
      <p:sp>
        <p:nvSpPr>
          <p:cNvPr id="77" name="TextBox 76"/>
          <p:cNvSpPr txBox="1"/>
          <p:nvPr/>
        </p:nvSpPr>
        <p:spPr>
          <a:xfrm>
            <a:off x="7432294" y="1978781"/>
            <a:ext cx="276038" cy="307777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5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6415633" y="3150148"/>
            <a:ext cx="275661" cy="307777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1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7121262" y="3101336"/>
            <a:ext cx="330627" cy="307777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-1</a:t>
            </a:r>
          </a:p>
        </p:txBody>
      </p:sp>
    </p:spTree>
    <p:extLst>
      <p:ext uri="{BB962C8B-B14F-4D97-AF65-F5344CB8AC3E}">
        <p14:creationId xmlns:p14="http://schemas.microsoft.com/office/powerpoint/2010/main" val="12138715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9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2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5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500"/>
                            </p:stCondLst>
                            <p:childTnLst>
                              <p:par>
                                <p:cTn id="48" presetID="10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 animBg="1"/>
      <p:bldP spid="57" grpId="0"/>
      <p:bldP spid="57" grpId="1"/>
      <p:bldP spid="64" grpId="0"/>
      <p:bldP spid="65" grpId="0"/>
      <p:bldP spid="66" grpId="0"/>
      <p:bldP spid="67" grpId="0"/>
      <p:bldP spid="68" grpId="0"/>
      <p:bldP spid="70" grpId="0"/>
      <p:bldP spid="70" grpId="1"/>
      <p:bldP spid="71" grpId="0"/>
      <p:bldP spid="71" grpId="1"/>
      <p:bldP spid="72" grpId="0"/>
      <p:bldP spid="72" grpId="1"/>
      <p:bldP spid="73" grpId="0"/>
      <p:bldP spid="73" grpId="1"/>
      <p:bldP spid="74" grpId="0"/>
      <p:bldP spid="74" grpId="1"/>
      <p:bldP spid="75" grpId="0"/>
      <p:bldP spid="75" grpId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Shape 200"/>
          <p:cNvSpPr txBox="1">
            <a:spLocks noGrp="1"/>
          </p:cNvSpPr>
          <p:nvPr>
            <p:ph type="title"/>
          </p:nvPr>
        </p:nvSpPr>
        <p:spPr>
          <a:xfrm>
            <a:off x="284483" y="376983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r>
              <a:rPr lang="en" sz="2200" b="1" dirty="0">
                <a:solidFill>
                  <a:srgbClr val="BD9B38"/>
                </a:solidFill>
                <a:latin typeface="Avenir Next Demi Bold" panose="020B0503020202020204" pitchFamily="34" charset="0"/>
              </a:rPr>
              <a:t>Iterative Interval Refinement with Two Bisections</a:t>
            </a:r>
            <a:endParaRPr sz="2200" b="1" dirty="0">
              <a:solidFill>
                <a:srgbClr val="BD9B38"/>
              </a:solidFill>
              <a:latin typeface="Avenir Next Demi Bold" panose="020B0503020202020204" pitchFamily="34" charset="0"/>
            </a:endParaRPr>
          </a:p>
        </p:txBody>
      </p:sp>
      <p:cxnSp>
        <p:nvCxnSpPr>
          <p:cNvPr id="44" name="Straight Arrow Connector 43"/>
          <p:cNvCxnSpPr>
            <a:stCxn id="47" idx="4"/>
            <a:endCxn id="50" idx="0"/>
          </p:cNvCxnSpPr>
          <p:nvPr/>
        </p:nvCxnSpPr>
        <p:spPr>
          <a:xfrm>
            <a:off x="6190842" y="1827316"/>
            <a:ext cx="1373030" cy="677681"/>
          </a:xfrm>
          <a:prstGeom prst="straightConnector1">
            <a:avLst/>
          </a:prstGeom>
          <a:ln w="127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5" name="Straight Arrow Connector 44"/>
          <p:cNvCxnSpPr>
            <a:stCxn id="50" idx="4"/>
            <a:endCxn id="51" idx="0"/>
          </p:cNvCxnSpPr>
          <p:nvPr/>
        </p:nvCxnSpPr>
        <p:spPr>
          <a:xfrm flipH="1">
            <a:off x="6917549" y="3025661"/>
            <a:ext cx="646323" cy="497756"/>
          </a:xfrm>
          <a:prstGeom prst="straightConnector1">
            <a:avLst/>
          </a:prstGeom>
          <a:ln w="127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46" name="Rectangle 45"/>
          <p:cNvSpPr/>
          <p:nvPr/>
        </p:nvSpPr>
        <p:spPr>
          <a:xfrm>
            <a:off x="7110877" y="3126724"/>
            <a:ext cx="120119" cy="275926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-</a:t>
            </a:r>
          </a:p>
        </p:txBody>
      </p:sp>
      <p:sp>
        <p:nvSpPr>
          <p:cNvPr id="47" name="Flowchart: Connector 46"/>
          <p:cNvSpPr>
            <a:spLocks noChangeAspect="1"/>
          </p:cNvSpPr>
          <p:nvPr/>
        </p:nvSpPr>
        <p:spPr>
          <a:xfrm>
            <a:off x="5926342" y="1306652"/>
            <a:ext cx="528999" cy="520664"/>
          </a:xfrm>
          <a:prstGeom prst="flowChartConnector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x</a:t>
            </a:r>
            <a:endParaRPr lang="en-US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8" name="Flowchart: Connector 47"/>
          <p:cNvSpPr>
            <a:spLocks noChangeAspect="1"/>
          </p:cNvSpPr>
          <p:nvPr/>
        </p:nvSpPr>
        <p:spPr>
          <a:xfrm>
            <a:off x="7299372" y="1306652"/>
            <a:ext cx="528999" cy="520664"/>
          </a:xfrm>
          <a:prstGeom prst="flowChartConnector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y</a:t>
            </a:r>
            <a:endParaRPr lang="en-US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9" name="Flowchart: Connector 48"/>
          <p:cNvSpPr>
            <a:spLocks noChangeAspect="1"/>
          </p:cNvSpPr>
          <p:nvPr/>
        </p:nvSpPr>
        <p:spPr>
          <a:xfrm>
            <a:off x="5926342" y="2504997"/>
            <a:ext cx="528999" cy="520664"/>
          </a:xfrm>
          <a:prstGeom prst="flowChartConnector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</a:t>
            </a:r>
          </a:p>
        </p:txBody>
      </p:sp>
      <p:sp>
        <p:nvSpPr>
          <p:cNvPr id="50" name="Flowchart: Connector 49"/>
          <p:cNvSpPr>
            <a:spLocks noChangeAspect="1"/>
          </p:cNvSpPr>
          <p:nvPr/>
        </p:nvSpPr>
        <p:spPr>
          <a:xfrm>
            <a:off x="7299372" y="2504997"/>
            <a:ext cx="528999" cy="520664"/>
          </a:xfrm>
          <a:prstGeom prst="flowChartConnector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</a:t>
            </a:r>
          </a:p>
        </p:txBody>
      </p:sp>
      <p:sp>
        <p:nvSpPr>
          <p:cNvPr id="51" name="Flowchart: Connector 50"/>
          <p:cNvSpPr>
            <a:spLocks noChangeAspect="1"/>
          </p:cNvSpPr>
          <p:nvPr/>
        </p:nvSpPr>
        <p:spPr>
          <a:xfrm>
            <a:off x="6653049" y="3523417"/>
            <a:ext cx="528999" cy="520664"/>
          </a:xfrm>
          <a:prstGeom prst="flowChartConnector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</a:t>
            </a:r>
            <a:endParaRPr lang="en-US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cxnSp>
        <p:nvCxnSpPr>
          <p:cNvPr id="52" name="Straight Arrow Connector 51"/>
          <p:cNvCxnSpPr>
            <a:stCxn id="47" idx="4"/>
            <a:endCxn id="49" idx="0"/>
          </p:cNvCxnSpPr>
          <p:nvPr/>
        </p:nvCxnSpPr>
        <p:spPr>
          <a:xfrm>
            <a:off x="6190842" y="1827316"/>
            <a:ext cx="0" cy="677681"/>
          </a:xfrm>
          <a:prstGeom prst="straightConnector1">
            <a:avLst/>
          </a:prstGeom>
          <a:ln w="127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3" name="Straight Arrow Connector 52"/>
          <p:cNvCxnSpPr>
            <a:stCxn id="48" idx="4"/>
            <a:endCxn id="50" idx="0"/>
          </p:cNvCxnSpPr>
          <p:nvPr/>
        </p:nvCxnSpPr>
        <p:spPr>
          <a:xfrm>
            <a:off x="7563872" y="1827316"/>
            <a:ext cx="0" cy="677681"/>
          </a:xfrm>
          <a:prstGeom prst="straightConnector1">
            <a:avLst/>
          </a:prstGeom>
          <a:ln w="127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4" name="Straight Arrow Connector 53"/>
          <p:cNvCxnSpPr>
            <a:stCxn id="48" idx="4"/>
            <a:endCxn id="49" idx="0"/>
          </p:cNvCxnSpPr>
          <p:nvPr/>
        </p:nvCxnSpPr>
        <p:spPr>
          <a:xfrm flipH="1">
            <a:off x="6190842" y="1827316"/>
            <a:ext cx="1373030" cy="677681"/>
          </a:xfrm>
          <a:prstGeom prst="straightConnector1">
            <a:avLst/>
          </a:prstGeom>
          <a:ln w="127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5" name="Straight Arrow Connector 54"/>
          <p:cNvCxnSpPr>
            <a:stCxn id="49" idx="4"/>
            <a:endCxn id="51" idx="0"/>
          </p:cNvCxnSpPr>
          <p:nvPr/>
        </p:nvCxnSpPr>
        <p:spPr>
          <a:xfrm>
            <a:off x="6190842" y="3025661"/>
            <a:ext cx="726707" cy="497756"/>
          </a:xfrm>
          <a:prstGeom prst="straightConnector1">
            <a:avLst/>
          </a:prstGeom>
          <a:ln w="127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56" name="TextBox 55"/>
          <p:cNvSpPr txBox="1"/>
          <p:nvPr/>
        </p:nvSpPr>
        <p:spPr>
          <a:xfrm>
            <a:off x="5926342" y="998875"/>
            <a:ext cx="53251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[4,6]</a:t>
            </a:r>
          </a:p>
        </p:txBody>
      </p:sp>
      <p:sp>
        <p:nvSpPr>
          <p:cNvPr id="57" name="TextBox 56"/>
          <p:cNvSpPr txBox="1"/>
          <p:nvPr/>
        </p:nvSpPr>
        <p:spPr>
          <a:xfrm>
            <a:off x="6610852" y="995980"/>
            <a:ext cx="187743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[1,2]U[2,3]U[3,4]U[4,5]</a:t>
            </a:r>
          </a:p>
        </p:txBody>
      </p:sp>
      <p:sp>
        <p:nvSpPr>
          <p:cNvPr id="60" name="Rectangle 59"/>
          <p:cNvSpPr/>
          <p:nvPr/>
        </p:nvSpPr>
        <p:spPr>
          <a:xfrm>
            <a:off x="6490733" y="1859363"/>
            <a:ext cx="120119" cy="275926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</a:t>
            </a:r>
          </a:p>
        </p:txBody>
      </p:sp>
      <p:sp>
        <p:nvSpPr>
          <p:cNvPr id="61" name="Rectangle 60"/>
          <p:cNvSpPr/>
          <p:nvPr/>
        </p:nvSpPr>
        <p:spPr>
          <a:xfrm>
            <a:off x="7141856" y="1859363"/>
            <a:ext cx="120119" cy="275926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3</a:t>
            </a:r>
          </a:p>
        </p:txBody>
      </p:sp>
      <p:sp>
        <p:nvSpPr>
          <p:cNvPr id="62" name="Rectangle 61"/>
          <p:cNvSpPr/>
          <p:nvPr/>
        </p:nvSpPr>
        <p:spPr>
          <a:xfrm>
            <a:off x="6490733" y="3136576"/>
            <a:ext cx="120119" cy="275926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</a:t>
            </a:r>
          </a:p>
        </p:txBody>
      </p:sp>
      <p:sp>
        <p:nvSpPr>
          <p:cNvPr id="63" name="Rectangle 62"/>
          <p:cNvSpPr/>
          <p:nvPr/>
        </p:nvSpPr>
        <p:spPr>
          <a:xfrm>
            <a:off x="7201219" y="3136576"/>
            <a:ext cx="120119" cy="275926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</a:t>
            </a:r>
          </a:p>
        </p:txBody>
      </p:sp>
      <p:sp>
        <p:nvSpPr>
          <p:cNvPr id="68" name="TextBox 67"/>
          <p:cNvSpPr txBox="1"/>
          <p:nvPr/>
        </p:nvSpPr>
        <p:spPr>
          <a:xfrm>
            <a:off x="5497011" y="4044081"/>
            <a:ext cx="276069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[5,18]U[3,17]U[1,15]U[0,19]=[3,19]</a:t>
            </a:r>
          </a:p>
        </p:txBody>
      </p:sp>
      <p:sp>
        <p:nvSpPr>
          <p:cNvPr id="69" name="Rectangle 68"/>
          <p:cNvSpPr/>
          <p:nvPr/>
        </p:nvSpPr>
        <p:spPr>
          <a:xfrm>
            <a:off x="6420607" y="1849906"/>
            <a:ext cx="89677" cy="275926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-</a:t>
            </a:r>
          </a:p>
        </p:txBody>
      </p:sp>
      <p:sp>
        <p:nvSpPr>
          <p:cNvPr id="71" name="TextBox 70"/>
          <p:cNvSpPr txBox="1"/>
          <p:nvPr/>
        </p:nvSpPr>
        <p:spPr>
          <a:xfrm>
            <a:off x="5672709" y="2313866"/>
            <a:ext cx="31931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…</a:t>
            </a:r>
          </a:p>
        </p:txBody>
      </p:sp>
      <p:sp>
        <p:nvSpPr>
          <p:cNvPr id="72" name="TextBox 71"/>
          <p:cNvSpPr txBox="1"/>
          <p:nvPr/>
        </p:nvSpPr>
        <p:spPr>
          <a:xfrm>
            <a:off x="5666694" y="2834530"/>
            <a:ext cx="31931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…</a:t>
            </a:r>
          </a:p>
        </p:txBody>
      </p:sp>
      <p:sp>
        <p:nvSpPr>
          <p:cNvPr id="73" name="TextBox 72"/>
          <p:cNvSpPr txBox="1"/>
          <p:nvPr/>
        </p:nvSpPr>
        <p:spPr>
          <a:xfrm>
            <a:off x="7750238" y="2278565"/>
            <a:ext cx="31931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…</a:t>
            </a:r>
          </a:p>
        </p:txBody>
      </p:sp>
      <p:sp>
        <p:nvSpPr>
          <p:cNvPr id="74" name="TextBox 73"/>
          <p:cNvSpPr txBox="1"/>
          <p:nvPr/>
        </p:nvSpPr>
        <p:spPr>
          <a:xfrm>
            <a:off x="7750238" y="2848631"/>
            <a:ext cx="31931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…</a:t>
            </a:r>
          </a:p>
        </p:txBody>
      </p:sp>
      <p:sp>
        <p:nvSpPr>
          <p:cNvPr id="76" name="Shape 169"/>
          <p:cNvSpPr txBox="1">
            <a:spLocks/>
          </p:cNvSpPr>
          <p:nvPr/>
        </p:nvSpPr>
        <p:spPr>
          <a:xfrm>
            <a:off x="284483" y="978802"/>
            <a:ext cx="4341057" cy="22042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●"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114300" indent="0">
              <a:buClr>
                <a:srgbClr val="000000"/>
              </a:buClr>
              <a:buFont typeface="Arial"/>
              <a:buNone/>
            </a:pPr>
            <a:r>
              <a:rPr lang="en-US" sz="1600" dirty="0">
                <a:solidFill>
                  <a:srgbClr val="000000"/>
                </a:solidFill>
                <a:latin typeface="Avenir Next Demi Bold" panose="020B0703020202020204" pitchFamily="34" charset="0"/>
                <a:ea typeface="Calibri"/>
                <a:cs typeface="Calibri" panose="020F0502020204030204" pitchFamily="34" charset="0"/>
                <a:sym typeface="Calibri"/>
              </a:rPr>
              <a:t>Iterative refinement</a:t>
            </a:r>
          </a:p>
          <a:p>
            <a:pPr marL="114300" indent="0">
              <a:buClr>
                <a:srgbClr val="000000"/>
              </a:buClr>
              <a:buFont typeface="Arial"/>
              <a:buNone/>
            </a:pPr>
            <a:r>
              <a:rPr lang="en-US" sz="1600" dirty="0">
                <a:solidFill>
                  <a:srgbClr val="000000"/>
                </a:solidFill>
                <a:latin typeface="Avenir Next" panose="020B0503020202020204" pitchFamily="34" charset="0"/>
                <a:ea typeface="Calibri"/>
                <a:cs typeface="Calibri" panose="020F0502020204030204" pitchFamily="34" charset="0"/>
                <a:sym typeface="Calibri"/>
              </a:rPr>
              <a:t>- Bisect input ranges</a:t>
            </a:r>
          </a:p>
          <a:p>
            <a:pPr marL="114300" indent="0">
              <a:buClr>
                <a:srgbClr val="000000"/>
              </a:buClr>
              <a:buFont typeface="Arial"/>
              <a:buNone/>
            </a:pPr>
            <a:r>
              <a:rPr lang="en-US" sz="1600" dirty="0">
                <a:solidFill>
                  <a:srgbClr val="000000"/>
                </a:solidFill>
                <a:latin typeface="Avenir Next" panose="020B0503020202020204" pitchFamily="34" charset="0"/>
                <a:ea typeface="Calibri"/>
                <a:cs typeface="Calibri" panose="020F0502020204030204" pitchFamily="34" charset="0"/>
                <a:sym typeface="Calibri"/>
              </a:rPr>
              <a:t>- Compute union of output ranges</a:t>
            </a:r>
          </a:p>
          <a:p>
            <a:pPr marL="114300" indent="0">
              <a:buClr>
                <a:srgbClr val="000000"/>
              </a:buClr>
              <a:buFont typeface="Arial"/>
              <a:buNone/>
            </a:pPr>
            <a:r>
              <a:rPr lang="en-US" sz="1600" dirty="0">
                <a:solidFill>
                  <a:srgbClr val="000000"/>
                </a:solidFill>
                <a:latin typeface="Avenir Next" panose="020B0503020202020204" pitchFamily="34" charset="0"/>
                <a:ea typeface="Calibri"/>
                <a:cs typeface="Calibri" panose="020F0502020204030204" pitchFamily="34" charset="0"/>
                <a:sym typeface="Calibri"/>
              </a:rPr>
              <a:t>- Iteratively refine</a:t>
            </a:r>
          </a:p>
          <a:p>
            <a:pPr marL="114300" indent="0">
              <a:buClr>
                <a:srgbClr val="000000"/>
              </a:buClr>
              <a:buFont typeface="Arial"/>
              <a:buNone/>
            </a:pPr>
            <a:endParaRPr lang="en" sz="1600" dirty="0">
              <a:solidFill>
                <a:srgbClr val="000000"/>
              </a:solidFill>
              <a:latin typeface="Avenir Next Demi Bold" panose="020B0703020202020204" pitchFamily="34" charset="0"/>
              <a:ea typeface="Calibri"/>
              <a:cs typeface="Calibri" panose="020F0502020204030204" pitchFamily="34" charset="0"/>
              <a:sym typeface="Calibri"/>
            </a:endParaRPr>
          </a:p>
          <a:p>
            <a:pPr marL="114300" indent="0">
              <a:buClr>
                <a:srgbClr val="000000"/>
              </a:buClr>
              <a:buFont typeface="Arial"/>
              <a:buNone/>
            </a:pPr>
            <a:r>
              <a:rPr lang="en" sz="1600" dirty="0">
                <a:solidFill>
                  <a:srgbClr val="000000"/>
                </a:solidFill>
                <a:latin typeface="Avenir Next Demi Bold" panose="020B0703020202020204" pitchFamily="34" charset="0"/>
                <a:ea typeface="Calibri"/>
                <a:cs typeface="Calibri" panose="020F0502020204030204" pitchFamily="34" charset="0"/>
                <a:sym typeface="Calibri"/>
              </a:rPr>
              <a:t>Overestimation error decreases as input width becomes smaller</a:t>
            </a:r>
          </a:p>
        </p:txBody>
      </p:sp>
      <p:sp>
        <p:nvSpPr>
          <p:cNvPr id="41" name="Rectangle 40"/>
          <p:cNvSpPr/>
          <p:nvPr/>
        </p:nvSpPr>
        <p:spPr>
          <a:xfrm>
            <a:off x="306707" y="3873509"/>
            <a:ext cx="3811604" cy="798580"/>
          </a:xfrm>
          <a:prstGeom prst="rect">
            <a:avLst/>
          </a:prstGeom>
          <a:solidFill>
            <a:schemeClr val="tx2">
              <a:lumMod val="90000"/>
              <a:alpha val="80000"/>
            </a:schemeClr>
          </a:solidFill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chemeClr val="tx1"/>
                </a:solidFill>
                <a:latin typeface="Avenir Next Demi Bold" panose="020B0703020202020204" pitchFamily="34" charset="0"/>
              </a:rPr>
              <a:t>Security property:</a:t>
            </a:r>
          </a:p>
          <a:p>
            <a:pPr algn="ctr"/>
            <a:r>
              <a:rPr lang="en-US" sz="1600" dirty="0">
                <a:solidFill>
                  <a:schemeClr val="tx1"/>
                </a:solidFill>
                <a:latin typeface="Avenir Next" panose="020B0503020202020204" pitchFamily="34" charset="0"/>
              </a:rPr>
              <a:t>input ranges: x=[4,6], y=[1,5]</a:t>
            </a:r>
          </a:p>
          <a:p>
            <a:pPr algn="ctr"/>
            <a:r>
              <a:rPr lang="en-US" sz="1600" dirty="0">
                <a:solidFill>
                  <a:schemeClr val="tx1"/>
                </a:solidFill>
                <a:latin typeface="Avenir Next" panose="020B0503020202020204" pitchFamily="34" charset="0"/>
              </a:rPr>
              <a:t>output: f&lt;20</a:t>
            </a:r>
          </a:p>
        </p:txBody>
      </p:sp>
      <p:sp>
        <p:nvSpPr>
          <p:cNvPr id="43" name="TextBox 42"/>
          <p:cNvSpPr txBox="1"/>
          <p:nvPr/>
        </p:nvSpPr>
        <p:spPr>
          <a:xfrm>
            <a:off x="6058422" y="2003375"/>
            <a:ext cx="284052" cy="307777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2</a:t>
            </a:r>
          </a:p>
        </p:txBody>
      </p:sp>
      <p:sp>
        <p:nvSpPr>
          <p:cNvPr id="77" name="TextBox 76"/>
          <p:cNvSpPr txBox="1"/>
          <p:nvPr/>
        </p:nvSpPr>
        <p:spPr>
          <a:xfrm>
            <a:off x="7432294" y="1978781"/>
            <a:ext cx="276038" cy="307777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5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5528385" y="4305925"/>
            <a:ext cx="277832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defPPr>
            <a:lvl1pPr algn="ctr">
              <a:defRPr sz="2000">
                <a:solidFill>
                  <a:srgbClr val="00CC00"/>
                </a:solidFill>
                <a:latin typeface="Avenir Next" panose="020B0503020202020204" pitchFamily="34" charset="0"/>
                <a:cs typeface="Calibri"/>
              </a:defRPr>
            </a:lvl1pPr>
          </a:lstStyle>
          <a:p>
            <a:r>
              <a:rPr lang="en-US" dirty="0"/>
              <a:t>f is always less than 20</a:t>
            </a:r>
          </a:p>
          <a:p>
            <a:r>
              <a:rPr lang="en-US" dirty="0"/>
              <a:t>Safe!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6415633" y="3150148"/>
            <a:ext cx="275661" cy="307777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1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7121262" y="3101336"/>
            <a:ext cx="330627" cy="307777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-1</a:t>
            </a:r>
          </a:p>
        </p:txBody>
      </p:sp>
    </p:spTree>
    <p:extLst>
      <p:ext uri="{BB962C8B-B14F-4D97-AF65-F5344CB8AC3E}">
        <p14:creationId xmlns:p14="http://schemas.microsoft.com/office/powerpoint/2010/main" val="20563711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4" name="Shape 64"/>
          <p:cNvPicPr preferRelativeResize="0"/>
          <p:nvPr/>
        </p:nvPicPr>
        <p:blipFill rotWithShape="1">
          <a:blip r:embed="rId4">
            <a:alphaModFix/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0"/>
                    </a14:imgEffect>
                  </a14:imgLayer>
                </a14:imgProps>
              </a:ext>
            </a:extLst>
          </a:blip>
          <a:srcRect l="7916" t="15240" r="36638"/>
          <a:stretch/>
        </p:blipFill>
        <p:spPr>
          <a:xfrm>
            <a:off x="450230" y="1091092"/>
            <a:ext cx="2860861" cy="2781540"/>
          </a:xfrm>
          <a:prstGeom prst="rect">
            <a:avLst/>
          </a:prstGeom>
          <a:noFill/>
          <a:ln>
            <a:noFill/>
          </a:ln>
        </p:spPr>
      </p:pic>
      <p:sp>
        <p:nvSpPr>
          <p:cNvPr id="63" name="Shape 63"/>
          <p:cNvSpPr txBox="1">
            <a:spLocks noGrp="1"/>
          </p:cNvSpPr>
          <p:nvPr>
            <p:ph type="body" idx="1"/>
          </p:nvPr>
        </p:nvSpPr>
        <p:spPr>
          <a:xfrm>
            <a:off x="386063" y="4200159"/>
            <a:ext cx="2260886" cy="977417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lnSpc>
                <a:spcPct val="50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rPr lang="en" sz="1600" dirty="0">
                <a:solidFill>
                  <a:schemeClr val="tx1"/>
                </a:solidFill>
                <a:latin typeface="Avenir Next" panose="020B0503020202020204" pitchFamily="34" charset="0"/>
                <a:ea typeface="Calibri"/>
                <a:cs typeface="Calibri"/>
                <a:sym typeface="Calibri"/>
              </a:rPr>
              <a:t>Autonomous Vehicle</a:t>
            </a:r>
            <a:r>
              <a:rPr lang="en-US" sz="1600" dirty="0">
                <a:solidFill>
                  <a:schemeClr val="tx1"/>
                </a:solidFill>
                <a:latin typeface="Avenir Next" panose="020B0503020202020204" pitchFamily="34" charset="0"/>
                <a:ea typeface="Calibri"/>
                <a:cs typeface="Calibri"/>
                <a:sym typeface="Calibri"/>
              </a:rPr>
              <a:t>s</a:t>
            </a:r>
          </a:p>
          <a:p>
            <a:pPr marL="0" lvl="0" indent="0" rtl="0">
              <a:lnSpc>
                <a:spcPct val="50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rPr lang="en-US" sz="1600" dirty="0">
                <a:solidFill>
                  <a:schemeClr val="tx1"/>
                </a:solidFill>
                <a:latin typeface="Avenir Next" panose="020B0503020202020204" pitchFamily="34" charset="0"/>
                <a:ea typeface="Calibri"/>
                <a:cs typeface="Calibri"/>
                <a:sym typeface="Calibri"/>
              </a:rPr>
              <a:t>(Tesla, Google, ...)</a:t>
            </a:r>
            <a:endParaRPr sz="1600" dirty="0">
              <a:solidFill>
                <a:schemeClr val="tx1"/>
              </a:solidFill>
              <a:latin typeface="Avenir Next" panose="020B0503020202020204" pitchFamily="34" charset="0"/>
              <a:ea typeface="Calibri"/>
              <a:cs typeface="Calibri"/>
              <a:sym typeface="Calibri"/>
            </a:endParaRPr>
          </a:p>
        </p:txBody>
      </p:sp>
      <p:pic>
        <p:nvPicPr>
          <p:cNvPr id="65" name="Shape 65"/>
          <p:cNvPicPr preferRelativeResize="0"/>
          <p:nvPr/>
        </p:nvPicPr>
        <p:blipFill rotWithShape="1">
          <a:blip r:embed="rId6">
            <a:alphaModFix/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0"/>
                    </a14:imgEffect>
                    <a14:imgEffect>
                      <a14:brightnessContrast contrast="41000"/>
                    </a14:imgEffect>
                  </a14:imgLayer>
                </a14:imgProps>
              </a:ext>
            </a:extLst>
          </a:blip>
          <a:srcRect l="55905" t="16746" r="6422" b="4361"/>
          <a:stretch/>
        </p:blipFill>
        <p:spPr>
          <a:xfrm>
            <a:off x="3500388" y="1091092"/>
            <a:ext cx="2233669" cy="2781540"/>
          </a:xfrm>
          <a:prstGeom prst="rect">
            <a:avLst/>
          </a:prstGeom>
          <a:noFill/>
          <a:ln>
            <a:noFill/>
          </a:ln>
        </p:spPr>
      </p:pic>
      <p:sp>
        <p:nvSpPr>
          <p:cNvPr id="66" name="Shape 66"/>
          <p:cNvSpPr txBox="1">
            <a:spLocks noGrp="1"/>
          </p:cNvSpPr>
          <p:nvPr>
            <p:ph type="body" idx="1"/>
          </p:nvPr>
        </p:nvSpPr>
        <p:spPr>
          <a:xfrm>
            <a:off x="3423386" y="4211778"/>
            <a:ext cx="2767816" cy="912807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lnSpc>
                <a:spcPct val="50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rPr lang="en" sz="1600" dirty="0">
                <a:solidFill>
                  <a:schemeClr val="tx1"/>
                </a:solidFill>
                <a:latin typeface="Avenir Next" panose="020B0503020202020204" pitchFamily="34" charset="0"/>
                <a:cs typeface="Calibri"/>
                <a:sym typeface="Calibri"/>
              </a:rPr>
              <a:t>Unmanned Aircraft Systems</a:t>
            </a:r>
            <a:r>
              <a:rPr lang="en-US" sz="1600" dirty="0">
                <a:solidFill>
                  <a:schemeClr val="tx1"/>
                </a:solidFill>
                <a:latin typeface="Avenir Next" panose="020B0503020202020204" pitchFamily="34" charset="0"/>
                <a:cs typeface="Calibri"/>
                <a:sym typeface="Calibri"/>
              </a:rPr>
              <a:t> </a:t>
            </a:r>
          </a:p>
          <a:p>
            <a:pPr marL="0" lvl="0" indent="0" rtl="0">
              <a:lnSpc>
                <a:spcPct val="50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rPr lang="en-US" sz="1600" dirty="0">
                <a:solidFill>
                  <a:schemeClr val="tx1"/>
                </a:solidFill>
                <a:latin typeface="Avenir Next" panose="020B0503020202020204" pitchFamily="34" charset="0"/>
                <a:cs typeface="Calibri"/>
                <a:sym typeface="Calibri"/>
              </a:rPr>
              <a:t>(</a:t>
            </a:r>
            <a:r>
              <a:rPr lang="en" sz="1600" dirty="0">
                <a:solidFill>
                  <a:schemeClr val="tx1"/>
                </a:solidFill>
                <a:latin typeface="Avenir Next" panose="020B0503020202020204" pitchFamily="34" charset="0"/>
                <a:cs typeface="Calibri"/>
                <a:sym typeface="Calibri"/>
              </a:rPr>
              <a:t>Navy MQ-4C Triton</a:t>
            </a:r>
            <a:r>
              <a:rPr lang="en-US" sz="1600" dirty="0">
                <a:solidFill>
                  <a:schemeClr val="tx1"/>
                </a:solidFill>
                <a:latin typeface="Avenir Next" panose="020B0503020202020204" pitchFamily="34" charset="0"/>
                <a:cs typeface="Calibri"/>
                <a:sym typeface="Calibri"/>
              </a:rPr>
              <a:t>)</a:t>
            </a:r>
            <a:endParaRPr sz="1600" dirty="0">
              <a:solidFill>
                <a:schemeClr val="tx1"/>
              </a:solidFill>
              <a:latin typeface="Avenir Next" panose="020B0503020202020204" pitchFamily="34" charset="0"/>
              <a:cs typeface="Calibri"/>
              <a:sym typeface="Calibri"/>
            </a:endParaRPr>
          </a:p>
        </p:txBody>
      </p:sp>
      <p:sp>
        <p:nvSpPr>
          <p:cNvPr id="67" name="Shape 67"/>
          <p:cNvSpPr txBox="1"/>
          <p:nvPr/>
        </p:nvSpPr>
        <p:spPr>
          <a:xfrm>
            <a:off x="6419922" y="4060256"/>
            <a:ext cx="2582908" cy="7812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b="1" dirty="0">
                <a:solidFill>
                  <a:srgbClr val="FF6600"/>
                </a:solidFill>
                <a:latin typeface="Avenir Next" panose="020B0503020202020204" pitchFamily="34" charset="0"/>
                <a:cs typeface="Calibri"/>
                <a:sym typeface="Calibri"/>
              </a:rPr>
              <a:t>Huge potential benefits</a:t>
            </a:r>
            <a:endParaRPr sz="2400" b="1" dirty="0">
              <a:solidFill>
                <a:srgbClr val="FF6600"/>
              </a:solidFill>
              <a:latin typeface="Avenir Next" panose="020B0503020202020204" pitchFamily="34" charset="0"/>
              <a:cs typeface="Calibri"/>
              <a:sym typeface="Calibri"/>
            </a:endParaRPr>
          </a:p>
        </p:txBody>
      </p:sp>
      <p:sp>
        <p:nvSpPr>
          <p:cNvPr id="62" name="Shape 62"/>
          <p:cNvSpPr txBox="1">
            <a:spLocks noGrp="1"/>
          </p:cNvSpPr>
          <p:nvPr>
            <p:ph type="title"/>
          </p:nvPr>
        </p:nvSpPr>
        <p:spPr>
          <a:xfrm>
            <a:off x="330299" y="368897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200" b="1" dirty="0">
                <a:solidFill>
                  <a:srgbClr val="BD9B38"/>
                </a:solidFill>
                <a:latin typeface="Avenir Next Demi Bold" panose="020B0503020202020204" pitchFamily="34" charset="0"/>
              </a:rPr>
              <a:t>Machine Learning Systems in Security-critical Domains</a:t>
            </a:r>
            <a:endParaRPr sz="2200" b="1" dirty="0">
              <a:solidFill>
                <a:srgbClr val="BD9B38"/>
              </a:solidFill>
              <a:latin typeface="Avenir Next Demi Bold" panose="020B0503020202020204" pitchFamily="34" charset="0"/>
            </a:endParaRPr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6C3BAFDD-F6CF-FE4D-BAA1-568495C6BFAD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812581" y="902516"/>
            <a:ext cx="1355015" cy="2845531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3503141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743"/>
    </mc:Choice>
    <mc:Fallback xmlns="">
      <p:transition spd="slow" advTm="274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" name="Picture 4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66154" y="2219897"/>
            <a:ext cx="295628" cy="295200"/>
          </a:xfrm>
          <a:prstGeom prst="rect">
            <a:avLst/>
          </a:prstGeom>
        </p:spPr>
      </p:pic>
      <p:sp>
        <p:nvSpPr>
          <p:cNvPr id="38" name="Rectangle 37"/>
          <p:cNvSpPr/>
          <p:nvPr/>
        </p:nvSpPr>
        <p:spPr>
          <a:xfrm>
            <a:off x="5099577" y="1280724"/>
            <a:ext cx="2551848" cy="415913"/>
          </a:xfrm>
          <a:prstGeom prst="rect">
            <a:avLst/>
          </a:prstGeom>
          <a:solidFill>
            <a:schemeClr val="tx2">
              <a:lumMod val="90000"/>
              <a:alpha val="80000"/>
            </a:schemeClr>
          </a:solidFill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>
                <a:solidFill>
                  <a:schemeClr val="tx1"/>
                </a:solidFill>
                <a:latin typeface="Avenir Next Demi Bold" panose="020B0703020202020204" pitchFamily="34" charset="0"/>
              </a:rPr>
              <a:t>Security </a:t>
            </a:r>
            <a:r>
              <a:rPr lang="en-US" sz="1600" dirty="0">
                <a:solidFill>
                  <a:schemeClr val="tx1"/>
                </a:solidFill>
                <a:latin typeface="Avenir Next Demi Bold" panose="020B0703020202020204" pitchFamily="34" charset="0"/>
              </a:rPr>
              <a:t>property: f&lt;20?</a:t>
            </a:r>
          </a:p>
        </p:txBody>
      </p:sp>
      <p:sp>
        <p:nvSpPr>
          <p:cNvPr id="194" name="Shape 194"/>
          <p:cNvSpPr txBox="1">
            <a:spLocks noGrp="1"/>
          </p:cNvSpPr>
          <p:nvPr>
            <p:ph type="body" idx="1"/>
          </p:nvPr>
        </p:nvSpPr>
        <p:spPr>
          <a:xfrm>
            <a:off x="269155" y="978802"/>
            <a:ext cx="4591290" cy="356207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14300" lvl="0" indent="0">
              <a:buClr>
                <a:srgbClr val="000000"/>
              </a:buClr>
              <a:buNone/>
            </a:pPr>
            <a:r>
              <a:rPr lang="en-US" sz="1600" dirty="0">
                <a:solidFill>
                  <a:srgbClr val="000000"/>
                </a:solidFill>
                <a:latin typeface="Avenir Next Demi Bold" panose="020B0703020202020204" pitchFamily="34" charset="0"/>
                <a:ea typeface="Calibri"/>
                <a:cs typeface="Calibri" panose="020F0502020204030204" pitchFamily="34" charset="0"/>
                <a:sym typeface="Calibri"/>
              </a:rPr>
              <a:t>Highly uneven distribution</a:t>
            </a:r>
          </a:p>
          <a:p>
            <a:pPr marL="139700" indent="0">
              <a:buClr>
                <a:srgbClr val="000000"/>
              </a:buClr>
              <a:buNone/>
            </a:pPr>
            <a:r>
              <a:rPr lang="en-US" sz="1600" dirty="0">
                <a:solidFill>
                  <a:srgbClr val="000000"/>
                </a:solidFill>
                <a:latin typeface="Avenir Next" panose="020B0503020202020204" pitchFamily="34" charset="0"/>
                <a:ea typeface="Calibri"/>
                <a:cs typeface="Calibri" panose="020F0502020204030204" pitchFamily="34" charset="0"/>
                <a:sym typeface="Calibri"/>
              </a:rPr>
              <a:t>- No need to split safe subtrees</a:t>
            </a:r>
          </a:p>
          <a:p>
            <a:pPr marL="139700" indent="0">
              <a:buClr>
                <a:srgbClr val="000000"/>
              </a:buClr>
              <a:buNone/>
            </a:pPr>
            <a:r>
              <a:rPr lang="en-US" sz="1600" dirty="0">
                <a:solidFill>
                  <a:srgbClr val="000000"/>
                </a:solidFill>
                <a:latin typeface="Avenir Next" panose="020B0503020202020204" pitchFamily="34" charset="0"/>
                <a:ea typeface="Calibri"/>
                <a:cs typeface="Calibri" panose="020F0502020204030204" pitchFamily="34" charset="0"/>
                <a:sym typeface="Calibri"/>
              </a:rPr>
              <a:t>- Flexibly refine output based on the property</a:t>
            </a:r>
          </a:p>
          <a:p>
            <a:pPr marL="596900" lvl="1" indent="0">
              <a:spcBef>
                <a:spcPts val="0"/>
              </a:spcBef>
              <a:buClr>
                <a:srgbClr val="000000"/>
              </a:buClr>
              <a:buNone/>
            </a:pPr>
            <a:endParaRPr lang="en" sz="1600" dirty="0">
              <a:solidFill>
                <a:srgbClr val="000000"/>
              </a:solidFill>
              <a:latin typeface="Avenir Next" panose="020B0503020202020204" pitchFamily="34" charset="0"/>
              <a:ea typeface="Calibri"/>
              <a:cs typeface="Calibri" panose="020F0502020204030204" pitchFamily="34" charset="0"/>
              <a:sym typeface="Calibri"/>
            </a:endParaRPr>
          </a:p>
          <a:p>
            <a:pPr marL="114300" indent="0">
              <a:buClr>
                <a:srgbClr val="000000"/>
              </a:buClr>
              <a:buNone/>
            </a:pPr>
            <a:r>
              <a:rPr lang="en" sz="1600" dirty="0">
                <a:solidFill>
                  <a:srgbClr val="000000"/>
                </a:solidFill>
                <a:latin typeface="Avenir Next Demi Bold" panose="020B0703020202020204" pitchFamily="34" charset="0"/>
                <a:ea typeface="Calibri"/>
                <a:cs typeface="Calibri" panose="020F0502020204030204" pitchFamily="34" charset="0"/>
                <a:sym typeface="Calibri"/>
              </a:rPr>
              <a:t>Iteratively narrow down </a:t>
            </a:r>
            <a:r>
              <a:rPr lang="en-US" sz="1600" dirty="0">
                <a:solidFill>
                  <a:srgbClr val="000000"/>
                </a:solidFill>
                <a:latin typeface="Avenir Next Demi Bold" panose="020B0703020202020204" pitchFamily="34" charset="0"/>
                <a:ea typeface="Calibri"/>
                <a:cs typeface="Calibri" panose="020F0502020204030204" pitchFamily="34" charset="0"/>
                <a:sym typeface="Calibri"/>
              </a:rPr>
              <a:t>violating input </a:t>
            </a:r>
            <a:r>
              <a:rPr lang="en" sz="1600" dirty="0">
                <a:solidFill>
                  <a:srgbClr val="000000"/>
                </a:solidFill>
                <a:latin typeface="Avenir Next Demi Bold" panose="020B0703020202020204" pitchFamily="34" charset="0"/>
                <a:ea typeface="Calibri"/>
                <a:cs typeface="Calibri" panose="020F0502020204030204" pitchFamily="34" charset="0"/>
                <a:sym typeface="Calibri"/>
              </a:rPr>
              <a:t>ranges</a:t>
            </a:r>
            <a:endParaRPr sz="1600" dirty="0">
              <a:solidFill>
                <a:srgbClr val="000000"/>
              </a:solidFill>
              <a:latin typeface="Avenir Next Demi Bold" panose="020B0703020202020204" pitchFamily="34" charset="0"/>
              <a:ea typeface="Calibri"/>
              <a:cs typeface="Calibri" panose="020F0502020204030204" pitchFamily="34" charset="0"/>
              <a:sym typeface="Calibri"/>
            </a:endParaRPr>
          </a:p>
          <a:p>
            <a:pPr marL="139700" indent="0">
              <a:buClr>
                <a:srgbClr val="000000"/>
              </a:buClr>
              <a:buSzPts val="1400"/>
              <a:buNone/>
            </a:pPr>
            <a:r>
              <a:rPr lang="en-US" sz="1600" dirty="0">
                <a:solidFill>
                  <a:srgbClr val="000000"/>
                </a:solidFill>
                <a:latin typeface="Avenir Next" panose="020B0503020202020204" pitchFamily="34" charset="0"/>
                <a:ea typeface="Calibri"/>
                <a:cs typeface="Calibri" panose="020F0502020204030204" pitchFamily="34" charset="0"/>
                <a:sym typeface="Calibri"/>
              </a:rPr>
              <a:t>- Easily locate counterexamples</a:t>
            </a:r>
          </a:p>
          <a:p>
            <a:pPr marL="596900" lvl="1" indent="0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</a:pPr>
            <a:endParaRPr lang="en" sz="1600" dirty="0">
              <a:solidFill>
                <a:srgbClr val="000000"/>
              </a:solidFill>
              <a:latin typeface="Avenir Next" panose="020B0503020202020204" pitchFamily="34" charset="0"/>
              <a:ea typeface="Calibri"/>
              <a:cs typeface="Calibri" panose="020F0502020204030204" pitchFamily="34" charset="0"/>
              <a:sym typeface="Calibri"/>
            </a:endParaRPr>
          </a:p>
          <a:p>
            <a:pPr marL="114300" lvl="0" indent="0">
              <a:buClr>
                <a:srgbClr val="000000"/>
              </a:buClr>
              <a:buNone/>
            </a:pPr>
            <a:r>
              <a:rPr lang="en" sz="1600" dirty="0">
                <a:solidFill>
                  <a:srgbClr val="000000"/>
                </a:solidFill>
                <a:latin typeface="Avenir Next Demi Bold" panose="020B0703020202020204" pitchFamily="34" charset="0"/>
                <a:ea typeface="Calibri"/>
                <a:cs typeface="Calibri" panose="020F0502020204030204" pitchFamily="34" charset="0"/>
                <a:sym typeface="Calibri"/>
              </a:rPr>
              <a:t>Highly parallelizable</a:t>
            </a:r>
          </a:p>
          <a:p>
            <a:pPr marL="139700" indent="0">
              <a:buClr>
                <a:srgbClr val="000000"/>
              </a:buClr>
              <a:buNone/>
            </a:pPr>
            <a:r>
              <a:rPr lang="en-US" sz="1600" dirty="0">
                <a:solidFill>
                  <a:srgbClr val="000000"/>
                </a:solidFill>
                <a:latin typeface="Avenir Next" panose="020B0503020202020204" pitchFamily="34" charset="0"/>
                <a:ea typeface="Calibri"/>
                <a:cs typeface="Calibri" panose="020F0502020204030204" pitchFamily="34" charset="0"/>
                <a:sym typeface="Calibri"/>
              </a:rPr>
              <a:t>- Subtrees are independent</a:t>
            </a:r>
          </a:p>
          <a:p>
            <a:pPr marL="139700" indent="0">
              <a:buClr>
                <a:srgbClr val="000000"/>
              </a:buClr>
              <a:buSzPts val="1400"/>
              <a:buNone/>
            </a:pPr>
            <a:endParaRPr sz="1600" dirty="0">
              <a:solidFill>
                <a:srgbClr val="000000"/>
              </a:solidFill>
              <a:latin typeface="Avenir Next" panose="020B0503020202020204" pitchFamily="34" charset="0"/>
              <a:ea typeface="Calibri"/>
              <a:cs typeface="Calibri" panose="020F0502020204030204" pitchFamily="34" charset="0"/>
              <a:sym typeface="Calibri"/>
            </a:endParaRPr>
          </a:p>
        </p:txBody>
      </p:sp>
      <p:sp>
        <p:nvSpPr>
          <p:cNvPr id="195" name="Shape 195"/>
          <p:cNvSpPr txBox="1">
            <a:spLocks noGrp="1"/>
          </p:cNvSpPr>
          <p:nvPr>
            <p:ph type="title"/>
          </p:nvPr>
        </p:nvSpPr>
        <p:spPr>
          <a:xfrm>
            <a:off x="298252" y="376098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r>
              <a:rPr lang="en" sz="2200" b="1" dirty="0">
                <a:solidFill>
                  <a:srgbClr val="BD9B38"/>
                </a:solidFill>
                <a:latin typeface="Avenir Next Demi Bold" panose="020B0503020202020204" pitchFamily="34" charset="0"/>
              </a:rPr>
              <a:t>Benefits of Iterative Interval Refinement</a:t>
            </a:r>
            <a:endParaRPr sz="2200" b="1" dirty="0">
              <a:solidFill>
                <a:srgbClr val="BD9B38"/>
              </a:solidFill>
              <a:latin typeface="Avenir Next Demi Bold" panose="020B0503020202020204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5692644" y="1728611"/>
            <a:ext cx="124264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x=[4,6],y=[1,5]</a:t>
            </a:r>
          </a:p>
          <a:p>
            <a:pPr algn="ctr"/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f(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x,y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)=[5,27]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702298" y="2611655"/>
            <a:ext cx="128272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x=[4,6], </a:t>
            </a:r>
            <a:r>
              <a:rPr lang="en-US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y=[3,5]</a:t>
            </a:r>
          </a:p>
          <a:p>
            <a:pPr algn="ctr"/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f(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x,y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)=[-4,18]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689669" y="2611655"/>
            <a:ext cx="128272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x=[4,6], </a:t>
            </a:r>
            <a:r>
              <a:rPr lang="en-US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y=[1,3]</a:t>
            </a:r>
          </a:p>
          <a:p>
            <a:pPr algn="ctr"/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f(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x,y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)=[0,21]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900493" y="3671185"/>
            <a:ext cx="128272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x=[4,6], </a:t>
            </a:r>
            <a:r>
              <a:rPr lang="en-US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y=[1,2]</a:t>
            </a:r>
          </a:p>
          <a:p>
            <a:pPr algn="ctr"/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f(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x,y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)=[5,18]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7628130" y="3675786"/>
            <a:ext cx="128272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x=[4,6], </a:t>
            </a:r>
            <a:r>
              <a:rPr lang="en-US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y=[2,3]</a:t>
            </a:r>
          </a:p>
          <a:p>
            <a:pPr algn="ctr"/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f(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x,y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)=[3,17]</a:t>
            </a:r>
          </a:p>
        </p:txBody>
      </p:sp>
      <p:cxnSp>
        <p:nvCxnSpPr>
          <p:cNvPr id="11" name="Straight Arrow Connector 10"/>
          <p:cNvCxnSpPr>
            <a:endCxn id="3" idx="0"/>
          </p:cNvCxnSpPr>
          <p:nvPr/>
        </p:nvCxnSpPr>
        <p:spPr>
          <a:xfrm flipH="1">
            <a:off x="5343660" y="2228009"/>
            <a:ext cx="409945" cy="38364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5" name="Straight Arrow Connector 14"/>
          <p:cNvCxnSpPr/>
          <p:nvPr/>
        </p:nvCxnSpPr>
        <p:spPr>
          <a:xfrm>
            <a:off x="7067719" y="2250206"/>
            <a:ext cx="400993" cy="35410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0" name="Straight Arrow Connector 29"/>
          <p:cNvCxnSpPr/>
          <p:nvPr/>
        </p:nvCxnSpPr>
        <p:spPr>
          <a:xfrm flipH="1">
            <a:off x="6525732" y="3210565"/>
            <a:ext cx="409944" cy="38364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2" name="Straight Arrow Connector 31"/>
          <p:cNvCxnSpPr/>
          <p:nvPr/>
        </p:nvCxnSpPr>
        <p:spPr>
          <a:xfrm>
            <a:off x="7859932" y="3210565"/>
            <a:ext cx="409560" cy="38364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2" name="Straight Arrow Connector 21"/>
          <p:cNvCxnSpPr/>
          <p:nvPr/>
        </p:nvCxnSpPr>
        <p:spPr>
          <a:xfrm flipV="1">
            <a:off x="6632014" y="3218113"/>
            <a:ext cx="404964" cy="37609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7" name="Straight Arrow Connector 36"/>
          <p:cNvCxnSpPr/>
          <p:nvPr/>
        </p:nvCxnSpPr>
        <p:spPr>
          <a:xfrm flipH="1" flipV="1">
            <a:off x="7747342" y="3225167"/>
            <a:ext cx="421258" cy="39206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1" name="Straight Arrow Connector 40"/>
          <p:cNvCxnSpPr/>
          <p:nvPr/>
        </p:nvCxnSpPr>
        <p:spPr>
          <a:xfrm flipV="1">
            <a:off x="5477354" y="2250207"/>
            <a:ext cx="372475" cy="36144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2" name="Straight Arrow Connector 41"/>
          <p:cNvCxnSpPr>
            <a:stCxn id="6" idx="0"/>
          </p:cNvCxnSpPr>
          <p:nvPr/>
        </p:nvCxnSpPr>
        <p:spPr>
          <a:xfrm flipH="1" flipV="1">
            <a:off x="6960014" y="2266927"/>
            <a:ext cx="371017" cy="34472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7" name="TextBox 26"/>
          <p:cNvSpPr txBox="1"/>
          <p:nvPr/>
        </p:nvSpPr>
        <p:spPr>
          <a:xfrm>
            <a:off x="3788310" y="3669900"/>
            <a:ext cx="128272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x=[4,6], </a:t>
            </a:r>
            <a:r>
              <a:rPr lang="en-US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y=[3,4]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5542172" y="3675785"/>
            <a:ext cx="128272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x=[4,6], </a:t>
            </a:r>
            <a:r>
              <a:rPr lang="en-US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y=[4,5]</a:t>
            </a:r>
          </a:p>
        </p:txBody>
      </p:sp>
      <p:cxnSp>
        <p:nvCxnSpPr>
          <p:cNvPr id="35" name="Straight Arrow Connector 34"/>
          <p:cNvCxnSpPr/>
          <p:nvPr/>
        </p:nvCxnSpPr>
        <p:spPr>
          <a:xfrm flipH="1">
            <a:off x="4439774" y="3210564"/>
            <a:ext cx="409944" cy="383646"/>
          </a:xfrm>
          <a:prstGeom prst="straightConnector1">
            <a:avLst/>
          </a:prstGeom>
          <a:ln>
            <a:prstDash val="dashDot"/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6" name="Straight Arrow Connector 35"/>
          <p:cNvCxnSpPr/>
          <p:nvPr/>
        </p:nvCxnSpPr>
        <p:spPr>
          <a:xfrm>
            <a:off x="5773974" y="3210564"/>
            <a:ext cx="409560" cy="383646"/>
          </a:xfrm>
          <a:prstGeom prst="straightConnector1">
            <a:avLst/>
          </a:prstGeom>
          <a:ln>
            <a:prstDash val="dashDot"/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>
          <a:xfrm flipV="1">
            <a:off x="4567605" y="3322946"/>
            <a:ext cx="306501" cy="17822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Straight Connector 46"/>
          <p:cNvCxnSpPr/>
          <p:nvPr/>
        </p:nvCxnSpPr>
        <p:spPr>
          <a:xfrm flipH="1" flipV="1">
            <a:off x="4689601" y="3208766"/>
            <a:ext cx="68240" cy="266522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Straight Connector 59"/>
          <p:cNvCxnSpPr/>
          <p:nvPr/>
        </p:nvCxnSpPr>
        <p:spPr>
          <a:xfrm flipV="1">
            <a:off x="5751791" y="3322502"/>
            <a:ext cx="306501" cy="17822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Straight Connector 60"/>
          <p:cNvCxnSpPr/>
          <p:nvPr/>
        </p:nvCxnSpPr>
        <p:spPr>
          <a:xfrm flipH="1" flipV="1">
            <a:off x="5873787" y="3208322"/>
            <a:ext cx="68240" cy="266522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9" name="Picture 3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24036" y="1323804"/>
            <a:ext cx="340676" cy="295200"/>
          </a:xfrm>
          <a:prstGeom prst="rect">
            <a:avLst/>
          </a:prstGeom>
        </p:spPr>
      </p:pic>
      <p:pic>
        <p:nvPicPr>
          <p:cNvPr id="43" name="Picture 4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43630" y="2196750"/>
            <a:ext cx="340676" cy="295200"/>
          </a:xfrm>
          <a:prstGeom prst="rect">
            <a:avLst/>
          </a:prstGeom>
        </p:spPr>
      </p:pic>
      <p:pic>
        <p:nvPicPr>
          <p:cNvPr id="45" name="Picture 4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77929" y="3084239"/>
            <a:ext cx="340676" cy="295200"/>
          </a:xfrm>
          <a:prstGeom prst="rect">
            <a:avLst/>
          </a:prstGeom>
        </p:spPr>
      </p:pic>
      <p:pic>
        <p:nvPicPr>
          <p:cNvPr id="46" name="Picture 4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83216" y="3084239"/>
            <a:ext cx="295628" cy="295200"/>
          </a:xfrm>
          <a:prstGeom prst="rect">
            <a:avLst/>
          </a:prstGeom>
        </p:spPr>
      </p:pic>
      <p:pic>
        <p:nvPicPr>
          <p:cNvPr id="58" name="Picture 5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59333" y="3947354"/>
            <a:ext cx="340676" cy="295200"/>
          </a:xfrm>
          <a:prstGeom prst="rect">
            <a:avLst/>
          </a:prstGeom>
        </p:spPr>
      </p:pic>
      <p:pic>
        <p:nvPicPr>
          <p:cNvPr id="59" name="Picture 5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08905" y="3937396"/>
            <a:ext cx="340676" cy="295200"/>
          </a:xfrm>
          <a:prstGeom prst="rect">
            <a:avLst/>
          </a:prstGeom>
        </p:spPr>
      </p:pic>
      <p:pic>
        <p:nvPicPr>
          <p:cNvPr id="62" name="Picture 6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15396" y="4141695"/>
            <a:ext cx="340676" cy="295200"/>
          </a:xfrm>
          <a:prstGeom prst="rect">
            <a:avLst/>
          </a:prstGeom>
        </p:spPr>
      </p:pic>
      <p:pic>
        <p:nvPicPr>
          <p:cNvPr id="63" name="Picture 6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99153" y="4145369"/>
            <a:ext cx="340676" cy="295200"/>
          </a:xfrm>
          <a:prstGeom prst="rect">
            <a:avLst/>
          </a:prstGeom>
        </p:spPr>
      </p:pic>
      <p:pic>
        <p:nvPicPr>
          <p:cNvPr id="64" name="Picture 6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46426" y="3066509"/>
            <a:ext cx="340676" cy="295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34781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2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5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8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1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4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6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3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6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>
                            <p:stCondLst>
                              <p:cond delay="500"/>
                            </p:stCondLst>
                            <p:childTnLst>
                              <p:par>
                                <p:cTn id="9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1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4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0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3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0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3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6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8" fill="hold">
                            <p:stCondLst>
                              <p:cond delay="500"/>
                            </p:stCondLst>
                            <p:childTnLst>
                              <p:par>
                                <p:cTn id="12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4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7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8" fill="hold">
                            <p:stCondLst>
                              <p:cond delay="1000"/>
                            </p:stCondLst>
                            <p:childTnLst>
                              <p:par>
                                <p:cTn id="139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0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8" fill="hold">
                            <p:stCondLst>
                              <p:cond delay="1500"/>
                            </p:stCondLst>
                            <p:childTnLst>
                              <p:par>
                                <p:cTn id="14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1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4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7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8" fill="hold">
                            <p:stCondLst>
                              <p:cond delay="2000"/>
                            </p:stCondLst>
                            <p:childTnLst>
                              <p:par>
                                <p:cTn id="159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0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3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6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9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2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4" fill="hold">
                            <p:stCondLst>
                              <p:cond delay="2500"/>
                            </p:stCondLst>
                            <p:childTnLst>
                              <p:par>
                                <p:cTn id="17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7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" grpId="0" animBg="1"/>
      <p:bldP spid="2" grpId="0"/>
      <p:bldP spid="3" grpId="0"/>
      <p:bldP spid="6" grpId="0"/>
      <p:bldP spid="9" grpId="0"/>
      <p:bldP spid="10" grpId="0"/>
      <p:bldP spid="27" grpId="0"/>
      <p:bldP spid="27" grpId="1"/>
      <p:bldP spid="31" grpId="0"/>
      <p:bldP spid="31" grpId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" name="Shape 227"/>
          <p:cNvSpPr txBox="1">
            <a:spLocks noGrp="1"/>
          </p:cNvSpPr>
          <p:nvPr>
            <p:ph type="title"/>
          </p:nvPr>
        </p:nvSpPr>
        <p:spPr>
          <a:xfrm>
            <a:off x="311700" y="37778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r>
              <a:rPr lang="en" sz="2200" b="1" dirty="0">
                <a:solidFill>
                  <a:srgbClr val="BD9B38"/>
                </a:solidFill>
                <a:latin typeface="Avenir Next Demi Bold" panose="020B0503020202020204" pitchFamily="34" charset="0"/>
              </a:rPr>
              <a:t>ACAS Xu Models</a:t>
            </a:r>
            <a:endParaRPr sz="2200" b="1" dirty="0">
              <a:solidFill>
                <a:srgbClr val="BD9B38"/>
              </a:solidFill>
              <a:latin typeface="Avenir Next Demi Bold" panose="020B0503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28" name="Shape 228"/>
              <p:cNvSpPr txBox="1">
                <a:spLocks noGrp="1"/>
              </p:cNvSpPr>
              <p:nvPr>
                <p:ph type="body" idx="1"/>
              </p:nvPr>
            </p:nvSpPr>
            <p:spPr>
              <a:xfrm>
                <a:off x="311700" y="978802"/>
                <a:ext cx="5221765" cy="3990900"/>
              </a:xfrm>
              <a:prstGeom prst="rect">
                <a:avLst/>
              </a:prstGeom>
            </p:spPr>
            <p:txBody>
              <a:bodyPr spcFirstLastPara="1" wrap="square" lIns="91425" tIns="91425" rIns="91425" bIns="91425" anchor="t" anchorCtr="0">
                <a:noAutofit/>
              </a:bodyPr>
              <a:lstStyle/>
              <a:p>
                <a:pPr marL="114300" indent="0">
                  <a:buClr>
                    <a:srgbClr val="000000"/>
                  </a:buClr>
                  <a:buNone/>
                </a:pPr>
                <a:r>
                  <a:rPr lang="en-US" sz="1600" dirty="0">
                    <a:solidFill>
                      <a:srgbClr val="000000"/>
                    </a:solidFill>
                    <a:latin typeface="Avenir Next Demi Bold" panose="020B0703020202020204" pitchFamily="34" charset="0"/>
                    <a:ea typeface="Calibri"/>
                    <a:cs typeface="Calibri"/>
                    <a:sym typeface="Calibri"/>
                  </a:rPr>
                  <a:t>Airborne collision avoidance system</a:t>
                </a:r>
              </a:p>
              <a:p>
                <a:pPr marL="114300" indent="0">
                  <a:buClr>
                    <a:srgbClr val="000000"/>
                  </a:buClr>
                  <a:buNone/>
                </a:pPr>
                <a:r>
                  <a:rPr lang="en-US" sz="1600" dirty="0">
                    <a:solidFill>
                      <a:srgbClr val="000000"/>
                    </a:solidFill>
                    <a:latin typeface="Avenir Next" panose="020B0503020202020204" pitchFamily="34" charset="0"/>
                    <a:ea typeface="Calibri"/>
                    <a:cs typeface="Calibri"/>
                    <a:sym typeface="Calibri"/>
                  </a:rPr>
                  <a:t>- Planned to be installed on </a:t>
                </a:r>
                <a:r>
                  <a:rPr lang="en-US" sz="1600" dirty="0">
                    <a:solidFill>
                      <a:srgbClr val="000000"/>
                    </a:solidFill>
                    <a:highlight>
                      <a:schemeClr val="lt1"/>
                    </a:highlight>
                    <a:latin typeface="Avenir Next" panose="020B0503020202020204" pitchFamily="34" charset="0"/>
                    <a:ea typeface="Calibri"/>
                    <a:cs typeface="Calibri"/>
                    <a:sym typeface="Calibri"/>
                  </a:rPr>
                  <a:t>Navy MQ-4C Triton</a:t>
                </a:r>
              </a:p>
              <a:p>
                <a:pPr marL="114300" indent="0">
                  <a:buClr>
                    <a:srgbClr val="000000"/>
                  </a:buClr>
                  <a:buNone/>
                </a:pPr>
                <a:r>
                  <a:rPr lang="en-US" sz="1600" dirty="0">
                    <a:solidFill>
                      <a:srgbClr val="000000"/>
                    </a:solidFill>
                    <a:latin typeface="Avenir Next" panose="020B0503020202020204" pitchFamily="34" charset="0"/>
                    <a:ea typeface="Calibri"/>
                    <a:cs typeface="Calibri"/>
                    <a:sym typeface="Calibri"/>
                  </a:rPr>
                  <a:t>- Tested by NASA and FAA</a:t>
                </a:r>
                <a:endParaRPr lang="en-US" sz="1600" dirty="0">
                  <a:solidFill>
                    <a:srgbClr val="000000"/>
                  </a:solidFill>
                  <a:latin typeface="Avenir Next Demi Bold" panose="020B0703020202020204" pitchFamily="34" charset="0"/>
                  <a:ea typeface="Calibri"/>
                  <a:cs typeface="Calibri"/>
                  <a:sym typeface="Calibri"/>
                </a:endParaRPr>
              </a:p>
              <a:p>
                <a:pPr marL="114300" indent="0">
                  <a:buClr>
                    <a:srgbClr val="000000"/>
                  </a:buClr>
                  <a:buNone/>
                </a:pPr>
                <a:r>
                  <a:rPr lang="en-US" sz="1600" dirty="0">
                    <a:solidFill>
                      <a:srgbClr val="000000"/>
                    </a:solidFill>
                    <a:latin typeface="Avenir Next Demi Bold" panose="020B0703020202020204" pitchFamily="34" charset="0"/>
                    <a:ea typeface="Calibri"/>
                    <a:cs typeface="Calibri"/>
                    <a:sym typeface="Calibri"/>
                  </a:rPr>
                  <a:t>Networks</a:t>
                </a:r>
              </a:p>
              <a:p>
                <a:pPr marL="114300" indent="0">
                  <a:buClr>
                    <a:srgbClr val="000000"/>
                  </a:buClr>
                  <a:buNone/>
                </a:pPr>
                <a:r>
                  <a:rPr lang="en-US" sz="1600" dirty="0">
                    <a:solidFill>
                      <a:srgbClr val="000000"/>
                    </a:solidFill>
                    <a:latin typeface="Avenir Next" panose="020B0503020202020204" pitchFamily="34" charset="0"/>
                    <a:ea typeface="Calibri"/>
                    <a:cs typeface="Calibri"/>
                    <a:sym typeface="Calibri"/>
                  </a:rPr>
                  <a:t>- 5 inputs: </a:t>
                </a:r>
                <a14:m>
                  <m:oMath xmlns:m="http://schemas.openxmlformats.org/officeDocument/2006/math">
                    <m:r>
                      <a:rPr lang="en-US" sz="1600" i="1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/>
                        <a:sym typeface="Calibri"/>
                      </a:rPr>
                      <m:t>𝜌</m:t>
                    </m:r>
                    <m:r>
                      <a:rPr lang="en-US" sz="1600" b="0" i="1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/>
                        <a:sym typeface="Calibri"/>
                      </a:rPr>
                      <m:t>, </m:t>
                    </m:r>
                    <m:r>
                      <a:rPr lang="en-US" sz="1600" b="0" i="1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/>
                        <a:sym typeface="Calibri"/>
                      </a:rPr>
                      <m:t>𝜃</m:t>
                    </m:r>
                    <m:r>
                      <a:rPr lang="en-US" sz="1600" b="0" i="1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/>
                        <a:sym typeface="Calibri"/>
                      </a:rPr>
                      <m:t>, </m:t>
                    </m:r>
                    <m:r>
                      <a:rPr lang="en-US" sz="1600" b="0" i="1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/>
                        <a:sym typeface="Calibri"/>
                      </a:rPr>
                      <m:t>𝜓</m:t>
                    </m:r>
                    <m:r>
                      <a:rPr lang="en-US" sz="1600" b="0" i="1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/>
                        <a:sym typeface="Calibri"/>
                      </a:rPr>
                      <m:t>, </m:t>
                    </m:r>
                    <m:sSub>
                      <m:sSubPr>
                        <m:ctrlPr>
                          <a:rPr lang="en-US" sz="1600" b="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/>
                            <a:sym typeface="Calibri"/>
                          </a:rPr>
                        </m:ctrlPr>
                      </m:sSubPr>
                      <m:e>
                        <m:r>
                          <a:rPr lang="en-US" sz="1600" b="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/>
                            <a:sym typeface="Calibri"/>
                          </a:rPr>
                          <m:t>𝑣</m:t>
                        </m:r>
                      </m:e>
                      <m:sub>
                        <m:r>
                          <a:rPr lang="en-US" sz="1600" b="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/>
                            <a:sym typeface="Calibri"/>
                          </a:rPr>
                          <m:t>𝑜</m:t>
                        </m:r>
                      </m:sub>
                    </m:sSub>
                    <m:r>
                      <a:rPr lang="en-US" sz="1600" b="0" i="1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/>
                        <a:sym typeface="Calibri"/>
                      </a:rPr>
                      <m:t>, </m:t>
                    </m:r>
                    <m:sSub>
                      <m:sSubPr>
                        <m:ctrlPr>
                          <a:rPr lang="en-US" sz="1600" b="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/>
                            <a:sym typeface="Calibri"/>
                          </a:rPr>
                        </m:ctrlPr>
                      </m:sSubPr>
                      <m:e>
                        <m:r>
                          <a:rPr lang="en-US" sz="1600" b="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/>
                            <a:sym typeface="Calibri"/>
                          </a:rPr>
                          <m:t>𝑣</m:t>
                        </m:r>
                      </m:e>
                      <m:sub>
                        <m:r>
                          <a:rPr lang="en-US" sz="1600" b="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/>
                            <a:sym typeface="Calibri"/>
                          </a:rPr>
                          <m:t>𝑖</m:t>
                        </m:r>
                      </m:sub>
                    </m:sSub>
                  </m:oMath>
                </a14:m>
                <a:endParaRPr lang="en-US" sz="1600" dirty="0">
                  <a:solidFill>
                    <a:srgbClr val="000000"/>
                  </a:solidFill>
                  <a:latin typeface="Avenir Next" panose="020B0503020202020204" pitchFamily="34" charset="0"/>
                  <a:ea typeface="Calibri"/>
                  <a:cs typeface="Calibri"/>
                  <a:sym typeface="Calibri"/>
                </a:endParaRPr>
              </a:p>
              <a:p>
                <a:pPr marL="114300" indent="0">
                  <a:buClr>
                    <a:srgbClr val="000000"/>
                  </a:buClr>
                  <a:buNone/>
                </a:pPr>
                <a:r>
                  <a:rPr lang="en-US" sz="1600" dirty="0">
                    <a:solidFill>
                      <a:srgbClr val="000000"/>
                    </a:solidFill>
                    <a:latin typeface="Avenir Next" panose="020B0503020202020204" pitchFamily="34" charset="0"/>
                    <a:ea typeface="Calibri"/>
                    <a:cs typeface="Calibri"/>
                    <a:sym typeface="Calibri"/>
                  </a:rPr>
                  <a:t>- 5 outputs: COC, weak left, weak right, strong left, strong right</a:t>
                </a:r>
              </a:p>
              <a:p>
                <a:pPr marL="114300" indent="0">
                  <a:buClr>
                    <a:srgbClr val="000000"/>
                  </a:buClr>
                  <a:buNone/>
                </a:pPr>
                <a:r>
                  <a:rPr lang="en-US" sz="1600" dirty="0">
                    <a:solidFill>
                      <a:srgbClr val="000000"/>
                    </a:solidFill>
                    <a:latin typeface="Avenir Next" panose="020B0503020202020204" pitchFamily="34" charset="0"/>
                    <a:ea typeface="Calibri"/>
                    <a:cs typeface="Calibri"/>
                    <a:sym typeface="Calibri"/>
                  </a:rPr>
                  <a:t>- 6 hidden layers, each with 50 ReLU nodes</a:t>
                </a:r>
              </a:p>
              <a:p>
                <a:pPr marL="114300" indent="0">
                  <a:buClr>
                    <a:srgbClr val="000000"/>
                  </a:buClr>
                  <a:buNone/>
                </a:pPr>
                <a:r>
                  <a:rPr lang="en-US" sz="1600" dirty="0">
                    <a:solidFill>
                      <a:srgbClr val="000000"/>
                    </a:solidFill>
                    <a:latin typeface="Avenir Next Demi Bold" panose="020B0703020202020204" pitchFamily="34" charset="0"/>
                    <a:ea typeface="Calibri"/>
                    <a:cs typeface="Calibri"/>
                    <a:sym typeface="Calibri"/>
                  </a:rPr>
                  <a:t>Markov decision process </a:t>
                </a:r>
              </a:p>
              <a:p>
                <a:pPr marL="139700" indent="0">
                  <a:buClr>
                    <a:srgbClr val="000000"/>
                  </a:buClr>
                  <a:buNone/>
                </a:pPr>
                <a:r>
                  <a:rPr lang="en-US" sz="1600" dirty="0">
                    <a:solidFill>
                      <a:srgbClr val="000000"/>
                    </a:solidFill>
                    <a:latin typeface="Avenir Next" panose="020B0503020202020204" pitchFamily="34" charset="0"/>
                    <a:ea typeface="Calibri"/>
                    <a:cs typeface="Calibri"/>
                    <a:sym typeface="Calibri"/>
                  </a:rPr>
                  <a:t>- 45 models=5*9</a:t>
                </a:r>
              </a:p>
              <a:p>
                <a:pPr marL="139700" indent="0">
                  <a:buClr>
                    <a:srgbClr val="000000"/>
                  </a:buClr>
                  <a:buNone/>
                </a:pPr>
                <a:r>
                  <a:rPr lang="en-US" sz="1600" dirty="0">
                    <a:solidFill>
                      <a:srgbClr val="000000"/>
                    </a:solidFill>
                    <a:latin typeface="Avenir Next" panose="020B0503020202020204" pitchFamily="34" charset="0"/>
                    <a:ea typeface="Calibri"/>
                    <a:cs typeface="Calibri"/>
                    <a:sym typeface="Calibri"/>
                  </a:rPr>
                  <a:t>- previous decision: 5</a:t>
                </a:r>
              </a:p>
              <a:p>
                <a:pPr marL="139700" indent="0">
                  <a:buClr>
                    <a:srgbClr val="000000"/>
                  </a:buClr>
                  <a:buNone/>
                </a:pPr>
                <a:r>
                  <a:rPr lang="en-US" sz="1600" dirty="0">
                    <a:solidFill>
                      <a:srgbClr val="000000"/>
                    </a:solidFill>
                    <a:latin typeface="Avenir Next" panose="020B0503020202020204" pitchFamily="34" charset="0"/>
                    <a:ea typeface="Calibri"/>
                    <a:cs typeface="Calibri"/>
                    <a:sym typeface="Calibri"/>
                  </a:rPr>
                  <a:t>- time until loss of vertical separation: 9</a:t>
                </a:r>
                <a:endParaRPr sz="1600" dirty="0">
                  <a:solidFill>
                    <a:srgbClr val="000000"/>
                  </a:solidFill>
                  <a:latin typeface="Avenir Next" panose="020B0503020202020204" pitchFamily="34" charset="0"/>
                  <a:ea typeface="Calibri"/>
                  <a:cs typeface="Calibri"/>
                  <a:sym typeface="Calibri"/>
                </a:endParaRPr>
              </a:p>
            </p:txBody>
          </p:sp>
        </mc:Choice>
        <mc:Fallback xmlns="">
          <p:sp>
            <p:nvSpPr>
              <p:cNvPr id="228" name="Shape 228"/>
              <p:cNvSpPr txBox="1">
                <a:spLocks noGrp="1" noRot="1" noChangeAspect="1" noMove="1" noResize="1" noEditPoints="1" noAdjustHandles="1" noChangeArrowheads="1" noChangeShapeType="1" noTextEdit="1"/>
              </p:cNvSpPr>
              <p:nvPr>
                <p:ph type="body" idx="1"/>
              </p:nvPr>
            </p:nvSpPr>
            <p:spPr>
              <a:xfrm>
                <a:off x="311700" y="978802"/>
                <a:ext cx="5221765" cy="3990900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29" name="Shape 22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622420" y="1606555"/>
            <a:ext cx="3264991" cy="252812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2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2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2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2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2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8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28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8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28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2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4428326" y="1524297"/>
            <a:ext cx="3368345" cy="2725309"/>
          </a:xfrm>
          <a:prstGeom prst="roundRect">
            <a:avLst/>
          </a:prstGeom>
          <a:solidFill>
            <a:schemeClr val="tx2">
              <a:lumMod val="90000"/>
              <a:alpha val="80000"/>
            </a:schemeClr>
          </a:solidFill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Flowchart: Connector 12"/>
              <p:cNvSpPr>
                <a:spLocks noChangeAspect="1"/>
              </p:cNvSpPr>
              <p:nvPr/>
            </p:nvSpPr>
            <p:spPr>
              <a:xfrm>
                <a:off x="4559852" y="1660283"/>
                <a:ext cx="376473" cy="370542"/>
              </a:xfrm>
              <a:prstGeom prst="flowChartConnector">
                <a:avLst/>
              </a:prstGeom>
              <a:solidFill>
                <a:schemeClr val="bg1"/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US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r>
                        <a:rPr lang="en-US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𝜌</m:t>
                      </m:r>
                    </m:oMath>
                  </m:oMathPara>
                </a14:m>
                <a:endParaRPr lang="en-US" dirty="0">
                  <a:solidFill>
                    <a:schemeClr val="tx1"/>
                  </a:solidFill>
                  <a:ea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13" name="Flowchart: Connector 1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59852" y="1660283"/>
                <a:ext cx="376473" cy="370542"/>
              </a:xfrm>
              <a:prstGeom prst="flowChartConnector">
                <a:avLst/>
              </a:prstGeom>
              <a:blipFill>
                <a:blip r:embed="rId3"/>
                <a:stretch>
                  <a:fillRect/>
                </a:stretch>
              </a:blipFill>
              <a:ln w="12700"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Flowchart: Connector 13"/>
              <p:cNvSpPr>
                <a:spLocks noChangeAspect="1"/>
              </p:cNvSpPr>
              <p:nvPr/>
            </p:nvSpPr>
            <p:spPr>
              <a:xfrm>
                <a:off x="4559852" y="2176492"/>
                <a:ext cx="376473" cy="370542"/>
              </a:xfrm>
              <a:prstGeom prst="flowChartConnector">
                <a:avLst/>
              </a:prstGeom>
              <a:solidFill>
                <a:schemeClr val="bg1"/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US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r>
                        <a:rPr lang="en-US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𝜃</m:t>
                      </m:r>
                    </m:oMath>
                  </m:oMathPara>
                </a14:m>
                <a:endParaRPr lang="en-US" dirty="0">
                  <a:solidFill>
                    <a:schemeClr val="tx1"/>
                  </a:solidFill>
                  <a:ea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14" name="Flowchart: Connector 1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59852" y="2176492"/>
                <a:ext cx="376473" cy="370542"/>
              </a:xfrm>
              <a:prstGeom prst="flowChartConnector">
                <a:avLst/>
              </a:prstGeom>
              <a:blipFill>
                <a:blip r:embed="rId4"/>
                <a:stretch>
                  <a:fillRect/>
                </a:stretch>
              </a:blipFill>
              <a:ln w="12700"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Flowchart: Connector 15"/>
              <p:cNvSpPr>
                <a:spLocks noChangeAspect="1"/>
              </p:cNvSpPr>
              <p:nvPr/>
            </p:nvSpPr>
            <p:spPr>
              <a:xfrm>
                <a:off x="4559852" y="2692701"/>
                <a:ext cx="376473" cy="370542"/>
              </a:xfrm>
              <a:prstGeom prst="flowChartConnector">
                <a:avLst/>
              </a:prstGeom>
              <a:solidFill>
                <a:schemeClr val="bg1"/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US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r>
                        <a:rPr lang="en-US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𝜓</m:t>
                      </m:r>
                    </m:oMath>
                  </m:oMathPara>
                </a14:m>
                <a:endParaRPr lang="en-US" dirty="0">
                  <a:solidFill>
                    <a:schemeClr val="tx1"/>
                  </a:solidFill>
                  <a:ea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16" name="Flowchart: Connector 1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59852" y="2692701"/>
                <a:ext cx="376473" cy="370542"/>
              </a:xfrm>
              <a:prstGeom prst="flowChartConnector">
                <a:avLst/>
              </a:prstGeom>
              <a:blipFill>
                <a:blip r:embed="rId5"/>
                <a:stretch>
                  <a:fillRect/>
                </a:stretch>
              </a:blipFill>
              <a:ln w="12700"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Flowchart: Connector 16"/>
              <p:cNvSpPr>
                <a:spLocks noChangeAspect="1"/>
              </p:cNvSpPr>
              <p:nvPr/>
            </p:nvSpPr>
            <p:spPr>
              <a:xfrm>
                <a:off x="4559852" y="3208910"/>
                <a:ext cx="376473" cy="370542"/>
              </a:xfrm>
              <a:prstGeom prst="flowChartConnector">
                <a:avLst/>
              </a:prstGeom>
              <a:solidFill>
                <a:schemeClr val="bg1"/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US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sSub>
                        <m:sSubPr>
                          <m:ctrlP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𝑣</m:t>
                          </m:r>
                        </m:e>
                        <m:sub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𝑜</m:t>
                          </m:r>
                        </m:sub>
                      </m:sSub>
                    </m:oMath>
                  </m:oMathPara>
                </a14:m>
                <a:endParaRPr lang="en-US" dirty="0">
                  <a:solidFill>
                    <a:schemeClr val="tx1"/>
                  </a:solidFill>
                  <a:ea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17" name="Flowchart: Connector 1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59852" y="3208910"/>
                <a:ext cx="376473" cy="370542"/>
              </a:xfrm>
              <a:prstGeom prst="flowChartConnector">
                <a:avLst/>
              </a:prstGeom>
              <a:blipFill>
                <a:blip r:embed="rId6"/>
                <a:stretch>
                  <a:fillRect/>
                </a:stretch>
              </a:blipFill>
              <a:ln w="12700"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Flowchart: Connector 17"/>
              <p:cNvSpPr>
                <a:spLocks noChangeAspect="1"/>
              </p:cNvSpPr>
              <p:nvPr/>
            </p:nvSpPr>
            <p:spPr>
              <a:xfrm>
                <a:off x="4559852" y="3706387"/>
                <a:ext cx="376473" cy="370542"/>
              </a:xfrm>
              <a:prstGeom prst="flowChartConnector">
                <a:avLst/>
              </a:prstGeom>
              <a:solidFill>
                <a:schemeClr val="bg1"/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US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sSub>
                        <m:sSubPr>
                          <m:ctrlP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𝑣</m:t>
                          </m:r>
                        </m:e>
                        <m:sub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</m:oMath>
                  </m:oMathPara>
                </a14:m>
                <a:endParaRPr lang="en-US" dirty="0">
                  <a:solidFill>
                    <a:schemeClr val="tx1"/>
                  </a:solidFill>
                  <a:ea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18" name="Flowchart: Connector 1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59852" y="3706387"/>
                <a:ext cx="376473" cy="370542"/>
              </a:xfrm>
              <a:prstGeom prst="flowChartConnector">
                <a:avLst/>
              </a:prstGeom>
              <a:blipFill>
                <a:blip r:embed="rId7"/>
                <a:stretch>
                  <a:fillRect/>
                </a:stretch>
              </a:blipFill>
              <a:ln w="12700"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Flowchart: Connector 18"/>
              <p:cNvSpPr>
                <a:spLocks noChangeAspect="1"/>
              </p:cNvSpPr>
              <p:nvPr/>
            </p:nvSpPr>
            <p:spPr>
              <a:xfrm>
                <a:off x="5544983" y="1660283"/>
                <a:ext cx="376473" cy="370542"/>
              </a:xfrm>
              <a:prstGeom prst="flowChartConnector">
                <a:avLst/>
              </a:prstGeom>
              <a:solidFill>
                <a:schemeClr val="bg1"/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US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lang="en-US" dirty="0">
                  <a:solidFill>
                    <a:schemeClr val="tx1"/>
                  </a:solidFill>
                  <a:ea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19" name="Flowchart: Connector 1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44983" y="1660283"/>
                <a:ext cx="376473" cy="370542"/>
              </a:xfrm>
              <a:prstGeom prst="flowChartConnector">
                <a:avLst/>
              </a:prstGeom>
              <a:blipFill>
                <a:blip r:embed="rId8"/>
                <a:stretch>
                  <a:fillRect/>
                </a:stretch>
              </a:blipFill>
              <a:ln w="12700"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Flowchart: Connector 19"/>
              <p:cNvSpPr>
                <a:spLocks noChangeAspect="1"/>
              </p:cNvSpPr>
              <p:nvPr/>
            </p:nvSpPr>
            <p:spPr>
              <a:xfrm>
                <a:off x="5544983" y="2176492"/>
                <a:ext cx="376473" cy="370542"/>
              </a:xfrm>
              <a:prstGeom prst="flowChartConnector">
                <a:avLst/>
              </a:prstGeom>
              <a:solidFill>
                <a:schemeClr val="bg1"/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US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lang="en-US" dirty="0">
                  <a:solidFill>
                    <a:schemeClr val="tx1"/>
                  </a:solidFill>
                  <a:ea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20" name="Flowchart: Connector 1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44983" y="2176492"/>
                <a:ext cx="376473" cy="370542"/>
              </a:xfrm>
              <a:prstGeom prst="flowChartConnector">
                <a:avLst/>
              </a:prstGeom>
              <a:blipFill>
                <a:blip r:embed="rId8"/>
                <a:stretch>
                  <a:fillRect/>
                </a:stretch>
              </a:blipFill>
              <a:ln w="12700"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Flowchart: Connector 21"/>
              <p:cNvSpPr>
                <a:spLocks noChangeAspect="1"/>
              </p:cNvSpPr>
              <p:nvPr/>
            </p:nvSpPr>
            <p:spPr>
              <a:xfrm>
                <a:off x="5544983" y="3208910"/>
                <a:ext cx="376473" cy="370542"/>
              </a:xfrm>
              <a:prstGeom prst="flowChartConnector">
                <a:avLst/>
              </a:prstGeom>
              <a:solidFill>
                <a:schemeClr val="bg1"/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US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lang="en-US" dirty="0">
                  <a:solidFill>
                    <a:schemeClr val="tx1"/>
                  </a:solidFill>
                  <a:ea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22" name="Flowchart: Connector 2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44983" y="3208910"/>
                <a:ext cx="376473" cy="370542"/>
              </a:xfrm>
              <a:prstGeom prst="flowChartConnector">
                <a:avLst/>
              </a:prstGeom>
              <a:blipFill>
                <a:blip r:embed="rId8"/>
                <a:stretch>
                  <a:fillRect/>
                </a:stretch>
              </a:blipFill>
              <a:ln w="12700"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Flowchart: Connector 22"/>
              <p:cNvSpPr>
                <a:spLocks noChangeAspect="1"/>
              </p:cNvSpPr>
              <p:nvPr/>
            </p:nvSpPr>
            <p:spPr>
              <a:xfrm>
                <a:off x="5544983" y="3706387"/>
                <a:ext cx="376473" cy="370542"/>
              </a:xfrm>
              <a:prstGeom prst="flowChartConnector">
                <a:avLst/>
              </a:prstGeom>
              <a:solidFill>
                <a:schemeClr val="bg1"/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US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lang="en-US" dirty="0">
                  <a:solidFill>
                    <a:schemeClr val="tx1"/>
                  </a:solidFill>
                  <a:ea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23" name="Flowchart: Connector 2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44983" y="3706387"/>
                <a:ext cx="376473" cy="370542"/>
              </a:xfrm>
              <a:prstGeom prst="flowChartConnector">
                <a:avLst/>
              </a:prstGeom>
              <a:blipFill>
                <a:blip r:embed="rId8"/>
                <a:stretch>
                  <a:fillRect/>
                </a:stretch>
              </a:blipFill>
              <a:ln w="12700"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Flowchart: Connector 23"/>
              <p:cNvSpPr>
                <a:spLocks noChangeAspect="1"/>
              </p:cNvSpPr>
              <p:nvPr/>
            </p:nvSpPr>
            <p:spPr>
              <a:xfrm>
                <a:off x="6331315" y="1658577"/>
                <a:ext cx="376473" cy="370542"/>
              </a:xfrm>
              <a:prstGeom prst="flowChartConnector">
                <a:avLst/>
              </a:prstGeom>
              <a:solidFill>
                <a:schemeClr val="bg1"/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US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lang="en-US" dirty="0">
                  <a:solidFill>
                    <a:schemeClr val="tx1"/>
                  </a:solidFill>
                  <a:ea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24" name="Flowchart: Connector 2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31315" y="1658577"/>
                <a:ext cx="376473" cy="370542"/>
              </a:xfrm>
              <a:prstGeom prst="flowChartConnector">
                <a:avLst/>
              </a:prstGeom>
              <a:blipFill>
                <a:blip r:embed="rId8"/>
                <a:stretch>
                  <a:fillRect/>
                </a:stretch>
              </a:blipFill>
              <a:ln w="12700"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Flowchart: Connector 24"/>
              <p:cNvSpPr>
                <a:spLocks noChangeAspect="1"/>
              </p:cNvSpPr>
              <p:nvPr/>
            </p:nvSpPr>
            <p:spPr>
              <a:xfrm>
                <a:off x="6331315" y="2174786"/>
                <a:ext cx="376473" cy="370542"/>
              </a:xfrm>
              <a:prstGeom prst="flowChartConnector">
                <a:avLst/>
              </a:prstGeom>
              <a:solidFill>
                <a:schemeClr val="bg1"/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US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lang="en-US" dirty="0">
                  <a:solidFill>
                    <a:schemeClr val="tx1"/>
                  </a:solidFill>
                  <a:ea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25" name="Flowchart: Connector 2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31315" y="2174786"/>
                <a:ext cx="376473" cy="370542"/>
              </a:xfrm>
              <a:prstGeom prst="flowChartConnector">
                <a:avLst/>
              </a:prstGeom>
              <a:blipFill>
                <a:blip r:embed="rId8"/>
                <a:stretch>
                  <a:fillRect/>
                </a:stretch>
              </a:blipFill>
              <a:ln w="12700"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Flowchart: Connector 26"/>
              <p:cNvSpPr>
                <a:spLocks noChangeAspect="1"/>
              </p:cNvSpPr>
              <p:nvPr/>
            </p:nvSpPr>
            <p:spPr>
              <a:xfrm>
                <a:off x="6331315" y="3207204"/>
                <a:ext cx="376473" cy="370542"/>
              </a:xfrm>
              <a:prstGeom prst="flowChartConnector">
                <a:avLst/>
              </a:prstGeom>
              <a:solidFill>
                <a:schemeClr val="bg1"/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US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lang="en-US" dirty="0">
                  <a:solidFill>
                    <a:schemeClr val="tx1"/>
                  </a:solidFill>
                  <a:ea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27" name="Flowchart: Connector 2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31315" y="3207204"/>
                <a:ext cx="376473" cy="370542"/>
              </a:xfrm>
              <a:prstGeom prst="flowChartConnector">
                <a:avLst/>
              </a:prstGeom>
              <a:blipFill>
                <a:blip r:embed="rId8"/>
                <a:stretch>
                  <a:fillRect/>
                </a:stretch>
              </a:blipFill>
              <a:ln w="12700"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Flowchart: Connector 27"/>
              <p:cNvSpPr>
                <a:spLocks noChangeAspect="1"/>
              </p:cNvSpPr>
              <p:nvPr/>
            </p:nvSpPr>
            <p:spPr>
              <a:xfrm>
                <a:off x="6331315" y="3704681"/>
                <a:ext cx="376473" cy="370542"/>
              </a:xfrm>
              <a:prstGeom prst="flowChartConnector">
                <a:avLst/>
              </a:prstGeom>
              <a:solidFill>
                <a:schemeClr val="bg1"/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US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lang="en-US" dirty="0">
                  <a:solidFill>
                    <a:schemeClr val="tx1"/>
                  </a:solidFill>
                  <a:ea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28" name="Flowchart: Connector 2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31315" y="3704681"/>
                <a:ext cx="376473" cy="370542"/>
              </a:xfrm>
              <a:prstGeom prst="flowChartConnector">
                <a:avLst/>
              </a:prstGeom>
              <a:blipFill>
                <a:blip r:embed="rId8"/>
                <a:stretch>
                  <a:fillRect/>
                </a:stretch>
              </a:blipFill>
              <a:ln w="12700"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Flowchart: Connector 28"/>
              <p:cNvSpPr>
                <a:spLocks noChangeAspect="1"/>
              </p:cNvSpPr>
              <p:nvPr/>
            </p:nvSpPr>
            <p:spPr>
              <a:xfrm>
                <a:off x="7304250" y="1671939"/>
                <a:ext cx="376473" cy="370542"/>
              </a:xfrm>
              <a:prstGeom prst="flowChartConnector">
                <a:avLst/>
              </a:prstGeom>
              <a:solidFill>
                <a:schemeClr val="bg1"/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US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lang="en-US" dirty="0">
                  <a:solidFill>
                    <a:schemeClr val="tx1"/>
                  </a:solidFill>
                  <a:ea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29" name="Flowchart: Connector 2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04250" y="1671939"/>
                <a:ext cx="376473" cy="370542"/>
              </a:xfrm>
              <a:prstGeom prst="flowChartConnector">
                <a:avLst/>
              </a:prstGeom>
              <a:blipFill>
                <a:blip r:embed="rId9"/>
                <a:stretch>
                  <a:fillRect/>
                </a:stretch>
              </a:blipFill>
              <a:ln w="12700"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Flowchart: Connector 29"/>
              <p:cNvSpPr>
                <a:spLocks noChangeAspect="1"/>
              </p:cNvSpPr>
              <p:nvPr/>
            </p:nvSpPr>
            <p:spPr>
              <a:xfrm>
                <a:off x="7304250" y="2188148"/>
                <a:ext cx="376473" cy="370542"/>
              </a:xfrm>
              <a:prstGeom prst="flowChartConnector">
                <a:avLst/>
              </a:prstGeom>
              <a:solidFill>
                <a:schemeClr val="bg1"/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US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lang="en-US" dirty="0">
                  <a:solidFill>
                    <a:schemeClr val="tx1"/>
                  </a:solidFill>
                  <a:ea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30" name="Flowchart: Connector 2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04250" y="2188148"/>
                <a:ext cx="376473" cy="370542"/>
              </a:xfrm>
              <a:prstGeom prst="flowChartConnector">
                <a:avLst/>
              </a:prstGeom>
              <a:blipFill>
                <a:blip r:embed="rId9"/>
                <a:stretch>
                  <a:fillRect/>
                </a:stretch>
              </a:blipFill>
              <a:ln w="12700"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1" name="Flowchart: Connector 30"/>
              <p:cNvSpPr>
                <a:spLocks noChangeAspect="1"/>
              </p:cNvSpPr>
              <p:nvPr/>
            </p:nvSpPr>
            <p:spPr>
              <a:xfrm>
                <a:off x="7304250" y="2704357"/>
                <a:ext cx="376473" cy="370542"/>
              </a:xfrm>
              <a:prstGeom prst="flowChartConnector">
                <a:avLst/>
              </a:prstGeom>
              <a:solidFill>
                <a:schemeClr val="bg1"/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US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lang="en-US" dirty="0">
                  <a:solidFill>
                    <a:schemeClr val="tx1"/>
                  </a:solidFill>
                  <a:ea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31" name="Flowchart: Connector 3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04250" y="2704357"/>
                <a:ext cx="376473" cy="370542"/>
              </a:xfrm>
              <a:prstGeom prst="flowChartConnector">
                <a:avLst/>
              </a:prstGeom>
              <a:blipFill>
                <a:blip r:embed="rId10"/>
                <a:stretch>
                  <a:fillRect/>
                </a:stretch>
              </a:blipFill>
              <a:ln w="12700"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2" name="Flowchart: Connector 31"/>
              <p:cNvSpPr>
                <a:spLocks noChangeAspect="1"/>
              </p:cNvSpPr>
              <p:nvPr/>
            </p:nvSpPr>
            <p:spPr>
              <a:xfrm>
                <a:off x="7304250" y="3220566"/>
                <a:ext cx="376473" cy="370542"/>
              </a:xfrm>
              <a:prstGeom prst="flowChartConnector">
                <a:avLst/>
              </a:prstGeom>
              <a:ln/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US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lang="en-US" dirty="0">
                  <a:solidFill>
                    <a:schemeClr val="tx1"/>
                  </a:solidFill>
                  <a:ea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32" name="Flowchart: Connector 3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04250" y="3220566"/>
                <a:ext cx="376473" cy="370542"/>
              </a:xfrm>
              <a:prstGeom prst="flowChartConnector">
                <a:avLst/>
              </a:prstGeom>
              <a:blipFill>
                <a:blip r:embed="rId11"/>
                <a:stretch>
                  <a:fillRect/>
                </a:stretch>
              </a:blipFill>
              <a:ln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3" name="Flowchart: Connector 32"/>
              <p:cNvSpPr>
                <a:spLocks noChangeAspect="1"/>
              </p:cNvSpPr>
              <p:nvPr/>
            </p:nvSpPr>
            <p:spPr>
              <a:xfrm>
                <a:off x="7304250" y="3718043"/>
                <a:ext cx="376473" cy="370542"/>
              </a:xfrm>
              <a:prstGeom prst="flowChartConnector">
                <a:avLst/>
              </a:prstGeom>
              <a:solidFill>
                <a:schemeClr val="bg1"/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US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lang="en-US" dirty="0">
                  <a:solidFill>
                    <a:schemeClr val="tx1"/>
                  </a:solidFill>
                  <a:ea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33" name="Flowchart: Connector 3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04250" y="3718043"/>
                <a:ext cx="376473" cy="370542"/>
              </a:xfrm>
              <a:prstGeom prst="flowChartConnector">
                <a:avLst/>
              </a:prstGeom>
              <a:blipFill>
                <a:blip r:embed="rId9"/>
                <a:stretch>
                  <a:fillRect/>
                </a:stretch>
              </a:blipFill>
              <a:ln w="12700"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TextBox 2"/>
          <p:cNvSpPr txBox="1"/>
          <p:nvPr/>
        </p:nvSpPr>
        <p:spPr>
          <a:xfrm>
            <a:off x="6307405" y="2715210"/>
            <a:ext cx="40991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>
                <a:solidFill>
                  <a:schemeClr val="tx1"/>
                </a:solidFill>
              </a:rPr>
              <a:t>…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5523252" y="2717145"/>
            <a:ext cx="40991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…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9" name="Rectangle 38"/>
              <p:cNvSpPr/>
              <p:nvPr/>
            </p:nvSpPr>
            <p:spPr>
              <a:xfrm>
                <a:off x="428115" y="1415312"/>
                <a:ext cx="3125416" cy="2925320"/>
              </a:xfrm>
              <a:prstGeom prst="rect">
                <a:avLst/>
              </a:prstGeom>
              <a:solidFill>
                <a:schemeClr val="tx2">
                  <a:lumMod val="90000"/>
                  <a:alpha val="80000"/>
                </a:schemeClr>
              </a:solidFill>
              <a:ln>
                <a:noFill/>
              </a:ln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1600" dirty="0">
                    <a:solidFill>
                      <a:schemeClr val="tx1"/>
                    </a:solidFill>
                    <a:latin typeface="Avenir Next Demi Bold" panose="020B0703020202020204" pitchFamily="34" charset="0"/>
                  </a:rPr>
                  <a:t>Safety property:</a:t>
                </a:r>
              </a:p>
              <a:p>
                <a:pPr algn="ctr"/>
                <a:endParaRPr lang="en-US" sz="1600" dirty="0">
                  <a:solidFill>
                    <a:schemeClr val="tx1"/>
                  </a:solidFill>
                  <a:latin typeface="Avenir Next Demi Bold" panose="020B0703020202020204" pitchFamily="34" charset="0"/>
                </a:endParaRPr>
              </a:p>
              <a:p>
                <a:pPr algn="ctr"/>
                <a:r>
                  <a:rPr lang="en-US" sz="1600" dirty="0">
                    <a:solidFill>
                      <a:schemeClr val="tx1"/>
                    </a:solidFill>
                    <a:latin typeface="Avenir Next Demi Bold" panose="020B0703020202020204" pitchFamily="34" charset="0"/>
                  </a:rPr>
                  <a:t>Given input ranges:</a:t>
                </a:r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60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    </m:t>
                      </m:r>
                      <m:r>
                        <a:rPr lang="en-US" sz="160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𝜌</m:t>
                      </m:r>
                      <m:r>
                        <a:rPr lang="en-US" sz="160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begChr m:val="["/>
                          <m:endChr m:val="]"/>
                          <m:ctrlPr>
                            <a:rPr lang="en-US" sz="16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160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1000, 1200</m:t>
                          </m:r>
                        </m:e>
                      </m:d>
                    </m:oMath>
                  </m:oMathPara>
                </a14:m>
                <a:endParaRPr lang="en-US" sz="1600" dirty="0">
                  <a:solidFill>
                    <a:schemeClr val="tx1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60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    </m:t>
                      </m:r>
                      <m:r>
                        <a:rPr lang="en-US" sz="160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𝜃</m:t>
                      </m:r>
                      <m:r>
                        <a:rPr lang="en-US" sz="160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begChr m:val="["/>
                          <m:endChr m:val="]"/>
                          <m:ctrlPr>
                            <a:rPr lang="en-US" sz="16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m:rPr>
                              <m:sty m:val="p"/>
                            </m:rPr>
                            <a:rPr lang="el-GR" sz="160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π</m:t>
                          </m:r>
                          <m:r>
                            <a:rPr lang="en-US" sz="160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m:rPr>
                              <m:sty m:val="p"/>
                            </m:rPr>
                            <a:rPr lang="el-GR" sz="160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π</m:t>
                          </m:r>
                        </m:e>
                      </m:d>
                    </m:oMath>
                  </m:oMathPara>
                </a14:m>
                <a:endParaRPr lang="en-US" sz="1600" dirty="0">
                  <a:solidFill>
                    <a:schemeClr val="tx1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60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    </m:t>
                      </m:r>
                      <m:r>
                        <a:rPr lang="en-US" sz="160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𝜓</m:t>
                      </m:r>
                      <m:r>
                        <a:rPr lang="en-US" sz="160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begChr m:val="["/>
                          <m:endChr m:val="]"/>
                          <m:ctrlPr>
                            <a:rPr lang="en-US" sz="16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160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m:rPr>
                              <m:sty m:val="p"/>
                            </m:rPr>
                            <a:rPr lang="el-GR" sz="160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π</m:t>
                          </m:r>
                          <m:r>
                            <a:rPr lang="en-US" sz="160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,−0.5</m:t>
                          </m:r>
                          <m:r>
                            <a:rPr lang="en-US" sz="160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𝜋</m:t>
                          </m:r>
                        </m:e>
                      </m:d>
                    </m:oMath>
                  </m:oMathPara>
                </a14:m>
                <a:endParaRPr lang="en-US" sz="1600" dirty="0">
                  <a:solidFill>
                    <a:schemeClr val="tx1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16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60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    </m:t>
                          </m:r>
                          <m:r>
                            <a:rPr lang="en-US" sz="160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𝑣</m:t>
                          </m:r>
                        </m:e>
                        <m:sub>
                          <m:r>
                            <a:rPr lang="en-US" sz="160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𝑜</m:t>
                          </m:r>
                        </m:sub>
                      </m:sSub>
                      <m:r>
                        <a:rPr lang="en-US" sz="160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=[60, 80]</m:t>
                      </m:r>
                    </m:oMath>
                  </m:oMathPara>
                </a14:m>
                <a:endParaRPr lang="en-US" sz="1600" dirty="0">
                  <a:solidFill>
                    <a:schemeClr val="tx1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16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60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    </m:t>
                          </m:r>
                          <m:r>
                            <a:rPr lang="en-US" sz="160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𝑣</m:t>
                          </m:r>
                        </m:e>
                        <m:sub>
                          <m:r>
                            <a:rPr lang="en-US" sz="160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  <m:r>
                        <a:rPr lang="en-US" sz="160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=[120,140]</m:t>
                      </m:r>
                    </m:oMath>
                  </m:oMathPara>
                </a14:m>
                <a:endParaRPr lang="en-US" sz="1600" dirty="0">
                  <a:solidFill>
                    <a:schemeClr val="tx1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algn="ctr"/>
                <a:endParaRPr lang="en-US" sz="1600" dirty="0">
                  <a:solidFill>
                    <a:schemeClr val="tx1"/>
                  </a:solidFill>
                  <a:latin typeface="Avenir Next Demi Bold" panose="020B0703020202020204" pitchFamily="34" charset="0"/>
                </a:endParaRPr>
              </a:p>
              <a:p>
                <a:pPr algn="ctr"/>
                <a:r>
                  <a:rPr lang="en-US" sz="1600" dirty="0">
                    <a:solidFill>
                      <a:schemeClr val="tx1"/>
                    </a:solidFill>
                    <a:latin typeface="Avenir Next Demi Bold" panose="020B0703020202020204" pitchFamily="34" charset="0"/>
                  </a:rPr>
                  <a:t>Desired output: </a:t>
                </a:r>
              </a:p>
              <a:p>
                <a:pPr algn="ctr"/>
                <a:r>
                  <a:rPr lang="en-US" sz="1600" dirty="0">
                    <a:solidFill>
                      <a:schemeClr val="tx1"/>
                    </a:solidFill>
                    <a:latin typeface="Avenir Next" panose="020B0503020202020204" pitchFamily="34" charset="0"/>
                  </a:rPr>
                  <a:t>Weak right</a:t>
                </a:r>
              </a:p>
            </p:txBody>
          </p:sp>
        </mc:Choice>
        <mc:Fallback xmlns="">
          <p:sp>
            <p:nvSpPr>
              <p:cNvPr id="39" name="Rectangle 3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8115" y="1415312"/>
                <a:ext cx="3125416" cy="2925320"/>
              </a:xfrm>
              <a:prstGeom prst="rect">
                <a:avLst/>
              </a:prstGeom>
              <a:blipFill>
                <a:blip r:embed="rId12"/>
                <a:stretch>
                  <a:fillRect b="-208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0" name="TextBox 39"/>
          <p:cNvSpPr txBox="1"/>
          <p:nvPr/>
        </p:nvSpPr>
        <p:spPr>
          <a:xfrm>
            <a:off x="5922998" y="2715209"/>
            <a:ext cx="40991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>
                <a:solidFill>
                  <a:schemeClr val="tx1"/>
                </a:solidFill>
              </a:rPr>
              <a:t>…</a:t>
            </a:r>
            <a:endParaRPr lang="en-US" dirty="0">
              <a:solidFill>
                <a:schemeClr val="tx1"/>
              </a:solidFill>
            </a:endParaRPr>
          </a:p>
        </p:txBody>
      </p:sp>
      <p:cxnSp>
        <p:nvCxnSpPr>
          <p:cNvPr id="45" name="Straight Arrow Connector 44"/>
          <p:cNvCxnSpPr>
            <a:stCxn id="13" idx="6"/>
            <a:endCxn id="19" idx="2"/>
          </p:cNvCxnSpPr>
          <p:nvPr/>
        </p:nvCxnSpPr>
        <p:spPr>
          <a:xfrm>
            <a:off x="4936325" y="1845554"/>
            <a:ext cx="608658" cy="0"/>
          </a:xfrm>
          <a:prstGeom prst="straightConnector1">
            <a:avLst/>
          </a:prstGeom>
          <a:ln w="12700">
            <a:solidFill>
              <a:schemeClr val="tx1">
                <a:lumMod val="50000"/>
                <a:lumOff val="50000"/>
              </a:schemeClr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8" name="Straight Arrow Connector 47"/>
          <p:cNvCxnSpPr>
            <a:stCxn id="13" idx="6"/>
            <a:endCxn id="20" idx="2"/>
          </p:cNvCxnSpPr>
          <p:nvPr/>
        </p:nvCxnSpPr>
        <p:spPr>
          <a:xfrm>
            <a:off x="4936325" y="1845554"/>
            <a:ext cx="608658" cy="516209"/>
          </a:xfrm>
          <a:prstGeom prst="straightConnector1">
            <a:avLst/>
          </a:prstGeom>
          <a:ln w="12700">
            <a:solidFill>
              <a:schemeClr val="tx1">
                <a:lumMod val="50000"/>
                <a:lumOff val="50000"/>
              </a:schemeClr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7" name="Straight Arrow Connector 56"/>
          <p:cNvCxnSpPr>
            <a:stCxn id="14" idx="6"/>
            <a:endCxn id="19" idx="2"/>
          </p:cNvCxnSpPr>
          <p:nvPr/>
        </p:nvCxnSpPr>
        <p:spPr>
          <a:xfrm flipV="1">
            <a:off x="4936325" y="1845554"/>
            <a:ext cx="608658" cy="516209"/>
          </a:xfrm>
          <a:prstGeom prst="straightConnector1">
            <a:avLst/>
          </a:prstGeom>
          <a:ln w="12700">
            <a:solidFill>
              <a:schemeClr val="tx1">
                <a:lumMod val="50000"/>
                <a:lumOff val="50000"/>
              </a:schemeClr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0" name="Straight Arrow Connector 59"/>
          <p:cNvCxnSpPr>
            <a:stCxn id="14" idx="6"/>
            <a:endCxn id="20" idx="2"/>
          </p:cNvCxnSpPr>
          <p:nvPr/>
        </p:nvCxnSpPr>
        <p:spPr>
          <a:xfrm>
            <a:off x="4936325" y="2361763"/>
            <a:ext cx="608658" cy="0"/>
          </a:xfrm>
          <a:prstGeom prst="straightConnector1">
            <a:avLst/>
          </a:prstGeom>
          <a:ln w="12700">
            <a:solidFill>
              <a:schemeClr val="tx1">
                <a:lumMod val="50000"/>
                <a:lumOff val="50000"/>
              </a:schemeClr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6" name="Straight Arrow Connector 65"/>
          <p:cNvCxnSpPr>
            <a:stCxn id="19" idx="6"/>
            <a:endCxn id="24" idx="2"/>
          </p:cNvCxnSpPr>
          <p:nvPr/>
        </p:nvCxnSpPr>
        <p:spPr>
          <a:xfrm flipV="1">
            <a:off x="5921456" y="1843848"/>
            <a:ext cx="409859" cy="1706"/>
          </a:xfrm>
          <a:prstGeom prst="straightConnector1">
            <a:avLst/>
          </a:prstGeom>
          <a:ln w="12700">
            <a:solidFill>
              <a:schemeClr val="tx1">
                <a:lumMod val="50000"/>
                <a:lumOff val="50000"/>
              </a:schemeClr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9" name="Straight Arrow Connector 68"/>
          <p:cNvCxnSpPr>
            <a:stCxn id="19" idx="6"/>
            <a:endCxn id="25" idx="2"/>
          </p:cNvCxnSpPr>
          <p:nvPr/>
        </p:nvCxnSpPr>
        <p:spPr>
          <a:xfrm>
            <a:off x="5921456" y="1845554"/>
            <a:ext cx="409859" cy="514503"/>
          </a:xfrm>
          <a:prstGeom prst="straightConnector1">
            <a:avLst/>
          </a:prstGeom>
          <a:ln w="12700">
            <a:solidFill>
              <a:schemeClr val="tx1">
                <a:lumMod val="50000"/>
                <a:lumOff val="50000"/>
              </a:schemeClr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2" name="Straight Arrow Connector 71"/>
          <p:cNvCxnSpPr>
            <a:stCxn id="20" idx="6"/>
            <a:endCxn id="24" idx="2"/>
          </p:cNvCxnSpPr>
          <p:nvPr/>
        </p:nvCxnSpPr>
        <p:spPr>
          <a:xfrm flipV="1">
            <a:off x="5921456" y="1843848"/>
            <a:ext cx="409859" cy="517915"/>
          </a:xfrm>
          <a:prstGeom prst="straightConnector1">
            <a:avLst/>
          </a:prstGeom>
          <a:ln w="12700">
            <a:solidFill>
              <a:schemeClr val="tx1">
                <a:lumMod val="50000"/>
                <a:lumOff val="50000"/>
              </a:schemeClr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9" name="Straight Arrow Connector 78"/>
          <p:cNvCxnSpPr>
            <a:stCxn id="20" idx="6"/>
            <a:endCxn id="25" idx="2"/>
          </p:cNvCxnSpPr>
          <p:nvPr/>
        </p:nvCxnSpPr>
        <p:spPr>
          <a:xfrm flipV="1">
            <a:off x="5921456" y="2360057"/>
            <a:ext cx="409859" cy="1706"/>
          </a:xfrm>
          <a:prstGeom prst="straightConnector1">
            <a:avLst/>
          </a:prstGeom>
          <a:ln w="12700">
            <a:solidFill>
              <a:schemeClr val="tx1">
                <a:lumMod val="50000"/>
                <a:lumOff val="50000"/>
              </a:schemeClr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2" name="Straight Arrow Connector 81"/>
          <p:cNvCxnSpPr>
            <a:stCxn id="24" idx="6"/>
            <a:endCxn id="29" idx="2"/>
          </p:cNvCxnSpPr>
          <p:nvPr/>
        </p:nvCxnSpPr>
        <p:spPr>
          <a:xfrm>
            <a:off x="6707788" y="1843848"/>
            <a:ext cx="596462" cy="13362"/>
          </a:xfrm>
          <a:prstGeom prst="straightConnector1">
            <a:avLst/>
          </a:prstGeom>
          <a:ln w="12700">
            <a:solidFill>
              <a:schemeClr val="tx1">
                <a:lumMod val="50000"/>
                <a:lumOff val="50000"/>
              </a:schemeClr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6" name="Straight Arrow Connector 85"/>
          <p:cNvCxnSpPr>
            <a:stCxn id="24" idx="6"/>
            <a:endCxn id="30" idx="2"/>
          </p:cNvCxnSpPr>
          <p:nvPr/>
        </p:nvCxnSpPr>
        <p:spPr>
          <a:xfrm>
            <a:off x="6707788" y="1843848"/>
            <a:ext cx="596462" cy="529571"/>
          </a:xfrm>
          <a:prstGeom prst="straightConnector1">
            <a:avLst/>
          </a:prstGeom>
          <a:ln w="12700">
            <a:solidFill>
              <a:schemeClr val="tx1">
                <a:lumMod val="50000"/>
                <a:lumOff val="50000"/>
              </a:schemeClr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9" name="Straight Arrow Connector 88"/>
          <p:cNvCxnSpPr>
            <a:stCxn id="25" idx="6"/>
            <a:endCxn id="29" idx="2"/>
          </p:cNvCxnSpPr>
          <p:nvPr/>
        </p:nvCxnSpPr>
        <p:spPr>
          <a:xfrm flipV="1">
            <a:off x="6707788" y="1857210"/>
            <a:ext cx="596462" cy="502847"/>
          </a:xfrm>
          <a:prstGeom prst="straightConnector1">
            <a:avLst/>
          </a:prstGeom>
          <a:ln w="12700">
            <a:solidFill>
              <a:schemeClr val="tx1">
                <a:lumMod val="50000"/>
                <a:lumOff val="50000"/>
              </a:schemeClr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2" name="Straight Arrow Connector 91"/>
          <p:cNvCxnSpPr>
            <a:endCxn id="30" idx="2"/>
          </p:cNvCxnSpPr>
          <p:nvPr/>
        </p:nvCxnSpPr>
        <p:spPr>
          <a:xfrm flipV="1">
            <a:off x="6717323" y="2373419"/>
            <a:ext cx="586927" cy="1"/>
          </a:xfrm>
          <a:prstGeom prst="straightConnector1">
            <a:avLst/>
          </a:prstGeom>
          <a:ln w="12700">
            <a:solidFill>
              <a:schemeClr val="tx1">
                <a:lumMod val="50000"/>
                <a:lumOff val="50000"/>
              </a:schemeClr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5" name="Straight Arrow Connector 94"/>
          <p:cNvCxnSpPr>
            <a:stCxn id="24" idx="6"/>
            <a:endCxn id="31" idx="2"/>
          </p:cNvCxnSpPr>
          <p:nvPr/>
        </p:nvCxnSpPr>
        <p:spPr>
          <a:xfrm>
            <a:off x="6707788" y="1843848"/>
            <a:ext cx="596462" cy="1045780"/>
          </a:xfrm>
          <a:prstGeom prst="straightConnector1">
            <a:avLst/>
          </a:prstGeom>
          <a:ln w="12700">
            <a:solidFill>
              <a:schemeClr val="tx1">
                <a:lumMod val="50000"/>
                <a:lumOff val="50000"/>
              </a:schemeClr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8" name="Straight Arrow Connector 97"/>
          <p:cNvCxnSpPr>
            <a:stCxn id="24" idx="6"/>
            <a:endCxn id="32" idx="2"/>
          </p:cNvCxnSpPr>
          <p:nvPr/>
        </p:nvCxnSpPr>
        <p:spPr>
          <a:xfrm>
            <a:off x="6707788" y="1843848"/>
            <a:ext cx="596462" cy="1561989"/>
          </a:xfrm>
          <a:prstGeom prst="straightConnector1">
            <a:avLst/>
          </a:prstGeom>
          <a:ln w="12700">
            <a:solidFill>
              <a:schemeClr val="tx1">
                <a:lumMod val="50000"/>
                <a:lumOff val="50000"/>
              </a:schemeClr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1" name="Straight Arrow Connector 100"/>
          <p:cNvCxnSpPr>
            <a:stCxn id="24" idx="6"/>
            <a:endCxn id="33" idx="2"/>
          </p:cNvCxnSpPr>
          <p:nvPr/>
        </p:nvCxnSpPr>
        <p:spPr>
          <a:xfrm>
            <a:off x="6707788" y="1843848"/>
            <a:ext cx="596462" cy="2059466"/>
          </a:xfrm>
          <a:prstGeom prst="straightConnector1">
            <a:avLst/>
          </a:prstGeom>
          <a:ln w="12700">
            <a:solidFill>
              <a:schemeClr val="tx1">
                <a:lumMod val="50000"/>
                <a:lumOff val="50000"/>
              </a:schemeClr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13" name="TextBox 112"/>
          <p:cNvSpPr txBox="1"/>
          <p:nvPr/>
        </p:nvSpPr>
        <p:spPr>
          <a:xfrm>
            <a:off x="5041150" y="2698015"/>
            <a:ext cx="40991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…</a:t>
            </a:r>
          </a:p>
        </p:txBody>
      </p:sp>
      <p:sp>
        <p:nvSpPr>
          <p:cNvPr id="115" name="TextBox 114"/>
          <p:cNvSpPr txBox="1"/>
          <p:nvPr/>
        </p:nvSpPr>
        <p:spPr>
          <a:xfrm>
            <a:off x="7791060" y="1696640"/>
            <a:ext cx="53732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200" dirty="0">
                <a:latin typeface="Avenir Next" panose="020B0503020202020204" pitchFamily="34" charset="0"/>
              </a:rPr>
              <a:t>COC</a:t>
            </a:r>
          </a:p>
        </p:txBody>
      </p:sp>
      <p:sp>
        <p:nvSpPr>
          <p:cNvPr id="116" name="TextBox 115"/>
          <p:cNvSpPr txBox="1"/>
          <p:nvPr/>
        </p:nvSpPr>
        <p:spPr>
          <a:xfrm>
            <a:off x="7679123" y="2093329"/>
            <a:ext cx="76228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>
                <a:latin typeface="Avenir Next" panose="020B0503020202020204" pitchFamily="34" charset="0"/>
              </a:rPr>
              <a:t>Strong Right</a:t>
            </a:r>
          </a:p>
        </p:txBody>
      </p:sp>
      <p:sp>
        <p:nvSpPr>
          <p:cNvPr id="117" name="TextBox 116"/>
          <p:cNvSpPr txBox="1"/>
          <p:nvPr/>
        </p:nvSpPr>
        <p:spPr>
          <a:xfrm>
            <a:off x="7688883" y="2644076"/>
            <a:ext cx="76228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>
                <a:latin typeface="Avenir Next" panose="020B0503020202020204" pitchFamily="34" charset="0"/>
              </a:rPr>
              <a:t>Strong left</a:t>
            </a:r>
          </a:p>
        </p:txBody>
      </p:sp>
      <p:sp>
        <p:nvSpPr>
          <p:cNvPr id="118" name="TextBox 117"/>
          <p:cNvSpPr txBox="1"/>
          <p:nvPr/>
        </p:nvSpPr>
        <p:spPr>
          <a:xfrm>
            <a:off x="7673134" y="3144227"/>
            <a:ext cx="76228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>
                <a:solidFill>
                  <a:srgbClr val="FF6600"/>
                </a:solidFill>
                <a:latin typeface="Avenir Next" panose="020B0503020202020204" pitchFamily="34" charset="0"/>
              </a:rPr>
              <a:t>Weak right</a:t>
            </a:r>
          </a:p>
        </p:txBody>
      </p:sp>
      <p:sp>
        <p:nvSpPr>
          <p:cNvPr id="119" name="TextBox 118"/>
          <p:cNvSpPr txBox="1"/>
          <p:nvPr/>
        </p:nvSpPr>
        <p:spPr>
          <a:xfrm>
            <a:off x="7678583" y="3635135"/>
            <a:ext cx="76228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>
                <a:latin typeface="Avenir Next" panose="020B0503020202020204" pitchFamily="34" charset="0"/>
              </a:rPr>
              <a:t>Weak left</a:t>
            </a:r>
          </a:p>
        </p:txBody>
      </p:sp>
      <p:sp>
        <p:nvSpPr>
          <p:cNvPr id="120" name="TextBox 119"/>
          <p:cNvSpPr txBox="1"/>
          <p:nvPr/>
        </p:nvSpPr>
        <p:spPr>
          <a:xfrm>
            <a:off x="8267051" y="1665862"/>
            <a:ext cx="53251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[4,6]</a:t>
            </a:r>
          </a:p>
        </p:txBody>
      </p:sp>
      <p:sp>
        <p:nvSpPr>
          <p:cNvPr id="121" name="TextBox 120"/>
          <p:cNvSpPr txBox="1"/>
          <p:nvPr/>
        </p:nvSpPr>
        <p:spPr>
          <a:xfrm>
            <a:off x="8294825" y="3216549"/>
            <a:ext cx="53251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FF66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[0,3]</a:t>
            </a:r>
          </a:p>
        </p:txBody>
      </p:sp>
      <p:sp>
        <p:nvSpPr>
          <p:cNvPr id="122" name="TextBox 121"/>
          <p:cNvSpPr txBox="1"/>
          <p:nvPr/>
        </p:nvSpPr>
        <p:spPr>
          <a:xfrm>
            <a:off x="8299782" y="3691278"/>
            <a:ext cx="53251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[7,9]</a:t>
            </a:r>
          </a:p>
        </p:txBody>
      </p:sp>
      <p:sp>
        <p:nvSpPr>
          <p:cNvPr id="123" name="TextBox 122"/>
          <p:cNvSpPr txBox="1"/>
          <p:nvPr/>
        </p:nvSpPr>
        <p:spPr>
          <a:xfrm>
            <a:off x="8294712" y="2637244"/>
            <a:ext cx="53251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[5,8]</a:t>
            </a:r>
          </a:p>
        </p:txBody>
      </p:sp>
      <p:sp>
        <p:nvSpPr>
          <p:cNvPr id="124" name="TextBox 123"/>
          <p:cNvSpPr txBox="1"/>
          <p:nvPr/>
        </p:nvSpPr>
        <p:spPr>
          <a:xfrm>
            <a:off x="8294712" y="2155707"/>
            <a:ext cx="53251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[5,7]</a:t>
            </a:r>
          </a:p>
        </p:txBody>
      </p:sp>
      <p:sp>
        <p:nvSpPr>
          <p:cNvPr id="125" name="Shape 73"/>
          <p:cNvSpPr txBox="1">
            <a:spLocks/>
          </p:cNvSpPr>
          <p:nvPr/>
        </p:nvSpPr>
        <p:spPr>
          <a:xfrm>
            <a:off x="311700" y="378212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>
              <a:buClr>
                <a:schemeClr val="dk1"/>
              </a:buClr>
              <a:buSzPts val="2800"/>
              <a:buNone/>
              <a:defRPr sz="2200" b="1">
                <a:solidFill>
                  <a:srgbClr val="BD9B38"/>
                </a:solidFill>
                <a:latin typeface="Avenir Next Demi Bold" panose="020B0503020202020204" pitchFamily="34" charset="0"/>
              </a:defRPr>
            </a:lvl1pPr>
            <a:lvl2pPr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r>
              <a:rPr lang="en-US" altLang="zh-CN" dirty="0"/>
              <a:t>Sample Example of ACAS</a:t>
            </a:r>
            <a:r>
              <a:rPr lang="zh-CN" altLang="en-US" dirty="0"/>
              <a:t> </a:t>
            </a:r>
            <a:r>
              <a:rPr lang="en-US" altLang="zh-CN" dirty="0"/>
              <a:t>Xu Safety Properties</a:t>
            </a:r>
            <a:endParaRPr lang="en-US" dirty="0"/>
          </a:p>
        </p:txBody>
      </p:sp>
      <p:sp>
        <p:nvSpPr>
          <p:cNvPr id="126" name="TextBox 125"/>
          <p:cNvSpPr txBox="1"/>
          <p:nvPr/>
        </p:nvSpPr>
        <p:spPr>
          <a:xfrm>
            <a:off x="7006019" y="4490080"/>
            <a:ext cx="193945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>
              <a:defRPr sz="2000" b="1">
                <a:solidFill>
                  <a:srgbClr val="FF6600"/>
                </a:solidFill>
                <a:latin typeface="Avenir Next" panose="020B0503020202020204" pitchFamily="34" charset="0"/>
              </a:defRPr>
            </a:lvl1pPr>
          </a:lstStyle>
          <a:p>
            <a:r>
              <a:rPr lang="en-US" dirty="0"/>
              <a:t>Verified safe!</a:t>
            </a:r>
          </a:p>
        </p:txBody>
      </p:sp>
    </p:spTree>
    <p:extLst>
      <p:ext uri="{BB962C8B-B14F-4D97-AF65-F5344CB8AC3E}">
        <p14:creationId xmlns:p14="http://schemas.microsoft.com/office/powerpoint/2010/main" val="11537612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6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" name="Shape 234"/>
          <p:cNvSpPr txBox="1">
            <a:spLocks noGrp="1"/>
          </p:cNvSpPr>
          <p:nvPr>
            <p:ph type="title"/>
          </p:nvPr>
        </p:nvSpPr>
        <p:spPr>
          <a:xfrm>
            <a:off x="311700" y="37778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r>
              <a:rPr lang="en" sz="2200" b="1" dirty="0">
                <a:solidFill>
                  <a:srgbClr val="BD9B38"/>
                </a:solidFill>
                <a:latin typeface="Avenir Next Demi Bold" panose="020B0503020202020204" pitchFamily="34" charset="0"/>
              </a:rPr>
              <a:t>ReluVal vs. Reluplex on ACAS Xu</a:t>
            </a:r>
            <a:endParaRPr sz="2200" b="1" dirty="0">
              <a:solidFill>
                <a:srgbClr val="BD9B38"/>
              </a:solidFill>
              <a:latin typeface="Avenir Next Demi Bold" panose="020B0503020202020204" pitchFamily="34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1674795" y="2669406"/>
            <a:ext cx="753979" cy="19250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1383741" y="4380777"/>
            <a:ext cx="654468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rgbClr val="FF6600"/>
                </a:solidFill>
                <a:latin typeface="Avenir Next" panose="020B0503020202020204" pitchFamily="34" charset="0"/>
              </a:rPr>
              <a:t>Over 200 times faster than </a:t>
            </a:r>
            <a:r>
              <a:rPr lang="en-US" sz="2000" b="1" dirty="0" err="1">
                <a:solidFill>
                  <a:srgbClr val="FF6600"/>
                </a:solidFill>
                <a:latin typeface="Avenir Next" panose="020B0503020202020204" pitchFamily="34" charset="0"/>
              </a:rPr>
              <a:t>Reluplex</a:t>
            </a:r>
            <a:r>
              <a:rPr lang="en-US" sz="2000" b="1" dirty="0">
                <a:solidFill>
                  <a:srgbClr val="FF6600"/>
                </a:solidFill>
                <a:latin typeface="Avenir Next" panose="020B0503020202020204" pitchFamily="34" charset="0"/>
              </a:rPr>
              <a:t> on average</a:t>
            </a:r>
          </a:p>
        </p:txBody>
      </p:sp>
      <p:graphicFrame>
        <p:nvGraphicFramePr>
          <p:cNvPr id="8" name="Tab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91163282"/>
              </p:ext>
            </p:extLst>
          </p:nvPr>
        </p:nvGraphicFramePr>
        <p:xfrm>
          <a:off x="1775967" y="1111668"/>
          <a:ext cx="5255686" cy="3069692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868533">
                  <a:extLst>
                    <a:ext uri="{9D8B030D-6E8A-4147-A177-3AD203B41FA5}">
                      <a16:colId xmlns:a16="http://schemas.microsoft.com/office/drawing/2014/main" val="3112325682"/>
                    </a:ext>
                  </a:extLst>
                </a:gridCol>
                <a:gridCol w="781183">
                  <a:extLst>
                    <a:ext uri="{9D8B030D-6E8A-4147-A177-3AD203B41FA5}">
                      <a16:colId xmlns:a16="http://schemas.microsoft.com/office/drawing/2014/main" val="3318268158"/>
                    </a:ext>
                  </a:extLst>
                </a:gridCol>
                <a:gridCol w="1463485">
                  <a:extLst>
                    <a:ext uri="{9D8B030D-6E8A-4147-A177-3AD203B41FA5}">
                      <a16:colId xmlns:a16="http://schemas.microsoft.com/office/drawing/2014/main" val="694693546"/>
                    </a:ext>
                  </a:extLst>
                </a:gridCol>
                <a:gridCol w="1387672">
                  <a:extLst>
                    <a:ext uri="{9D8B030D-6E8A-4147-A177-3AD203B41FA5}">
                      <a16:colId xmlns:a16="http://schemas.microsoft.com/office/drawing/2014/main" val="242798270"/>
                    </a:ext>
                  </a:extLst>
                </a:gridCol>
                <a:gridCol w="754813">
                  <a:extLst>
                    <a:ext uri="{9D8B030D-6E8A-4147-A177-3AD203B41FA5}">
                      <a16:colId xmlns:a16="http://schemas.microsoft.com/office/drawing/2014/main" val="2168202778"/>
                    </a:ext>
                  </a:extLst>
                </a:gridCol>
              </a:tblGrid>
              <a:tr h="243692"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latin typeface="Avenir Next Demi Bold" panose="020B0703020202020204" pitchFamily="34" charset="0"/>
                          <a:cs typeface="Calibri" panose="020F0502020204030204" pitchFamily="34" charset="0"/>
                        </a:rPr>
                        <a:t>Source</a:t>
                      </a:r>
                    </a:p>
                  </a:txBody>
                  <a:tcPr marT="28800" marB="28800"/>
                </a:tc>
                <a:tc>
                  <a:txBody>
                    <a:bodyPr/>
                    <a:lstStyle/>
                    <a:p>
                      <a:r>
                        <a:rPr lang="en-US" sz="1000" dirty="0">
                          <a:latin typeface="Avenir Next Demi Bold" panose="020B0703020202020204" pitchFamily="34" charset="0"/>
                          <a:cs typeface="Calibri" panose="020F0502020204030204" pitchFamily="34" charset="0"/>
                        </a:rPr>
                        <a:t>Networks</a:t>
                      </a:r>
                    </a:p>
                  </a:txBody>
                  <a:tcPr marT="28800" marB="28800"/>
                </a:tc>
                <a:tc>
                  <a:txBody>
                    <a:bodyPr/>
                    <a:lstStyle/>
                    <a:p>
                      <a:r>
                        <a:rPr lang="en-US" sz="1000" dirty="0" err="1">
                          <a:latin typeface="Avenir Next Demi Bold" panose="020B0703020202020204" pitchFamily="34" charset="0"/>
                          <a:cs typeface="Calibri" panose="020F0502020204030204" pitchFamily="34" charset="0"/>
                        </a:rPr>
                        <a:t>Reluplex</a:t>
                      </a:r>
                      <a:r>
                        <a:rPr lang="en-US" sz="1000" dirty="0">
                          <a:latin typeface="Avenir Next Demi Bold" panose="020B0703020202020204" pitchFamily="34" charset="0"/>
                          <a:cs typeface="Calibri" panose="020F0502020204030204" pitchFamily="34" charset="0"/>
                        </a:rPr>
                        <a:t> Time (sec)</a:t>
                      </a:r>
                    </a:p>
                  </a:txBody>
                  <a:tcPr marT="28800" marB="28800"/>
                </a:tc>
                <a:tc>
                  <a:txBody>
                    <a:bodyPr/>
                    <a:lstStyle/>
                    <a:p>
                      <a:r>
                        <a:rPr lang="en-US" sz="1000" dirty="0" err="1">
                          <a:latin typeface="Avenir Next Demi Bold" panose="020B0703020202020204" pitchFamily="34" charset="0"/>
                          <a:cs typeface="Calibri" panose="020F0502020204030204" pitchFamily="34" charset="0"/>
                        </a:rPr>
                        <a:t>ReluVal</a:t>
                      </a:r>
                      <a:r>
                        <a:rPr lang="en-US" sz="1000" dirty="0">
                          <a:latin typeface="Avenir Next Demi Bold" panose="020B0703020202020204" pitchFamily="34" charset="0"/>
                          <a:cs typeface="Calibri" panose="020F0502020204030204" pitchFamily="34" charset="0"/>
                        </a:rPr>
                        <a:t> Time (sec)</a:t>
                      </a:r>
                    </a:p>
                  </a:txBody>
                  <a:tcPr marT="28800" marB="28800"/>
                </a:tc>
                <a:tc>
                  <a:txBody>
                    <a:bodyPr/>
                    <a:lstStyle/>
                    <a:p>
                      <a:r>
                        <a:rPr lang="en-US" sz="1000" dirty="0">
                          <a:latin typeface="Avenir Next Demi Bold" panose="020B0703020202020204" pitchFamily="34" charset="0"/>
                          <a:cs typeface="Calibri" panose="020F0502020204030204" pitchFamily="34" charset="0"/>
                        </a:rPr>
                        <a:t>Speedup</a:t>
                      </a:r>
                    </a:p>
                  </a:txBody>
                  <a:tcPr marT="28800" marB="28800"/>
                </a:tc>
                <a:extLst>
                  <a:ext uri="{0D108BD9-81ED-4DB2-BD59-A6C34878D82A}">
                    <a16:rowId xmlns:a16="http://schemas.microsoft.com/office/drawing/2014/main" val="1563453011"/>
                  </a:ext>
                </a:extLst>
              </a:tr>
              <a:tr h="144000">
                <a:tc rowSpan="10">
                  <a:txBody>
                    <a:bodyPr/>
                    <a:lstStyle/>
                    <a:p>
                      <a:pPr algn="ctr"/>
                      <a:r>
                        <a:rPr lang="en-US" altLang="zh-CN" sz="1000" dirty="0">
                          <a:latin typeface="Avenir Next" panose="020B0503020202020204" pitchFamily="34" charset="0"/>
                          <a:cs typeface="Calibri" panose="020F0502020204030204" pitchFamily="34" charset="0"/>
                        </a:rPr>
                        <a:t>10</a:t>
                      </a:r>
                      <a:r>
                        <a:rPr lang="en-US" altLang="zh-CN" sz="1000" baseline="0" dirty="0">
                          <a:latin typeface="Avenir Next" panose="020B050302020202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altLang="zh-CN" sz="1000" dirty="0">
                          <a:latin typeface="Avenir Next" panose="020B0503020202020204" pitchFamily="34" charset="0"/>
                          <a:cs typeface="Calibri" panose="020F0502020204030204" pitchFamily="34" charset="0"/>
                        </a:rPr>
                        <a:t>Security Properties Proposed by Guy Katz</a:t>
                      </a:r>
                      <a:r>
                        <a:rPr lang="en-US" altLang="zh-CN" sz="1000" baseline="0" dirty="0">
                          <a:latin typeface="Avenir Next" panose="020B0503020202020204" pitchFamily="34" charset="0"/>
                          <a:cs typeface="Calibri" panose="020F0502020204030204" pitchFamily="34" charset="0"/>
                        </a:rPr>
                        <a:t> et al.</a:t>
                      </a:r>
                      <a:endParaRPr lang="en-US" sz="1000" dirty="0">
                        <a:latin typeface="Avenir Next" panose="020B0503020202020204" pitchFamily="34" charset="0"/>
                        <a:cs typeface="Calibri" panose="020F0502020204030204" pitchFamily="34" charset="0"/>
                      </a:endParaRPr>
                    </a:p>
                  </a:txBody>
                  <a:tcPr marT="18000" marB="18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45</a:t>
                      </a:r>
                    </a:p>
                  </a:txBody>
                  <a:tcPr marT="18000" marB="18000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0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&gt;443,560.73</a:t>
                      </a:r>
                    </a:p>
                  </a:txBody>
                  <a:tcPr marT="18000" marB="18000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0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14,603.27</a:t>
                      </a:r>
                    </a:p>
                  </a:txBody>
                  <a:tcPr marT="18000" marB="18000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0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&gt;30x</a:t>
                      </a:r>
                    </a:p>
                  </a:txBody>
                  <a:tcPr marT="18000" marB="18000"/>
                </a:tc>
                <a:extLst>
                  <a:ext uri="{0D108BD9-81ED-4DB2-BD59-A6C34878D82A}">
                    <a16:rowId xmlns:a16="http://schemas.microsoft.com/office/drawing/2014/main" val="3304344920"/>
                  </a:ext>
                </a:extLst>
              </a:tr>
              <a:tr h="144000">
                <a:tc vMerge="1">
                  <a:txBody>
                    <a:bodyPr/>
                    <a:lstStyle/>
                    <a:p>
                      <a:endParaRPr 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34</a:t>
                      </a:r>
                    </a:p>
                  </a:txBody>
                  <a:tcPr marT="18000" marB="18000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0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123,420.40</a:t>
                      </a:r>
                    </a:p>
                  </a:txBody>
                  <a:tcPr marT="18000" marB="18000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0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117,243.26</a:t>
                      </a:r>
                    </a:p>
                  </a:txBody>
                  <a:tcPr marT="18000" marB="18000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0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1x</a:t>
                      </a:r>
                    </a:p>
                  </a:txBody>
                  <a:tcPr marT="18000" marB="18000"/>
                </a:tc>
                <a:extLst>
                  <a:ext uri="{0D108BD9-81ED-4DB2-BD59-A6C34878D82A}">
                    <a16:rowId xmlns:a16="http://schemas.microsoft.com/office/drawing/2014/main" val="4107694803"/>
                  </a:ext>
                </a:extLst>
              </a:tr>
              <a:tr h="144000">
                <a:tc vMerge="1">
                  <a:txBody>
                    <a:bodyPr/>
                    <a:lstStyle/>
                    <a:p>
                      <a:endParaRPr 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42</a:t>
                      </a:r>
                    </a:p>
                  </a:txBody>
                  <a:tcPr marT="18000" marB="18000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0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35,040.28</a:t>
                      </a:r>
                    </a:p>
                  </a:txBody>
                  <a:tcPr marT="18000" marB="18000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0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19,018.90</a:t>
                      </a:r>
                    </a:p>
                  </a:txBody>
                  <a:tcPr marT="18000" marB="18000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0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2x</a:t>
                      </a:r>
                    </a:p>
                  </a:txBody>
                  <a:tcPr marT="18000" marB="18000"/>
                </a:tc>
                <a:extLst>
                  <a:ext uri="{0D108BD9-81ED-4DB2-BD59-A6C34878D82A}">
                    <a16:rowId xmlns:a16="http://schemas.microsoft.com/office/drawing/2014/main" val="3386910369"/>
                  </a:ext>
                </a:extLst>
              </a:tr>
              <a:tr h="144000">
                <a:tc vMerge="1">
                  <a:txBody>
                    <a:bodyPr/>
                    <a:lstStyle/>
                    <a:p>
                      <a:endParaRPr 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42</a:t>
                      </a:r>
                    </a:p>
                  </a:txBody>
                  <a:tcPr marT="18000" marB="18000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0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13,919.51</a:t>
                      </a:r>
                    </a:p>
                  </a:txBody>
                  <a:tcPr marT="18000" marB="18000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0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441.97</a:t>
                      </a:r>
                    </a:p>
                  </a:txBody>
                  <a:tcPr marT="18000" marB="18000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0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32x</a:t>
                      </a:r>
                    </a:p>
                  </a:txBody>
                  <a:tcPr marT="18000" marB="18000"/>
                </a:tc>
                <a:extLst>
                  <a:ext uri="{0D108BD9-81ED-4DB2-BD59-A6C34878D82A}">
                    <a16:rowId xmlns:a16="http://schemas.microsoft.com/office/drawing/2014/main" val="370092629"/>
                  </a:ext>
                </a:extLst>
              </a:tr>
              <a:tr h="144000">
                <a:tc vMerge="1">
                  <a:txBody>
                    <a:bodyPr/>
                    <a:lstStyle/>
                    <a:p>
                      <a:endParaRPr 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</a:t>
                      </a:r>
                    </a:p>
                  </a:txBody>
                  <a:tcPr marT="18000" marB="18000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0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23,212.52</a:t>
                      </a:r>
                    </a:p>
                  </a:txBody>
                  <a:tcPr marT="18000" marB="18000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0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216.88</a:t>
                      </a:r>
                    </a:p>
                  </a:txBody>
                  <a:tcPr marT="18000" marB="18000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0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107x</a:t>
                      </a:r>
                    </a:p>
                  </a:txBody>
                  <a:tcPr marT="18000" marB="18000"/>
                </a:tc>
                <a:extLst>
                  <a:ext uri="{0D108BD9-81ED-4DB2-BD59-A6C34878D82A}">
                    <a16:rowId xmlns:a16="http://schemas.microsoft.com/office/drawing/2014/main" val="217586314"/>
                  </a:ext>
                </a:extLst>
              </a:tr>
              <a:tr h="144000">
                <a:tc vMerge="1">
                  <a:txBody>
                    <a:bodyPr/>
                    <a:lstStyle/>
                    <a:p>
                      <a:endParaRPr 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</a:t>
                      </a:r>
                    </a:p>
                  </a:txBody>
                  <a:tcPr marT="18000" marB="18000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0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220,330.82</a:t>
                      </a:r>
                    </a:p>
                  </a:txBody>
                  <a:tcPr marT="18000" marB="18000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0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46.59</a:t>
                      </a:r>
                    </a:p>
                  </a:txBody>
                  <a:tcPr marT="18000" marB="18000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0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4729x</a:t>
                      </a:r>
                    </a:p>
                  </a:txBody>
                  <a:tcPr marT="18000" marB="18000"/>
                </a:tc>
                <a:extLst>
                  <a:ext uri="{0D108BD9-81ED-4DB2-BD59-A6C34878D82A}">
                    <a16:rowId xmlns:a16="http://schemas.microsoft.com/office/drawing/2014/main" val="3791035265"/>
                  </a:ext>
                </a:extLst>
              </a:tr>
              <a:tr h="14400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</a:t>
                      </a:r>
                    </a:p>
                  </a:txBody>
                  <a:tcPr marT="18000" marB="18000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0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&gt;86400.0</a:t>
                      </a:r>
                    </a:p>
                  </a:txBody>
                  <a:tcPr marT="18000" marB="18000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0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9,240.29</a:t>
                      </a:r>
                    </a:p>
                  </a:txBody>
                  <a:tcPr marT="18000" marB="18000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0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&gt;9x</a:t>
                      </a:r>
                    </a:p>
                  </a:txBody>
                  <a:tcPr marT="18000" marB="18000"/>
                </a:tc>
                <a:extLst>
                  <a:ext uri="{0D108BD9-81ED-4DB2-BD59-A6C34878D82A}">
                    <a16:rowId xmlns:a16="http://schemas.microsoft.com/office/drawing/2014/main" val="3841527361"/>
                  </a:ext>
                </a:extLst>
              </a:tr>
              <a:tr h="14400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</a:t>
                      </a:r>
                    </a:p>
                  </a:txBody>
                  <a:tcPr marT="18000" marB="18000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0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43,200.01</a:t>
                      </a:r>
                    </a:p>
                  </a:txBody>
                  <a:tcPr marT="18000" marB="18000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0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40.41</a:t>
                      </a:r>
                    </a:p>
                  </a:txBody>
                  <a:tcPr marT="18000" marB="18000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0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1069x</a:t>
                      </a:r>
                    </a:p>
                  </a:txBody>
                  <a:tcPr marT="18000" marB="18000"/>
                </a:tc>
                <a:extLst>
                  <a:ext uri="{0D108BD9-81ED-4DB2-BD59-A6C34878D82A}">
                    <a16:rowId xmlns:a16="http://schemas.microsoft.com/office/drawing/2014/main" val="4137308435"/>
                  </a:ext>
                </a:extLst>
              </a:tr>
              <a:tr h="144000">
                <a:tc vMerge="1">
                  <a:txBody>
                    <a:bodyPr/>
                    <a:lstStyle/>
                    <a:p>
                      <a:endParaRPr lang="en-US" sz="1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</a:t>
                      </a:r>
                    </a:p>
                  </a:txBody>
                  <a:tcPr marT="18000" marB="18000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0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116,441.97</a:t>
                      </a:r>
                    </a:p>
                  </a:txBody>
                  <a:tcPr marT="18000" marB="18000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0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15,639.52</a:t>
                      </a:r>
                    </a:p>
                  </a:txBody>
                  <a:tcPr marT="18000" marB="18000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0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7x</a:t>
                      </a:r>
                    </a:p>
                  </a:txBody>
                  <a:tcPr marT="18000" marB="18000"/>
                </a:tc>
                <a:extLst>
                  <a:ext uri="{0D108BD9-81ED-4DB2-BD59-A6C34878D82A}">
                    <a16:rowId xmlns:a16="http://schemas.microsoft.com/office/drawing/2014/main" val="465744103"/>
                  </a:ext>
                </a:extLst>
              </a:tr>
              <a:tr h="144000">
                <a:tc vMerge="1">
                  <a:txBody>
                    <a:bodyPr/>
                    <a:lstStyle/>
                    <a:p>
                      <a:pPr algn="l"/>
                      <a:endParaRPr lang="en-US" sz="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</a:t>
                      </a:r>
                    </a:p>
                  </a:txBody>
                  <a:tcPr marT="18000" marB="18000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0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23,683.07</a:t>
                      </a:r>
                    </a:p>
                  </a:txBody>
                  <a:tcPr marT="18000" marB="18000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0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10.94</a:t>
                      </a:r>
                    </a:p>
                  </a:txBody>
                  <a:tcPr marT="18000" marB="18000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0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2165x</a:t>
                      </a:r>
                    </a:p>
                  </a:txBody>
                  <a:tcPr marT="18000" marB="18000"/>
                </a:tc>
                <a:extLst>
                  <a:ext uri="{0D108BD9-81ED-4DB2-BD59-A6C34878D82A}">
                    <a16:rowId xmlns:a16="http://schemas.microsoft.com/office/drawing/2014/main" val="1778116309"/>
                  </a:ext>
                </a:extLst>
              </a:tr>
              <a:tr h="144000">
                <a:tc rowSpan="5"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latin typeface="Avenir Next" panose="020B0503020202020204" pitchFamily="34" charset="0"/>
                          <a:cs typeface="Calibri" panose="020F0502020204030204" pitchFamily="34" charset="0"/>
                        </a:rPr>
                        <a:t>5 Additional Security</a:t>
                      </a:r>
                      <a:r>
                        <a:rPr lang="en-US" sz="1000" baseline="0" dirty="0">
                          <a:latin typeface="Avenir Next" panose="020B0503020202020204" pitchFamily="34" charset="0"/>
                          <a:cs typeface="Calibri" panose="020F0502020204030204" pitchFamily="34" charset="0"/>
                        </a:rPr>
                        <a:t> Properties</a:t>
                      </a:r>
                      <a:endParaRPr lang="en-US" sz="1000" dirty="0">
                        <a:latin typeface="Avenir Next" panose="020B0503020202020204" pitchFamily="34" charset="0"/>
                        <a:cs typeface="Calibri" panose="020F0502020204030204" pitchFamily="34" charset="0"/>
                      </a:endParaRPr>
                    </a:p>
                  </a:txBody>
                  <a:tcPr marT="18000" marB="18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</a:t>
                      </a:r>
                    </a:p>
                  </a:txBody>
                  <a:tcPr marT="18000" marB="18000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0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4,394.91</a:t>
                      </a:r>
                    </a:p>
                  </a:txBody>
                  <a:tcPr marT="18000" marB="18000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0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27.89</a:t>
                      </a:r>
                    </a:p>
                  </a:txBody>
                  <a:tcPr marT="18000" marB="18000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0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158x</a:t>
                      </a:r>
                    </a:p>
                  </a:txBody>
                  <a:tcPr marT="18000" marB="18000"/>
                </a:tc>
                <a:extLst>
                  <a:ext uri="{0D108BD9-81ED-4DB2-BD59-A6C34878D82A}">
                    <a16:rowId xmlns:a16="http://schemas.microsoft.com/office/drawing/2014/main" val="1514527685"/>
                  </a:ext>
                </a:extLst>
              </a:tr>
              <a:tr h="144000">
                <a:tc vMerge="1">
                  <a:txBody>
                    <a:bodyPr/>
                    <a:lstStyle/>
                    <a:p>
                      <a:pPr algn="ctr"/>
                      <a:endParaRPr lang="en-US" sz="800" dirty="0"/>
                    </a:p>
                  </a:txBody>
                  <a:tcPr marT="18000" marB="18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</a:t>
                      </a:r>
                    </a:p>
                  </a:txBody>
                  <a:tcPr marT="18000" marB="18000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0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2,556.28</a:t>
                      </a:r>
                    </a:p>
                  </a:txBody>
                  <a:tcPr marT="18000" marB="18000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0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0.104</a:t>
                      </a:r>
                    </a:p>
                  </a:txBody>
                  <a:tcPr marT="18000" marB="18000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0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24580x</a:t>
                      </a:r>
                    </a:p>
                  </a:txBody>
                  <a:tcPr marT="18000" marB="18000"/>
                </a:tc>
                <a:extLst>
                  <a:ext uri="{0D108BD9-81ED-4DB2-BD59-A6C34878D82A}">
                    <a16:rowId xmlns:a16="http://schemas.microsoft.com/office/drawing/2014/main" val="1474999991"/>
                  </a:ext>
                </a:extLst>
              </a:tr>
              <a:tr h="144000">
                <a:tc vMerge="1">
                  <a:txBody>
                    <a:bodyPr/>
                    <a:lstStyle/>
                    <a:p>
                      <a:pPr algn="ctr"/>
                      <a:endParaRPr lang="en-US" sz="800" dirty="0"/>
                    </a:p>
                  </a:txBody>
                  <a:tcPr marT="18000" marB="18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</a:t>
                      </a:r>
                    </a:p>
                  </a:txBody>
                  <a:tcPr marT="18000" marB="18000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0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&gt;172,800.0</a:t>
                      </a:r>
                    </a:p>
                  </a:txBody>
                  <a:tcPr marT="18000" marB="18000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0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148.21</a:t>
                      </a:r>
                    </a:p>
                  </a:txBody>
                  <a:tcPr marT="18000" marB="18000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0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&gt;1166x</a:t>
                      </a:r>
                    </a:p>
                  </a:txBody>
                  <a:tcPr marT="18000" marB="18000"/>
                </a:tc>
                <a:extLst>
                  <a:ext uri="{0D108BD9-81ED-4DB2-BD59-A6C34878D82A}">
                    <a16:rowId xmlns:a16="http://schemas.microsoft.com/office/drawing/2014/main" val="2604805461"/>
                  </a:ext>
                </a:extLst>
              </a:tr>
              <a:tr h="144000">
                <a:tc vMerge="1">
                  <a:txBody>
                    <a:bodyPr/>
                    <a:lstStyle/>
                    <a:p>
                      <a:pPr algn="ctr"/>
                      <a:endParaRPr lang="en-US" sz="800" dirty="0"/>
                    </a:p>
                  </a:txBody>
                  <a:tcPr marT="18000" marB="18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</a:t>
                      </a:r>
                    </a:p>
                  </a:txBody>
                  <a:tcPr marT="18000" marB="18000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0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&gt;172,800.0</a:t>
                      </a:r>
                    </a:p>
                  </a:txBody>
                  <a:tcPr marT="18000" marB="18000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0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288.98</a:t>
                      </a:r>
                    </a:p>
                  </a:txBody>
                  <a:tcPr marT="18000" marB="18000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0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&gt;598x</a:t>
                      </a:r>
                    </a:p>
                  </a:txBody>
                  <a:tcPr marT="18000" marB="18000"/>
                </a:tc>
                <a:extLst>
                  <a:ext uri="{0D108BD9-81ED-4DB2-BD59-A6C34878D82A}">
                    <a16:rowId xmlns:a16="http://schemas.microsoft.com/office/drawing/2014/main" val="1277743881"/>
                  </a:ext>
                </a:extLst>
              </a:tr>
              <a:tr h="144000">
                <a:tc vMerge="1">
                  <a:txBody>
                    <a:bodyPr/>
                    <a:lstStyle/>
                    <a:p>
                      <a:pPr algn="ctr"/>
                      <a:endParaRPr lang="en-US" sz="800" dirty="0"/>
                    </a:p>
                  </a:txBody>
                  <a:tcPr marT="18000" marB="18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</a:t>
                      </a:r>
                    </a:p>
                  </a:txBody>
                  <a:tcPr marT="18000" marB="18000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0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31,328.26</a:t>
                      </a:r>
                    </a:p>
                  </a:txBody>
                  <a:tcPr marT="18000" marB="18000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0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876.86</a:t>
                      </a:r>
                    </a:p>
                  </a:txBody>
                  <a:tcPr marT="18000" marB="18000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0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36x</a:t>
                      </a:r>
                    </a:p>
                  </a:txBody>
                  <a:tcPr marT="18000" marB="18000"/>
                </a:tc>
                <a:extLst>
                  <a:ext uri="{0D108BD9-81ED-4DB2-BD59-A6C34878D82A}">
                    <a16:rowId xmlns:a16="http://schemas.microsoft.com/office/drawing/2014/main" val="180506940"/>
                  </a:ext>
                </a:extLst>
              </a:tr>
            </a:tbl>
          </a:graphicData>
        </a:graphic>
      </p:graphicFrame>
      <p:sp>
        <p:nvSpPr>
          <p:cNvPr id="9" name="Rectangle 8"/>
          <p:cNvSpPr/>
          <p:nvPr/>
        </p:nvSpPr>
        <p:spPr>
          <a:xfrm>
            <a:off x="6246368" y="1091518"/>
            <a:ext cx="820928" cy="311151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9220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9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Shape 200"/>
          <p:cNvSpPr txBox="1">
            <a:spLocks noGrp="1"/>
          </p:cNvSpPr>
          <p:nvPr>
            <p:ph type="title"/>
          </p:nvPr>
        </p:nvSpPr>
        <p:spPr>
          <a:xfrm>
            <a:off x="289763" y="37375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r>
              <a:rPr lang="en-US" sz="2200" b="1" dirty="0" err="1">
                <a:solidFill>
                  <a:srgbClr val="BD9B38"/>
                </a:solidFill>
                <a:latin typeface="Avenir Next Demi Bold" panose="020B0503020202020204" pitchFamily="34" charset="0"/>
              </a:rPr>
              <a:t>Neurify</a:t>
            </a:r>
            <a:r>
              <a:rPr lang="en-US" sz="2200" b="1" dirty="0">
                <a:solidFill>
                  <a:srgbClr val="BD9B38"/>
                </a:solidFill>
                <a:latin typeface="Avenir Next Demi Bold" panose="020B0503020202020204" pitchFamily="34" charset="0"/>
              </a:rPr>
              <a:t> [NeuRIPS’18]</a:t>
            </a:r>
            <a:endParaRPr sz="2200" b="1" dirty="0">
              <a:solidFill>
                <a:srgbClr val="BD9B38"/>
              </a:solidFill>
              <a:latin typeface="Avenir Next Demi Bold" panose="020B0503020202020204" pitchFamily="34" charset="0"/>
            </a:endParaRPr>
          </a:p>
        </p:txBody>
      </p:sp>
      <p:sp>
        <p:nvSpPr>
          <p:cNvPr id="32" name="Shape 169"/>
          <p:cNvSpPr txBox="1">
            <a:spLocks noGrp="1"/>
          </p:cNvSpPr>
          <p:nvPr>
            <p:ph type="body" idx="1"/>
          </p:nvPr>
        </p:nvSpPr>
        <p:spPr>
          <a:xfrm>
            <a:off x="289763" y="984294"/>
            <a:ext cx="8269895" cy="3467593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14300" indent="0">
              <a:buClr>
                <a:srgbClr val="000000"/>
              </a:buClr>
              <a:buNone/>
            </a:pPr>
            <a:r>
              <a:rPr lang="en-US" sz="1600" dirty="0">
                <a:solidFill>
                  <a:srgbClr val="000000"/>
                </a:solidFill>
                <a:latin typeface="Avenir Next Demi Bold" panose="020B0703020202020204" pitchFamily="34" charset="0"/>
                <a:ea typeface="Calibri"/>
                <a:cs typeface="Calibri" panose="020F0502020204030204" pitchFamily="34" charset="0"/>
                <a:sym typeface="Calibri"/>
              </a:rPr>
              <a:t>Use Linear solver together with symbolic interval analysis</a:t>
            </a:r>
          </a:p>
          <a:p>
            <a:pPr marL="114300" indent="0">
              <a:buClr>
                <a:srgbClr val="000000"/>
              </a:buClr>
              <a:buNone/>
            </a:pPr>
            <a:endParaRPr lang="en-US" sz="1600" dirty="0">
              <a:solidFill>
                <a:srgbClr val="000000"/>
              </a:solidFill>
              <a:latin typeface="Avenir Next Demi Bold" panose="020B0703020202020204" pitchFamily="34" charset="0"/>
              <a:ea typeface="Calibri"/>
              <a:cs typeface="Calibri" panose="020F0502020204030204" pitchFamily="34" charset="0"/>
              <a:sym typeface="Calibri"/>
            </a:endParaRPr>
          </a:p>
          <a:p>
            <a:pPr marL="114300" indent="0">
              <a:buClr>
                <a:srgbClr val="000000"/>
              </a:buClr>
              <a:buNone/>
            </a:pPr>
            <a:r>
              <a:rPr lang="en-US" sz="1600" dirty="0">
                <a:solidFill>
                  <a:srgbClr val="000000"/>
                </a:solidFill>
                <a:latin typeface="Avenir Next Demi Bold" panose="020B0703020202020204" pitchFamily="34" charset="0"/>
                <a:ea typeface="Calibri"/>
                <a:cs typeface="Calibri" panose="020F0502020204030204" pitchFamily="34" charset="0"/>
                <a:sym typeface="Calibri"/>
              </a:rPr>
              <a:t>Instead of splitting input features, split inputs to intermediate nodes</a:t>
            </a:r>
          </a:p>
          <a:p>
            <a:pPr marL="114300" indent="0">
              <a:buClr>
                <a:srgbClr val="000000"/>
              </a:buClr>
              <a:buNone/>
            </a:pPr>
            <a:r>
              <a:rPr lang="en-US" sz="1600" dirty="0">
                <a:solidFill>
                  <a:srgbClr val="000000"/>
                </a:solidFill>
                <a:latin typeface="Avenir Next" panose="020B0503020202020204" pitchFamily="34" charset="0"/>
                <a:ea typeface="Calibri"/>
                <a:cs typeface="Calibri" panose="020F0502020204030204" pitchFamily="34" charset="0"/>
                <a:sym typeface="Calibri"/>
              </a:rPr>
              <a:t>- Only relaxed neuron</a:t>
            </a:r>
            <a:r>
              <a:rPr lang="en" sz="1600" dirty="0">
                <a:solidFill>
                  <a:srgbClr val="000000"/>
                </a:solidFill>
                <a:latin typeface="Avenir Next" panose="020B0503020202020204" pitchFamily="34" charset="0"/>
                <a:ea typeface="Calibri"/>
                <a:cs typeface="Calibri" panose="020F0502020204030204" pitchFamily="34" charset="0"/>
                <a:sym typeface="Calibri"/>
              </a:rPr>
              <a:t>s </a:t>
            </a:r>
            <a:r>
              <a:rPr lang="en-US" sz="1600" dirty="0">
                <a:solidFill>
                  <a:srgbClr val="000000"/>
                </a:solidFill>
                <a:latin typeface="Avenir Next" panose="020B0503020202020204" pitchFamily="34" charset="0"/>
                <a:ea typeface="Calibri"/>
                <a:cs typeface="Calibri" panose="020F0502020204030204" pitchFamily="34" charset="0"/>
                <a:sym typeface="Calibri"/>
              </a:rPr>
              <a:t>can be overestimated</a:t>
            </a:r>
          </a:p>
          <a:p>
            <a:pPr marL="114300" indent="0">
              <a:buClr>
                <a:srgbClr val="000000"/>
              </a:buClr>
              <a:buNone/>
            </a:pPr>
            <a:r>
              <a:rPr lang="en-US" sz="1600" dirty="0">
                <a:solidFill>
                  <a:srgbClr val="000000"/>
                </a:solidFill>
                <a:latin typeface="Avenir Next" panose="020B0503020202020204" pitchFamily="34" charset="0"/>
                <a:ea typeface="Calibri"/>
                <a:cs typeface="Calibri" panose="020F0502020204030204" pitchFamily="34" charset="0"/>
                <a:sym typeface="Calibri"/>
              </a:rPr>
              <a:t>- Fewer nodes are overestimated</a:t>
            </a:r>
          </a:p>
          <a:p>
            <a:pPr marL="114300" indent="0">
              <a:buClr>
                <a:srgbClr val="000000"/>
              </a:buClr>
              <a:buNone/>
            </a:pPr>
            <a:r>
              <a:rPr lang="en" sz="1600" dirty="0">
                <a:solidFill>
                  <a:srgbClr val="000000"/>
                </a:solidFill>
                <a:latin typeface="Avenir Next" panose="020B0503020202020204" pitchFamily="34" charset="0"/>
                <a:ea typeface="Calibri"/>
                <a:cs typeface="Calibri" panose="020F0502020204030204" pitchFamily="34" charset="0"/>
                <a:sym typeface="Calibri"/>
              </a:rPr>
              <a:t>- We can split them instead of inputs</a:t>
            </a:r>
          </a:p>
          <a:p>
            <a:pPr marL="114300" indent="0">
              <a:buClr>
                <a:srgbClr val="000000"/>
              </a:buClr>
              <a:buNone/>
            </a:pPr>
            <a:endParaRPr lang="en" sz="1600" dirty="0">
              <a:solidFill>
                <a:srgbClr val="000000"/>
              </a:solidFill>
              <a:latin typeface="Avenir Next Demi Bold" panose="020B0703020202020204" pitchFamily="34" charset="0"/>
              <a:ea typeface="Calibri"/>
              <a:cs typeface="Calibri" panose="020F0502020204030204" pitchFamily="34" charset="0"/>
              <a:sym typeface="Calibri"/>
            </a:endParaRPr>
          </a:p>
          <a:p>
            <a:pPr marL="114300" indent="0">
              <a:buClr>
                <a:srgbClr val="000000"/>
              </a:buClr>
              <a:buNone/>
            </a:pPr>
            <a:r>
              <a:rPr lang="en-US" sz="1600" dirty="0">
                <a:solidFill>
                  <a:srgbClr val="000000"/>
                </a:solidFill>
                <a:latin typeface="Avenir Next Demi Bold" panose="020B0703020202020204" pitchFamily="34" charset="0"/>
                <a:ea typeface="Calibri"/>
                <a:cs typeface="Calibri" panose="020F0502020204030204" pitchFamily="34" charset="0"/>
                <a:sym typeface="Calibri"/>
              </a:rPr>
              <a:t>Iteratively s</a:t>
            </a:r>
            <a:r>
              <a:rPr lang="en" sz="1600" dirty="0">
                <a:solidFill>
                  <a:srgbClr val="000000"/>
                </a:solidFill>
                <a:latin typeface="Avenir Next Demi Bold" panose="020B0703020202020204" pitchFamily="34" charset="0"/>
                <a:ea typeface="Calibri"/>
                <a:cs typeface="Calibri" panose="020F0502020204030204" pitchFamily="34" charset="0"/>
                <a:sym typeface="Calibri"/>
              </a:rPr>
              <a:t>plit </a:t>
            </a:r>
            <a:r>
              <a:rPr lang="en-US" sz="1600" dirty="0">
                <a:solidFill>
                  <a:srgbClr val="000000"/>
                </a:solidFill>
                <a:latin typeface="Avenir Next Demi Bold" panose="020B0703020202020204" pitchFamily="34" charset="0"/>
                <a:ea typeface="Calibri"/>
                <a:cs typeface="Calibri" panose="020F0502020204030204" pitchFamily="34" charset="0"/>
                <a:sym typeface="Calibri"/>
              </a:rPr>
              <a:t>overestimated neurons</a:t>
            </a:r>
            <a:r>
              <a:rPr lang="en" sz="1600" dirty="0">
                <a:solidFill>
                  <a:srgbClr val="000000"/>
                </a:solidFill>
                <a:latin typeface="Avenir Next Demi Bold" panose="020B0703020202020204" pitchFamily="34" charset="0"/>
                <a:ea typeface="Calibri"/>
                <a:cs typeface="Calibri" panose="020F0502020204030204" pitchFamily="34" charset="0"/>
                <a:sym typeface="Calibri"/>
              </a:rPr>
              <a:t> </a:t>
            </a:r>
            <a:r>
              <a:rPr lang="en-US" sz="1600" dirty="0">
                <a:solidFill>
                  <a:srgbClr val="000000"/>
                </a:solidFill>
                <a:latin typeface="Avenir Next Demi Bold" panose="020B0703020202020204" pitchFamily="34" charset="0"/>
                <a:ea typeface="Calibri"/>
                <a:cs typeface="Calibri" panose="020F0502020204030204" pitchFamily="34" charset="0"/>
                <a:sym typeface="Calibri"/>
              </a:rPr>
              <a:t>into two </a:t>
            </a:r>
            <a:r>
              <a:rPr lang="en" sz="1600" dirty="0">
                <a:solidFill>
                  <a:srgbClr val="000000"/>
                </a:solidFill>
                <a:latin typeface="Avenir Next Demi Bold" panose="020B0703020202020204" pitchFamily="34" charset="0"/>
                <a:ea typeface="Calibri"/>
                <a:cs typeface="Calibri" panose="020F0502020204030204" pitchFamily="34" charset="0"/>
                <a:sym typeface="Calibri"/>
              </a:rPr>
              <a:t>linear</a:t>
            </a:r>
            <a:r>
              <a:rPr lang="en-US" sz="1600" dirty="0">
                <a:solidFill>
                  <a:srgbClr val="000000"/>
                </a:solidFill>
                <a:latin typeface="Avenir Next Demi Bold" panose="020B0703020202020204" pitchFamily="34" charset="0"/>
                <a:ea typeface="Calibri"/>
                <a:cs typeface="Calibri" panose="020F0502020204030204" pitchFamily="34" charset="0"/>
                <a:sym typeface="Calibri"/>
              </a:rPr>
              <a:t> cases</a:t>
            </a:r>
            <a:endParaRPr lang="en" sz="1600" dirty="0">
              <a:solidFill>
                <a:srgbClr val="000000"/>
              </a:solidFill>
              <a:latin typeface="Avenir Next Demi Bold" panose="020B0703020202020204" pitchFamily="34" charset="0"/>
              <a:ea typeface="Calibri"/>
              <a:cs typeface="Calibri" panose="020F0502020204030204" pitchFamily="34" charset="0"/>
              <a:sym typeface="Calibri"/>
            </a:endParaRPr>
          </a:p>
          <a:p>
            <a:pPr marL="114300" indent="0">
              <a:buClr>
                <a:srgbClr val="000000"/>
              </a:buClr>
              <a:buNone/>
            </a:pPr>
            <a:r>
              <a:rPr lang="en" sz="1600" dirty="0">
                <a:solidFill>
                  <a:srgbClr val="000000"/>
                </a:solidFill>
                <a:latin typeface="Avenir Next" panose="020B0503020202020204" pitchFamily="34" charset="0"/>
                <a:ea typeface="Calibri"/>
                <a:cs typeface="Calibri" panose="020F0502020204030204" pitchFamily="34" charset="0"/>
                <a:sym typeface="Calibri"/>
              </a:rPr>
              <a:t>-</a:t>
            </a:r>
            <a:r>
              <a:rPr lang="en-US" sz="1600" dirty="0">
                <a:solidFill>
                  <a:srgbClr val="000000"/>
                </a:solidFill>
                <a:latin typeface="Avenir Next" panose="020B0503020202020204" pitchFamily="34" charset="0"/>
                <a:ea typeface="Calibri"/>
                <a:cs typeface="Calibri" panose="020F0502020204030204" pitchFamily="34" charset="0"/>
                <a:sym typeface="Calibri"/>
              </a:rPr>
              <a:t> Use linear solver to solve these cases  separately</a:t>
            </a:r>
            <a:endParaRPr lang="en" sz="1600" dirty="0">
              <a:solidFill>
                <a:srgbClr val="000000"/>
              </a:solidFill>
              <a:latin typeface="Avenir Next" panose="020B0503020202020204" pitchFamily="34" charset="0"/>
              <a:ea typeface="Calibri"/>
              <a:cs typeface="Calibri" panose="020F0502020204030204" pitchFamily="34" charset="0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12442200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" name="Shape 227"/>
          <p:cNvSpPr txBox="1">
            <a:spLocks noGrp="1"/>
          </p:cNvSpPr>
          <p:nvPr>
            <p:ph type="title"/>
          </p:nvPr>
        </p:nvSpPr>
        <p:spPr>
          <a:xfrm>
            <a:off x="311700" y="37778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r>
              <a:rPr lang="en" sz="2200" b="1" dirty="0">
                <a:solidFill>
                  <a:srgbClr val="BD9B38"/>
                </a:solidFill>
                <a:latin typeface="Avenir Next Demi Bold" panose="020B0503020202020204" pitchFamily="34" charset="0"/>
              </a:rPr>
              <a:t>Verification of DAVE Models</a:t>
            </a:r>
            <a:endParaRPr sz="2200" b="1" dirty="0">
              <a:solidFill>
                <a:srgbClr val="BD9B38"/>
              </a:solidFill>
              <a:latin typeface="Avenir Next Demi Bold" panose="020B0503020202020204" pitchFamily="34" charset="0"/>
            </a:endParaRPr>
          </a:p>
        </p:txBody>
      </p:sp>
      <p:sp>
        <p:nvSpPr>
          <p:cNvPr id="228" name="Shape 228"/>
          <p:cNvSpPr txBox="1">
            <a:spLocks noGrp="1"/>
          </p:cNvSpPr>
          <p:nvPr>
            <p:ph type="body" idx="1"/>
          </p:nvPr>
        </p:nvSpPr>
        <p:spPr>
          <a:xfrm>
            <a:off x="311700" y="978802"/>
            <a:ext cx="4171351" cy="3990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14300" indent="0">
              <a:buClr>
                <a:srgbClr val="000000"/>
              </a:buClr>
              <a:buNone/>
            </a:pPr>
            <a:r>
              <a:rPr lang="en-US" sz="1600" dirty="0">
                <a:solidFill>
                  <a:srgbClr val="000000"/>
                </a:solidFill>
                <a:latin typeface="Avenir Next Demi Bold" panose="020B0703020202020204" pitchFamily="34" charset="0"/>
                <a:ea typeface="Calibri"/>
                <a:cs typeface="Calibri"/>
                <a:sym typeface="Calibri"/>
              </a:rPr>
              <a:t>DAVE-2 self-driving dataset</a:t>
            </a:r>
          </a:p>
          <a:p>
            <a:pPr marL="114300" indent="0">
              <a:buClr>
                <a:srgbClr val="000000"/>
              </a:buClr>
              <a:buNone/>
            </a:pPr>
            <a:r>
              <a:rPr lang="en-US" sz="1600" dirty="0">
                <a:solidFill>
                  <a:srgbClr val="000000"/>
                </a:solidFill>
                <a:latin typeface="Avenir Next" panose="020B0503020202020204" pitchFamily="34" charset="0"/>
                <a:ea typeface="Calibri"/>
                <a:cs typeface="Calibri"/>
                <a:sym typeface="Calibri"/>
              </a:rPr>
              <a:t>- </a:t>
            </a:r>
            <a:r>
              <a:rPr lang="en-US" sz="1600" dirty="0" err="1">
                <a:solidFill>
                  <a:srgbClr val="000000"/>
                </a:solidFill>
                <a:latin typeface="Avenir Next" panose="020B0503020202020204" pitchFamily="34" charset="0"/>
                <a:ea typeface="Calibri"/>
                <a:cs typeface="Calibri"/>
                <a:sym typeface="Calibri"/>
              </a:rPr>
              <a:t>Nvidia</a:t>
            </a:r>
            <a:r>
              <a:rPr lang="en-US" sz="1600" dirty="0">
                <a:solidFill>
                  <a:srgbClr val="000000"/>
                </a:solidFill>
                <a:latin typeface="Avenir Next" panose="020B0503020202020204" pitchFamily="34" charset="0"/>
                <a:ea typeface="Calibri"/>
                <a:cs typeface="Calibri"/>
                <a:sym typeface="Calibri"/>
              </a:rPr>
              <a:t> end-to-end deep learning for self-driving cars</a:t>
            </a:r>
            <a:endParaRPr lang="en-US" sz="1600" dirty="0">
              <a:solidFill>
                <a:srgbClr val="000000"/>
              </a:solidFill>
              <a:highlight>
                <a:schemeClr val="lt1"/>
              </a:highlight>
              <a:latin typeface="Avenir Next" panose="020B0503020202020204" pitchFamily="34" charset="0"/>
              <a:ea typeface="Calibri"/>
              <a:cs typeface="Calibri"/>
              <a:sym typeface="Calibri"/>
            </a:endParaRPr>
          </a:p>
          <a:p>
            <a:pPr marL="114300" indent="0">
              <a:buClr>
                <a:srgbClr val="000000"/>
              </a:buClr>
              <a:buNone/>
            </a:pPr>
            <a:r>
              <a:rPr lang="en-US" sz="1600" dirty="0">
                <a:solidFill>
                  <a:srgbClr val="000000"/>
                </a:solidFill>
                <a:latin typeface="Avenir Next" panose="020B0503020202020204" pitchFamily="34" charset="0"/>
                <a:ea typeface="Calibri"/>
                <a:cs typeface="Calibri"/>
                <a:sym typeface="Calibri"/>
              </a:rPr>
              <a:t>- Map visual data to steering angles</a:t>
            </a:r>
            <a:endParaRPr lang="en-US" sz="1600" dirty="0">
              <a:solidFill>
                <a:srgbClr val="000000"/>
              </a:solidFill>
              <a:latin typeface="Avenir Next Demi Bold" panose="020B0703020202020204" pitchFamily="34" charset="0"/>
              <a:ea typeface="Calibri"/>
              <a:cs typeface="Calibri"/>
              <a:sym typeface="Calibri"/>
            </a:endParaRPr>
          </a:p>
          <a:p>
            <a:pPr marL="114300" indent="0">
              <a:buClr>
                <a:srgbClr val="000000"/>
              </a:buClr>
              <a:buNone/>
            </a:pPr>
            <a:r>
              <a:rPr lang="en-US" sz="1600" dirty="0">
                <a:solidFill>
                  <a:srgbClr val="000000"/>
                </a:solidFill>
                <a:latin typeface="Avenir Next Demi Bold" panose="020B0703020202020204" pitchFamily="34" charset="0"/>
                <a:ea typeface="Calibri"/>
                <a:cs typeface="Calibri"/>
                <a:sym typeface="Calibri"/>
              </a:rPr>
              <a:t>Convolutional Networks</a:t>
            </a:r>
          </a:p>
          <a:p>
            <a:pPr marL="114300" indent="0">
              <a:buClr>
                <a:srgbClr val="000000"/>
              </a:buClr>
              <a:buNone/>
            </a:pPr>
            <a:r>
              <a:rPr lang="en-US" sz="1600" dirty="0">
                <a:solidFill>
                  <a:srgbClr val="000000"/>
                </a:solidFill>
                <a:latin typeface="Avenir Next" panose="020B0503020202020204" pitchFamily="34" charset="0"/>
                <a:ea typeface="Calibri"/>
                <a:cs typeface="Calibri"/>
                <a:sym typeface="Calibri"/>
              </a:rPr>
              <a:t>- 30,000 inputs: raw pixels</a:t>
            </a:r>
          </a:p>
          <a:p>
            <a:pPr marL="114300" indent="0">
              <a:buClr>
                <a:srgbClr val="000000"/>
              </a:buClr>
              <a:buNone/>
            </a:pPr>
            <a:r>
              <a:rPr lang="en-US" sz="1600" dirty="0">
                <a:solidFill>
                  <a:srgbClr val="000000"/>
                </a:solidFill>
                <a:latin typeface="Avenir Next" panose="020B0503020202020204" pitchFamily="34" charset="0"/>
                <a:ea typeface="Calibri"/>
                <a:cs typeface="Calibri"/>
                <a:sym typeface="Calibri"/>
              </a:rPr>
              <a:t>- 1 output: steering angle</a:t>
            </a:r>
          </a:p>
          <a:p>
            <a:pPr marL="114300" indent="0">
              <a:buClr>
                <a:srgbClr val="000000"/>
              </a:buClr>
              <a:buNone/>
            </a:pPr>
            <a:r>
              <a:rPr lang="en-US" sz="1600" dirty="0">
                <a:solidFill>
                  <a:srgbClr val="000000"/>
                </a:solidFill>
                <a:latin typeface="Avenir Next" panose="020B0503020202020204" pitchFamily="34" charset="0"/>
                <a:ea typeface="Calibri"/>
                <a:cs typeface="Calibri"/>
                <a:sym typeface="Calibri"/>
              </a:rPr>
              <a:t>- Over 10,000 </a:t>
            </a:r>
            <a:r>
              <a:rPr lang="en-US" sz="1600" dirty="0" err="1">
                <a:solidFill>
                  <a:srgbClr val="000000"/>
                </a:solidFill>
                <a:latin typeface="Avenir Next" panose="020B0503020202020204" pitchFamily="34" charset="0"/>
                <a:ea typeface="Calibri"/>
                <a:cs typeface="Calibri"/>
                <a:sym typeface="Calibri"/>
              </a:rPr>
              <a:t>ReLUs</a:t>
            </a:r>
            <a:endParaRPr lang="en-US" sz="1600" dirty="0">
              <a:solidFill>
                <a:srgbClr val="000000"/>
              </a:solidFill>
              <a:latin typeface="Avenir Next" panose="020B0503020202020204" pitchFamily="34" charset="0"/>
              <a:ea typeface="Calibri"/>
              <a:cs typeface="Calibri"/>
              <a:sym typeface="Calibri"/>
            </a:endParaRPr>
          </a:p>
          <a:p>
            <a:pPr marL="114300" indent="0">
              <a:buClr>
                <a:srgbClr val="000000"/>
              </a:buClr>
              <a:buNone/>
            </a:pPr>
            <a:r>
              <a:rPr lang="en-US" sz="1600" dirty="0">
                <a:solidFill>
                  <a:srgbClr val="000000"/>
                </a:solidFill>
                <a:latin typeface="Avenir Next Demi Bold" panose="020B0703020202020204" pitchFamily="34" charset="0"/>
                <a:ea typeface="Calibri"/>
                <a:cs typeface="Calibri"/>
                <a:sym typeface="Calibri"/>
              </a:rPr>
              <a:t>Safety property</a:t>
            </a:r>
          </a:p>
          <a:p>
            <a:pPr marL="114300" indent="0">
              <a:buClr>
                <a:srgbClr val="000000"/>
              </a:buClr>
              <a:buNone/>
            </a:pPr>
            <a:r>
              <a:rPr lang="en-US" sz="1600" dirty="0">
                <a:solidFill>
                  <a:srgbClr val="000000"/>
                </a:solidFill>
                <a:latin typeface="Avenir Next" panose="020B0503020202020204" pitchFamily="34" charset="0"/>
                <a:ea typeface="Calibri"/>
                <a:cs typeface="Calibri"/>
                <a:sym typeface="Calibri"/>
              </a:rPr>
              <a:t>- Difference between the predicted steering angle and the ground-truth angle is always less than some threshold</a:t>
            </a:r>
          </a:p>
          <a:p>
            <a:pPr marL="114300" indent="0">
              <a:buClr>
                <a:srgbClr val="000000"/>
              </a:buClr>
              <a:buNone/>
            </a:pPr>
            <a:endParaRPr lang="en-US" sz="1600" dirty="0">
              <a:solidFill>
                <a:srgbClr val="000000"/>
              </a:solidFill>
              <a:latin typeface="Avenir Next" panose="020B0503020202020204" pitchFamily="34" charset="0"/>
              <a:ea typeface="Calibri"/>
              <a:cs typeface="Calibri"/>
              <a:sym typeface="Calibri"/>
            </a:endParaRPr>
          </a:p>
        </p:txBody>
      </p:sp>
      <p:pic>
        <p:nvPicPr>
          <p:cNvPr id="4104" name="Picture 8" descr="Image result for dave self driving nvidia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00875" y="1301629"/>
            <a:ext cx="3354299" cy="251608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4562036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2" name="Shape 252"/>
          <p:cNvSpPr txBox="1">
            <a:spLocks noGrp="1"/>
          </p:cNvSpPr>
          <p:nvPr>
            <p:ph type="title"/>
          </p:nvPr>
        </p:nvSpPr>
        <p:spPr>
          <a:xfrm>
            <a:off x="301614" y="374424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r>
              <a:rPr lang="en" sz="2200" b="1" dirty="0">
                <a:solidFill>
                  <a:srgbClr val="BD9B38"/>
                </a:solidFill>
                <a:latin typeface="Avenir Next Demi Bold" panose="020B0503020202020204" pitchFamily="34" charset="0"/>
              </a:rPr>
              <a:t>Conclusions and Future Work</a:t>
            </a:r>
            <a:endParaRPr sz="2200" b="1" dirty="0">
              <a:solidFill>
                <a:srgbClr val="BD9B38"/>
              </a:solidFill>
              <a:latin typeface="Avenir Next Demi Bold" panose="020B0503020202020204" pitchFamily="34" charset="0"/>
            </a:endParaRPr>
          </a:p>
        </p:txBody>
      </p:sp>
      <p:sp>
        <p:nvSpPr>
          <p:cNvPr id="253" name="Shape 253"/>
          <p:cNvSpPr txBox="1">
            <a:spLocks noGrp="1"/>
          </p:cNvSpPr>
          <p:nvPr>
            <p:ph type="body" idx="1"/>
          </p:nvPr>
        </p:nvSpPr>
        <p:spPr>
          <a:xfrm>
            <a:off x="301614" y="975827"/>
            <a:ext cx="86292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14300" indent="0">
              <a:buClr>
                <a:srgbClr val="000000"/>
              </a:buClr>
              <a:buNone/>
            </a:pPr>
            <a:r>
              <a:rPr lang="en" sz="1600" dirty="0">
                <a:solidFill>
                  <a:srgbClr val="000000"/>
                </a:solidFill>
                <a:latin typeface="Avenir Next Demi Bold" panose="020B0703020202020204" pitchFamily="34" charset="0"/>
                <a:ea typeface="Calibri"/>
                <a:cs typeface="Calibri"/>
                <a:sym typeface="Calibri"/>
              </a:rPr>
              <a:t>Symbolic Interval Analysis is a great tool for </a:t>
            </a:r>
            <a:r>
              <a:rPr lang="en-US" sz="1600" dirty="0">
                <a:solidFill>
                  <a:srgbClr val="000000"/>
                </a:solidFill>
                <a:latin typeface="Avenir Next Demi Bold" panose="020B0703020202020204" pitchFamily="34" charset="0"/>
                <a:ea typeface="Calibri"/>
                <a:cs typeface="Calibri"/>
                <a:sym typeface="Calibri"/>
              </a:rPr>
              <a:t>verifying </a:t>
            </a:r>
            <a:r>
              <a:rPr lang="en" sz="1600" dirty="0">
                <a:solidFill>
                  <a:srgbClr val="000000"/>
                </a:solidFill>
                <a:latin typeface="Avenir Next Demi Bold" panose="020B0703020202020204" pitchFamily="34" charset="0"/>
                <a:ea typeface="Calibri"/>
                <a:cs typeface="Calibri"/>
                <a:sym typeface="Calibri"/>
              </a:rPr>
              <a:t>NN</a:t>
            </a:r>
            <a:r>
              <a:rPr lang="en-US" sz="1600" dirty="0">
                <a:solidFill>
                  <a:srgbClr val="000000"/>
                </a:solidFill>
                <a:latin typeface="Avenir Next Demi Bold" panose="020B0703020202020204" pitchFamily="34" charset="0"/>
                <a:ea typeface="Calibri"/>
                <a:cs typeface="Calibri"/>
                <a:sym typeface="Calibri"/>
              </a:rPr>
              <a:t>s</a:t>
            </a:r>
            <a:r>
              <a:rPr lang="en" sz="1600" dirty="0">
                <a:solidFill>
                  <a:srgbClr val="000000"/>
                </a:solidFill>
                <a:latin typeface="Avenir Next Demi Bold" panose="020B0703020202020204" pitchFamily="34" charset="0"/>
                <a:ea typeface="Calibri"/>
                <a:cs typeface="Calibri"/>
                <a:sym typeface="Calibri"/>
              </a:rPr>
              <a:t> </a:t>
            </a:r>
            <a:endParaRPr lang="en-US" sz="1600" dirty="0">
              <a:solidFill>
                <a:srgbClr val="000000"/>
              </a:solidFill>
              <a:latin typeface="Avenir Next Demi Bold" panose="020B0703020202020204" pitchFamily="34" charset="0"/>
              <a:ea typeface="Calibri"/>
              <a:cs typeface="Calibri"/>
              <a:sym typeface="Calibri"/>
            </a:endParaRPr>
          </a:p>
          <a:p>
            <a:pPr marL="114300" indent="0">
              <a:buClr>
                <a:srgbClr val="000000"/>
              </a:buClr>
              <a:buNone/>
            </a:pPr>
            <a:r>
              <a:rPr lang="en-US" sz="1600" dirty="0">
                <a:solidFill>
                  <a:srgbClr val="000000"/>
                </a:solidFill>
                <a:latin typeface="Avenir Next" panose="020B0503020202020204" pitchFamily="34" charset="0"/>
                <a:ea typeface="Calibri"/>
                <a:cs typeface="Calibri"/>
                <a:sym typeface="Calibri"/>
              </a:rPr>
              <a:t>- Efficient and sound over-approximations</a:t>
            </a:r>
          </a:p>
          <a:p>
            <a:pPr marL="139700" indent="0">
              <a:buClr>
                <a:srgbClr val="000000"/>
              </a:buClr>
              <a:buNone/>
            </a:pPr>
            <a:r>
              <a:rPr lang="en-US" sz="1600" dirty="0">
                <a:solidFill>
                  <a:srgbClr val="000000"/>
                </a:solidFill>
                <a:latin typeface="Avenir Next" panose="020B0503020202020204" pitchFamily="34" charset="0"/>
                <a:ea typeface="Calibri"/>
                <a:cs typeface="Calibri"/>
                <a:sym typeface="Calibri"/>
              </a:rPr>
              <a:t>- Iterative refinements with bisection</a:t>
            </a:r>
          </a:p>
          <a:p>
            <a:pPr marL="139700" indent="0">
              <a:buClr>
                <a:srgbClr val="000000"/>
              </a:buClr>
              <a:buNone/>
            </a:pPr>
            <a:r>
              <a:rPr lang="en-US" sz="1600" dirty="0">
                <a:solidFill>
                  <a:srgbClr val="000000"/>
                </a:solidFill>
                <a:latin typeface="Avenir Next Regular"/>
                <a:ea typeface="Calibri"/>
                <a:cs typeface="Avenir Next Regular"/>
                <a:sym typeface="Calibri"/>
              </a:rPr>
              <a:t>- Can be easily augmented with linear solvers</a:t>
            </a:r>
            <a:endParaRPr lang="en" sz="1600" dirty="0">
              <a:solidFill>
                <a:srgbClr val="000000"/>
              </a:solidFill>
              <a:latin typeface="Avenir Next Regular"/>
              <a:ea typeface="Calibri"/>
              <a:cs typeface="Avenir Next Regular"/>
              <a:sym typeface="Calibri"/>
            </a:endParaRPr>
          </a:p>
          <a:p>
            <a:pPr marL="114300" indent="0">
              <a:buClr>
                <a:srgbClr val="000000"/>
              </a:buClr>
              <a:buNone/>
            </a:pPr>
            <a:endParaRPr lang="en-US" sz="1600" dirty="0">
              <a:solidFill>
                <a:srgbClr val="000000"/>
              </a:solidFill>
              <a:latin typeface="Avenir Next Demi Bold" panose="020B0703020202020204" pitchFamily="34" charset="0"/>
              <a:ea typeface="Calibri"/>
              <a:cs typeface="Calibri"/>
              <a:sym typeface="Calibri"/>
            </a:endParaRPr>
          </a:p>
          <a:p>
            <a:pPr marL="114300" indent="0">
              <a:buClr>
                <a:srgbClr val="000000"/>
              </a:buClr>
              <a:buNone/>
            </a:pPr>
            <a:r>
              <a:rPr lang="en-US" sz="1600" dirty="0">
                <a:solidFill>
                  <a:srgbClr val="000000"/>
                </a:solidFill>
                <a:latin typeface="Avenir Next Demi Bold" panose="020B0703020202020204" pitchFamily="34" charset="0"/>
                <a:ea typeface="Calibri"/>
                <a:cs typeface="Calibri"/>
                <a:sym typeface="Calibri"/>
              </a:rPr>
              <a:t>Exciting new directions</a:t>
            </a:r>
          </a:p>
          <a:p>
            <a:pPr marL="114300" indent="0">
              <a:buClr>
                <a:srgbClr val="000000"/>
              </a:buClr>
              <a:buNone/>
            </a:pPr>
            <a:r>
              <a:rPr lang="en-US" sz="1600" dirty="0">
                <a:solidFill>
                  <a:srgbClr val="000000"/>
                </a:solidFill>
                <a:latin typeface="Avenir Next Regular"/>
                <a:ea typeface="Calibri"/>
                <a:cs typeface="Avenir Next Regular"/>
                <a:sym typeface="Calibri"/>
              </a:rPr>
              <a:t>- Use formal verification tools for NNs as part of robust training  </a:t>
            </a:r>
          </a:p>
          <a:p>
            <a:pPr marL="114300" indent="0">
              <a:buClr>
                <a:srgbClr val="000000"/>
              </a:buClr>
              <a:buNone/>
            </a:pPr>
            <a:r>
              <a:rPr lang="en-US" sz="1600" dirty="0">
                <a:solidFill>
                  <a:srgbClr val="000000"/>
                </a:solidFill>
                <a:latin typeface="Avenir Next Regular"/>
                <a:ea typeface="Calibri"/>
                <a:cs typeface="Avenir Next Regular"/>
                <a:sym typeface="Calibri"/>
              </a:rPr>
              <a:t>- Support verification of complex natural transformations like fog or rain</a:t>
            </a:r>
          </a:p>
          <a:p>
            <a:pPr marL="114300" indent="0">
              <a:buClr>
                <a:srgbClr val="000000"/>
              </a:buClr>
              <a:buNone/>
            </a:pPr>
            <a:r>
              <a:rPr lang="en-US" sz="1600" dirty="0">
                <a:solidFill>
                  <a:srgbClr val="000000"/>
                </a:solidFill>
                <a:latin typeface="Avenir Next Regular"/>
                <a:ea typeface="Calibri"/>
                <a:cs typeface="Avenir Next Regular"/>
                <a:sym typeface="Calibri"/>
              </a:rPr>
              <a:t>- Support other activation functions besides </a:t>
            </a:r>
            <a:r>
              <a:rPr lang="en-US" sz="1600" dirty="0" err="1">
                <a:solidFill>
                  <a:srgbClr val="000000"/>
                </a:solidFill>
                <a:latin typeface="Avenir Next Regular"/>
                <a:ea typeface="Calibri"/>
                <a:cs typeface="Avenir Next Regular"/>
                <a:sym typeface="Calibri"/>
              </a:rPr>
              <a:t>ReLUs</a:t>
            </a:r>
            <a:r>
              <a:rPr lang="en-US" sz="1600" dirty="0">
                <a:solidFill>
                  <a:srgbClr val="000000"/>
                </a:solidFill>
                <a:latin typeface="Avenir Next Regular"/>
                <a:ea typeface="Calibri"/>
                <a:cs typeface="Avenir Next Regular"/>
                <a:sym typeface="Calibri"/>
              </a:rPr>
              <a:t> and other types of networks like RNNs</a:t>
            </a:r>
            <a:endParaRPr sz="1600" dirty="0">
              <a:solidFill>
                <a:srgbClr val="000000"/>
              </a:solidFill>
              <a:latin typeface="Avenir Next Regular"/>
              <a:ea typeface="Calibri"/>
              <a:cs typeface="Avenir Next Regular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21813947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0068" y="3196320"/>
            <a:ext cx="8145194" cy="1250960"/>
          </a:xfrm>
        </p:spPr>
        <p:txBody>
          <a:bodyPr/>
          <a:lstStyle/>
          <a:p>
            <a:pPr marL="114300" indent="0">
              <a:buNone/>
            </a:pPr>
            <a:r>
              <a:rPr lang="en-US" sz="1400" dirty="0" err="1">
                <a:solidFill>
                  <a:schemeClr val="tx1"/>
                </a:solidFill>
                <a:latin typeface="Avenir Next Demi Bold"/>
                <a:cs typeface="Avenir Next Demi Bold"/>
              </a:rPr>
              <a:t>ReluVal</a:t>
            </a:r>
            <a:r>
              <a:rPr lang="en-US" sz="1400" dirty="0">
                <a:solidFill>
                  <a:schemeClr val="tx1"/>
                </a:solidFill>
                <a:latin typeface="Avenir Next Demi Bold"/>
                <a:cs typeface="Avenir Next Demi Bold"/>
              </a:rPr>
              <a:t>: https://</a:t>
            </a:r>
            <a:r>
              <a:rPr lang="en-US" sz="1400" dirty="0" err="1">
                <a:solidFill>
                  <a:schemeClr val="tx1"/>
                </a:solidFill>
                <a:latin typeface="Avenir Next Demi Bold"/>
                <a:cs typeface="Avenir Next Demi Bold"/>
              </a:rPr>
              <a:t>github.com</a:t>
            </a:r>
            <a:r>
              <a:rPr lang="en-US" sz="1400" dirty="0">
                <a:solidFill>
                  <a:schemeClr val="tx1"/>
                </a:solidFill>
                <a:latin typeface="Avenir Next Demi Bold"/>
                <a:cs typeface="Avenir Next Demi Bold"/>
              </a:rPr>
              <a:t>/</a:t>
            </a:r>
            <a:r>
              <a:rPr lang="en-US" sz="1400" dirty="0" err="1">
                <a:solidFill>
                  <a:schemeClr val="tx1"/>
                </a:solidFill>
                <a:latin typeface="Avenir Next Demi Bold"/>
                <a:cs typeface="Avenir Next Demi Bold"/>
              </a:rPr>
              <a:t>tcwangshiqi-columbia</a:t>
            </a:r>
            <a:r>
              <a:rPr lang="en-US" sz="1400" dirty="0">
                <a:solidFill>
                  <a:schemeClr val="tx1"/>
                </a:solidFill>
                <a:latin typeface="Avenir Next Demi Bold"/>
                <a:cs typeface="Avenir Next Demi Bold"/>
              </a:rPr>
              <a:t>/</a:t>
            </a:r>
            <a:r>
              <a:rPr lang="en-US" sz="1400" dirty="0" err="1">
                <a:solidFill>
                  <a:schemeClr val="tx1"/>
                </a:solidFill>
                <a:latin typeface="Avenir Next Demi Bold"/>
                <a:cs typeface="Avenir Next Demi Bold"/>
              </a:rPr>
              <a:t>ReluVal</a:t>
            </a:r>
            <a:r>
              <a:rPr lang="en-US" sz="1400" dirty="0">
                <a:solidFill>
                  <a:schemeClr val="tx1"/>
                </a:solidFill>
                <a:latin typeface="Avenir Next Demi Bold"/>
                <a:cs typeface="Avenir Next Demi Bold"/>
              </a:rPr>
              <a:t>            </a:t>
            </a:r>
          </a:p>
          <a:p>
            <a:pPr marL="114300" indent="0">
              <a:buNone/>
            </a:pPr>
            <a:r>
              <a:rPr lang="en-US" sz="1400" dirty="0" err="1">
                <a:solidFill>
                  <a:schemeClr val="tx1"/>
                </a:solidFill>
                <a:latin typeface="Avenir Next Demi Bold"/>
                <a:cs typeface="Avenir Next Demi Bold"/>
              </a:rPr>
              <a:t>Neurify</a:t>
            </a:r>
            <a:r>
              <a:rPr lang="en-US" sz="1400" dirty="0">
                <a:solidFill>
                  <a:schemeClr val="tx1"/>
                </a:solidFill>
                <a:latin typeface="Avenir Next Demi Bold"/>
                <a:cs typeface="Avenir Next Demi Bold"/>
              </a:rPr>
              <a:t>:  https://</a:t>
            </a:r>
            <a:r>
              <a:rPr lang="en-US" sz="1400" dirty="0" err="1">
                <a:solidFill>
                  <a:schemeClr val="tx1"/>
                </a:solidFill>
                <a:latin typeface="Avenir Next Demi Bold"/>
                <a:cs typeface="Avenir Next Demi Bold"/>
              </a:rPr>
              <a:t>github.com</a:t>
            </a:r>
            <a:r>
              <a:rPr lang="en-US" sz="1400" dirty="0">
                <a:solidFill>
                  <a:schemeClr val="tx1"/>
                </a:solidFill>
                <a:latin typeface="Avenir Next Demi Bold"/>
                <a:cs typeface="Avenir Next Demi Bold"/>
              </a:rPr>
              <a:t>/</a:t>
            </a:r>
            <a:r>
              <a:rPr lang="en-US" sz="1400" dirty="0" err="1">
                <a:solidFill>
                  <a:schemeClr val="tx1"/>
                </a:solidFill>
                <a:latin typeface="Avenir Next Demi Bold"/>
                <a:cs typeface="Avenir Next Demi Bold"/>
              </a:rPr>
              <a:t>tcwangshiqi-columbia</a:t>
            </a:r>
            <a:r>
              <a:rPr lang="en-US" sz="1400" dirty="0">
                <a:solidFill>
                  <a:schemeClr val="tx1"/>
                </a:solidFill>
                <a:latin typeface="Avenir Next Demi Bold"/>
                <a:cs typeface="Avenir Next Demi Bold"/>
              </a:rPr>
              <a:t>/</a:t>
            </a:r>
            <a:r>
              <a:rPr lang="en-US" sz="1400" dirty="0" err="1">
                <a:solidFill>
                  <a:schemeClr val="tx1"/>
                </a:solidFill>
                <a:latin typeface="Avenir Next Demi Bold"/>
                <a:cs typeface="Avenir Next Demi Bold"/>
              </a:rPr>
              <a:t>Neurify</a:t>
            </a:r>
            <a:endParaRPr lang="en-US" sz="1400" dirty="0">
              <a:solidFill>
                <a:schemeClr val="tx1"/>
              </a:solidFill>
              <a:latin typeface="Avenir Next Demi Bold"/>
              <a:cs typeface="Avenir Next Demi Bold"/>
            </a:endParaRPr>
          </a:p>
          <a:p>
            <a:pPr marL="114300" indent="0">
              <a:buNone/>
            </a:pPr>
            <a:endParaRPr lang="en-US" dirty="0">
              <a:solidFill>
                <a:schemeClr val="tx1"/>
              </a:solidFill>
              <a:latin typeface="Avenir Next" panose="020B0503020202020204" pitchFamily="34" charset="0"/>
            </a:endParaRPr>
          </a:p>
          <a:p>
            <a:pPr marL="114300" indent="0">
              <a:buNone/>
            </a:pPr>
            <a:endParaRPr lang="en-US" dirty="0">
              <a:solidFill>
                <a:schemeClr val="tx1"/>
              </a:solidFill>
              <a:latin typeface="Avenir Next" panose="020B0503020202020204" pitchFamily="34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5B33E0B-C713-5146-A586-9B1DB49A1A1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97277" y="1941800"/>
            <a:ext cx="2180406" cy="2099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964738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20"/>
          <p:cNvSpPr/>
          <p:nvPr/>
        </p:nvSpPr>
        <p:spPr>
          <a:xfrm rot="-2700000">
            <a:off x="7435777" y="4068623"/>
            <a:ext cx="1330322" cy="443303"/>
          </a:xfrm>
          <a:prstGeom prst="rect">
            <a:avLst/>
          </a:prstGeom>
          <a:solidFill>
            <a:srgbClr val="FF6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6600"/>
              </a:solidFill>
            </a:endParaRPr>
          </a:p>
        </p:txBody>
      </p:sp>
      <p:sp>
        <p:nvSpPr>
          <p:cNvPr id="22" name="Rectangle 21"/>
          <p:cNvSpPr/>
          <p:nvPr/>
        </p:nvSpPr>
        <p:spPr>
          <a:xfrm rot="2700000">
            <a:off x="7435778" y="4068624"/>
            <a:ext cx="1330322" cy="443303"/>
          </a:xfrm>
          <a:prstGeom prst="rect">
            <a:avLst/>
          </a:prstGeom>
          <a:solidFill>
            <a:srgbClr val="FF6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6600"/>
              </a:solidFill>
            </a:endParaRPr>
          </a:p>
        </p:txBody>
      </p:sp>
      <p:sp>
        <p:nvSpPr>
          <p:cNvPr id="73" name="Shape 73"/>
          <p:cNvSpPr txBox="1">
            <a:spLocks noGrp="1"/>
          </p:cNvSpPr>
          <p:nvPr>
            <p:ph type="title"/>
          </p:nvPr>
        </p:nvSpPr>
        <p:spPr>
          <a:xfrm>
            <a:off x="311700" y="373757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r>
              <a:rPr lang="en-US" sz="2200" b="1" dirty="0">
                <a:solidFill>
                  <a:srgbClr val="BD9B38"/>
                </a:solidFill>
                <a:latin typeface="Avenir Next Demi Bold" panose="020B0503020202020204" pitchFamily="34" charset="0"/>
              </a:rPr>
              <a:t>Machine Learning: </a:t>
            </a:r>
            <a:r>
              <a:rPr lang="en" sz="2200" b="1" dirty="0">
                <a:solidFill>
                  <a:srgbClr val="BD9B38"/>
                </a:solidFill>
                <a:latin typeface="Avenir Next Demi Bold" panose="020B0503020202020204" pitchFamily="34" charset="0"/>
              </a:rPr>
              <a:t>Safe and Secure?</a:t>
            </a:r>
            <a:endParaRPr sz="2200" b="1" dirty="0">
              <a:solidFill>
                <a:srgbClr val="BD9B38"/>
              </a:solidFill>
              <a:latin typeface="Avenir Next Demi Bold" panose="020B0503020202020204" pitchFamily="34" charset="0"/>
            </a:endParaRPr>
          </a:p>
        </p:txBody>
      </p:sp>
      <p:sp>
        <p:nvSpPr>
          <p:cNvPr id="80" name="Shape 80"/>
          <p:cNvSpPr txBox="1"/>
          <p:nvPr/>
        </p:nvSpPr>
        <p:spPr>
          <a:xfrm>
            <a:off x="4147352" y="4028961"/>
            <a:ext cx="3426771" cy="522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b="1" dirty="0">
                <a:solidFill>
                  <a:srgbClr val="FF6600"/>
                </a:solidFill>
                <a:latin typeface="Avenir Next" panose="020B0503020202020204" pitchFamily="34" charset="0"/>
                <a:cs typeface="Calibri"/>
                <a:sym typeface="Calibri"/>
              </a:rPr>
              <a:t>Not robust or reliable</a:t>
            </a:r>
            <a:endParaRPr sz="2400" b="1" dirty="0">
              <a:solidFill>
                <a:srgbClr val="FF6600"/>
              </a:solidFill>
              <a:latin typeface="Avenir Next" panose="020B0503020202020204" pitchFamily="34" charset="0"/>
              <a:cs typeface="Calibri"/>
              <a:sym typeface="Calibri"/>
            </a:endParaRPr>
          </a:p>
        </p:txBody>
      </p:sp>
      <p:pic>
        <p:nvPicPr>
          <p:cNvPr id="1026" name="Picture 2" descr="Related image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168" t="-518" r="5750" b="57043"/>
          <a:stretch/>
        </p:blipFill>
        <p:spPr bwMode="auto">
          <a:xfrm>
            <a:off x="425885" y="914400"/>
            <a:ext cx="8229600" cy="267841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Shape 74"/>
          <p:cNvSpPr txBox="1">
            <a:spLocks/>
          </p:cNvSpPr>
          <p:nvPr/>
        </p:nvSpPr>
        <p:spPr>
          <a:xfrm>
            <a:off x="311700" y="3827513"/>
            <a:ext cx="4631156" cy="11378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●"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indent="0">
              <a:lnSpc>
                <a:spcPct val="50000"/>
              </a:lnSpc>
              <a:spcAft>
                <a:spcPts val="1600"/>
              </a:spcAft>
              <a:buNone/>
            </a:pPr>
            <a:r>
              <a:rPr lang="en-US" sz="1600" dirty="0">
                <a:solidFill>
                  <a:srgbClr val="000000"/>
                </a:solidFill>
                <a:latin typeface="Avenir Next" panose="020B0503020202020204" pitchFamily="34" charset="0"/>
                <a:ea typeface="Calibri"/>
                <a:cs typeface="Calibri"/>
                <a:sym typeface="Calibri"/>
              </a:rPr>
              <a:t>Tesla Autopilot fatal crash, June 2017</a:t>
            </a:r>
          </a:p>
          <a:p>
            <a:pPr marL="0" indent="0">
              <a:lnSpc>
                <a:spcPct val="50000"/>
              </a:lnSpc>
              <a:spcAft>
                <a:spcPts val="1600"/>
              </a:spcAft>
              <a:buNone/>
            </a:pPr>
            <a:r>
              <a:rPr lang="en-US" sz="1600" dirty="0">
                <a:solidFill>
                  <a:srgbClr val="000000"/>
                </a:solidFill>
                <a:latin typeface="Avenir Next" panose="020B0503020202020204" pitchFamily="34" charset="0"/>
                <a:ea typeface="Calibri"/>
                <a:cs typeface="Calibri"/>
                <a:sym typeface="Calibri"/>
              </a:rPr>
              <a:t>Tesla Autopilot fatal crash, March 2018</a:t>
            </a:r>
          </a:p>
          <a:p>
            <a:pPr marL="0" indent="0">
              <a:lnSpc>
                <a:spcPct val="50000"/>
              </a:lnSpc>
              <a:spcAft>
                <a:spcPts val="1600"/>
              </a:spcAft>
              <a:buNone/>
            </a:pPr>
            <a:r>
              <a:rPr lang="en-US" sz="1600" dirty="0">
                <a:solidFill>
                  <a:srgbClr val="000000"/>
                </a:solidFill>
                <a:latin typeface="Avenir Next" panose="020B0503020202020204" pitchFamily="34" charset="0"/>
                <a:ea typeface="Calibri"/>
                <a:cs typeface="Calibri"/>
                <a:sym typeface="Calibri"/>
              </a:rPr>
              <a:t>Uber fatal crash, June 2018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696820" y="4136384"/>
            <a:ext cx="80823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>
                <a:solidFill>
                  <a:schemeClr val="bg1"/>
                </a:solidFill>
                <a:latin typeface="Avenir Next Demi Bold" panose="020B0703020202020204" pitchFamily="34" charset="0"/>
              </a:rPr>
              <a:t>Danger</a:t>
            </a:r>
            <a:endParaRPr lang="en-US" dirty="0">
              <a:solidFill>
                <a:schemeClr val="bg1"/>
              </a:solidFill>
              <a:latin typeface="Avenir Next Demi Bold" panose="020B0703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427951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  <p:bldP spid="22" grpId="0" animBg="1"/>
      <p:bldP spid="80" grpId="0"/>
      <p:bldP spid="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AD3D9D98-B9A9-1144-89A0-15FF0B6E100D}"/>
              </a:ext>
            </a:extLst>
          </p:cNvPr>
          <p:cNvSpPr/>
          <p:nvPr/>
        </p:nvSpPr>
        <p:spPr>
          <a:xfrm>
            <a:off x="5678905" y="2951181"/>
            <a:ext cx="3088106" cy="1633383"/>
          </a:xfrm>
          <a:prstGeom prst="rect">
            <a:avLst/>
          </a:prstGeom>
          <a:solidFill>
            <a:schemeClr val="bg2">
              <a:lumMod val="20000"/>
              <a:lumOff val="80000"/>
              <a:alpha val="5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86" name="Shape 86"/>
          <p:cNvSpPr txBox="1">
            <a:spLocks noGrp="1"/>
          </p:cNvSpPr>
          <p:nvPr>
            <p:ph type="title"/>
          </p:nvPr>
        </p:nvSpPr>
        <p:spPr>
          <a:xfrm>
            <a:off x="311700" y="396591"/>
            <a:ext cx="8520600" cy="616032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200" b="1" dirty="0">
                <a:solidFill>
                  <a:srgbClr val="BD9B38"/>
                </a:solidFill>
                <a:latin typeface="Avenir Next Demi Bold" panose="020B0503020202020204" pitchFamily="34" charset="0"/>
                <a:sym typeface="Calibri"/>
              </a:rPr>
              <a:t>Adversarial Examples</a:t>
            </a:r>
            <a:endParaRPr sz="2200" b="1" dirty="0">
              <a:solidFill>
                <a:srgbClr val="BD9B38"/>
              </a:solidFill>
              <a:latin typeface="Avenir Next Demi Bold" panose="020B0503020202020204" pitchFamily="34" charset="0"/>
              <a:sym typeface="Calibri"/>
            </a:endParaRPr>
          </a:p>
        </p:txBody>
      </p:sp>
      <p:pic>
        <p:nvPicPr>
          <p:cNvPr id="2" name="Picture 2" descr="Related image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9693" b="15125"/>
          <a:stretch/>
        </p:blipFill>
        <p:spPr bwMode="auto">
          <a:xfrm>
            <a:off x="383890" y="2951181"/>
            <a:ext cx="5158658" cy="1633383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9" name="Shape 80"/>
          <p:cNvSpPr txBox="1"/>
          <p:nvPr/>
        </p:nvSpPr>
        <p:spPr>
          <a:xfrm>
            <a:off x="5678905" y="3330940"/>
            <a:ext cx="3088106" cy="9362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b="1" dirty="0">
                <a:solidFill>
                  <a:srgbClr val="FF6600"/>
                </a:solidFill>
                <a:latin typeface="Avenir Next" panose="020B0503020202020204" pitchFamily="34" charset="0"/>
                <a:ea typeface="Calibri"/>
                <a:cs typeface="Calibri"/>
                <a:sym typeface="Calibri"/>
              </a:rPr>
              <a:t>Formal analysis</a:t>
            </a:r>
            <a:r>
              <a:rPr lang="en-US" sz="2400" b="1" dirty="0">
                <a:solidFill>
                  <a:srgbClr val="FF6600"/>
                </a:solidFill>
                <a:latin typeface="Avenir Next" panose="020B0503020202020204" pitchFamily="34" charset="0"/>
                <a:ea typeface="Calibri"/>
                <a:cs typeface="Calibri"/>
                <a:sym typeface="Calibri"/>
              </a:rPr>
              <a:t> </a:t>
            </a:r>
          </a:p>
          <a:p>
            <a:pPr marL="0" lvl="0" indent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 dirty="0">
                <a:solidFill>
                  <a:srgbClr val="FF6600"/>
                </a:solidFill>
                <a:latin typeface="Avenir Next" panose="020B0503020202020204" pitchFamily="34" charset="0"/>
                <a:ea typeface="Calibri"/>
                <a:cs typeface="Calibri"/>
                <a:sym typeface="Calibri"/>
              </a:rPr>
              <a:t>is urgently needed</a:t>
            </a:r>
          </a:p>
        </p:txBody>
      </p:sp>
      <p:sp>
        <p:nvSpPr>
          <p:cNvPr id="36" name="Shape 128"/>
          <p:cNvSpPr txBox="1">
            <a:spLocks/>
          </p:cNvSpPr>
          <p:nvPr/>
        </p:nvSpPr>
        <p:spPr>
          <a:xfrm>
            <a:off x="204620" y="1012623"/>
            <a:ext cx="8217485" cy="16174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●"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114300" indent="0">
              <a:lnSpc>
                <a:spcPct val="100000"/>
              </a:lnSpc>
              <a:buClr>
                <a:srgbClr val="000000"/>
              </a:buClr>
              <a:buNone/>
            </a:pPr>
            <a:r>
              <a:rPr lang="en-US" sz="1600" b="1" dirty="0">
                <a:solidFill>
                  <a:srgbClr val="000000"/>
                </a:solidFill>
                <a:latin typeface="Avenir Next Demi Bold" panose="020B0503020202020204" pitchFamily="34" charset="0"/>
                <a:cs typeface="Calibri"/>
                <a:sym typeface="Calibri"/>
              </a:rPr>
              <a:t>Adversarial examples:</a:t>
            </a:r>
          </a:p>
          <a:p>
            <a:pPr marL="114300" indent="0">
              <a:lnSpc>
                <a:spcPct val="100000"/>
              </a:lnSpc>
              <a:buClr>
                <a:srgbClr val="000000"/>
              </a:buClr>
              <a:buNone/>
            </a:pPr>
            <a:r>
              <a:rPr lang="en-US" altLang="zh-CN" sz="1600" dirty="0">
                <a:solidFill>
                  <a:srgbClr val="000000"/>
                </a:solidFill>
                <a:latin typeface="Avenir Next" panose="020B0503020202020204" pitchFamily="34" charset="0"/>
                <a:cs typeface="Calibri"/>
                <a:sym typeface="Calibri"/>
              </a:rPr>
              <a:t>- </a:t>
            </a:r>
            <a:r>
              <a:rPr lang="en-US" sz="1600" dirty="0">
                <a:solidFill>
                  <a:srgbClr val="000000"/>
                </a:solidFill>
                <a:latin typeface="Avenir Next" panose="020B0503020202020204" pitchFamily="34" charset="0"/>
                <a:cs typeface="Calibri"/>
                <a:sym typeface="Calibri"/>
              </a:rPr>
              <a:t>Minor perturbations will lead to misclassifications with high confidence</a:t>
            </a:r>
          </a:p>
          <a:p>
            <a:pPr marL="596900" lvl="1" indent="0">
              <a:lnSpc>
                <a:spcPct val="100000"/>
              </a:lnSpc>
              <a:spcBef>
                <a:spcPts val="0"/>
              </a:spcBef>
              <a:buClr>
                <a:srgbClr val="000000"/>
              </a:buClr>
              <a:buNone/>
            </a:pPr>
            <a:endParaRPr lang="en-US" sz="1600" dirty="0">
              <a:solidFill>
                <a:srgbClr val="000000"/>
              </a:solidFill>
              <a:latin typeface="Avenir Next" panose="020B0503020202020204" pitchFamily="34" charset="0"/>
              <a:cs typeface="Calibri"/>
              <a:sym typeface="Calibri"/>
            </a:endParaRPr>
          </a:p>
          <a:p>
            <a:pPr marL="114300" indent="0">
              <a:lnSpc>
                <a:spcPct val="100000"/>
              </a:lnSpc>
              <a:buClr>
                <a:srgbClr val="000000"/>
              </a:buClr>
              <a:buNone/>
            </a:pPr>
            <a:r>
              <a:rPr lang="en-US" altLang="zh-CN" sz="1600" b="1" dirty="0">
                <a:solidFill>
                  <a:srgbClr val="000000"/>
                </a:solidFill>
                <a:latin typeface="Avenir Next Demi Bold" panose="020B0503020202020204" pitchFamily="34" charset="0"/>
                <a:cs typeface="Calibri"/>
                <a:sym typeface="Calibri"/>
              </a:rPr>
              <a:t>An inherent weakness of neural networks</a:t>
            </a:r>
          </a:p>
          <a:p>
            <a:pPr marL="114300" indent="0">
              <a:lnSpc>
                <a:spcPct val="100000"/>
              </a:lnSpc>
              <a:buClr>
                <a:srgbClr val="000000"/>
              </a:buClr>
              <a:buNone/>
            </a:pPr>
            <a:endParaRPr lang="en-US" altLang="zh-CN" sz="1600" b="1" dirty="0">
              <a:solidFill>
                <a:srgbClr val="000000"/>
              </a:solidFill>
              <a:latin typeface="Avenir Next Demi Bold" panose="020B0503020202020204" pitchFamily="34" charset="0"/>
              <a:cs typeface="Calibri"/>
              <a:sym typeface="Calibri"/>
            </a:endParaRPr>
          </a:p>
          <a:p>
            <a:pPr marL="114300" indent="0">
              <a:lnSpc>
                <a:spcPct val="100000"/>
              </a:lnSpc>
              <a:buClr>
                <a:srgbClr val="000000"/>
              </a:buClr>
              <a:buNone/>
            </a:pPr>
            <a:r>
              <a:rPr lang="en-US" sz="1600" b="1" dirty="0">
                <a:solidFill>
                  <a:srgbClr val="000000"/>
                </a:solidFill>
                <a:latin typeface="Avenir Next Demi Bold" panose="020B0503020202020204" pitchFamily="34" charset="0"/>
                <a:cs typeface="Calibri"/>
                <a:sym typeface="Calibri"/>
              </a:rPr>
              <a:t>No </a:t>
            </a:r>
            <a:r>
              <a:rPr lang="en-US" altLang="zh-CN" sz="1600" b="1" dirty="0">
                <a:solidFill>
                  <a:srgbClr val="000000"/>
                </a:solidFill>
                <a:latin typeface="Avenir Next Demi Bold" panose="020B0503020202020204" pitchFamily="34" charset="0"/>
                <a:cs typeface="Calibri"/>
                <a:sym typeface="Calibri"/>
              </a:rPr>
              <a:t>scalable </a:t>
            </a:r>
            <a:r>
              <a:rPr lang="en-US" sz="1600" b="1" dirty="0">
                <a:solidFill>
                  <a:srgbClr val="000000"/>
                </a:solidFill>
                <a:latin typeface="Avenir Next Demi Bold" panose="020B0503020202020204" pitchFamily="34" charset="0"/>
                <a:cs typeface="Calibri"/>
                <a:sym typeface="Calibri"/>
              </a:rPr>
              <a:t>tech</a:t>
            </a:r>
            <a:r>
              <a:rPr lang="en-US" altLang="zh-CN" sz="1600" b="1" dirty="0">
                <a:solidFill>
                  <a:srgbClr val="000000"/>
                </a:solidFill>
                <a:latin typeface="Avenir Next Demi Bold" panose="020B0503020202020204" pitchFamily="34" charset="0"/>
                <a:cs typeface="Calibri"/>
                <a:sym typeface="Calibri"/>
              </a:rPr>
              <a:t>nique to prove non-existence of adversarial examples</a:t>
            </a:r>
            <a:endParaRPr lang="en-US" sz="1600" b="1" dirty="0">
              <a:solidFill>
                <a:srgbClr val="000000"/>
              </a:solidFill>
              <a:latin typeface="Avenir Next Demi Bold" panose="020B0503020202020204" pitchFamily="34" charset="0"/>
              <a:cs typeface="Calibri"/>
            </a:endParaRPr>
          </a:p>
          <a:p>
            <a:pPr marL="0" indent="0">
              <a:spcBef>
                <a:spcPts val="1600"/>
              </a:spcBef>
              <a:spcAft>
                <a:spcPts val="1600"/>
              </a:spcAft>
              <a:buFont typeface="Arial"/>
              <a:buNone/>
            </a:pPr>
            <a:endParaRPr lang="en-US" sz="2400" dirty="0">
              <a:solidFill>
                <a:schemeClr val="tx1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0E9AA98-548B-E24F-B882-23314234362A}"/>
              </a:ext>
            </a:extLst>
          </p:cNvPr>
          <p:cNvSpPr txBox="1"/>
          <p:nvPr/>
        </p:nvSpPr>
        <p:spPr>
          <a:xfrm>
            <a:off x="920816" y="4584564"/>
            <a:ext cx="44275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latin typeface="Avenir Next Medium" panose="020B0503020202020204" pitchFamily="34" charset="0"/>
                <a:cs typeface="Calibri" panose="020F0502020204030204" pitchFamily="34" charset="0"/>
              </a:rPr>
              <a:t>Bus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44290ED-4734-424B-A34F-436154614F38}"/>
              </a:ext>
            </a:extLst>
          </p:cNvPr>
          <p:cNvSpPr txBox="1"/>
          <p:nvPr/>
        </p:nvSpPr>
        <p:spPr>
          <a:xfrm>
            <a:off x="2246516" y="4584564"/>
            <a:ext cx="143340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latin typeface="Avenir Next Medium" panose="020B0503020202020204" pitchFamily="34" charset="0"/>
                <a:cs typeface="Calibri" panose="020F0502020204030204" pitchFamily="34" charset="0"/>
              </a:rPr>
              <a:t>Adversarial Noise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F3789E2-8C6B-1D49-A49F-F4E1936A0050}"/>
              </a:ext>
            </a:extLst>
          </p:cNvPr>
          <p:cNvSpPr txBox="1"/>
          <p:nvPr/>
        </p:nvSpPr>
        <p:spPr>
          <a:xfrm>
            <a:off x="4410021" y="4584564"/>
            <a:ext cx="69762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latin typeface="Avenir Next Medium" panose="020B0503020202020204" pitchFamily="34" charset="0"/>
                <a:cs typeface="Calibri" panose="020F0502020204030204" pitchFamily="34" charset="0"/>
              </a:rPr>
              <a:t>Ostrich</a:t>
            </a:r>
          </a:p>
        </p:txBody>
      </p:sp>
    </p:spTree>
    <p:extLst>
      <p:ext uri="{BB962C8B-B14F-4D97-AF65-F5344CB8AC3E}">
        <p14:creationId xmlns:p14="http://schemas.microsoft.com/office/powerpoint/2010/main" val="27410185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34739" y="1659069"/>
            <a:ext cx="679240" cy="55800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90856" y="3325956"/>
            <a:ext cx="525600" cy="524839"/>
          </a:xfrm>
          <a:prstGeom prst="rect">
            <a:avLst/>
          </a:prstGeom>
        </p:spPr>
      </p:pic>
      <p:sp>
        <p:nvSpPr>
          <p:cNvPr id="31" name="Rounded Rectangle 30">
            <a:extLst>
              <a:ext uri="{FF2B5EF4-FFF2-40B4-BE49-F238E27FC236}">
                <a16:creationId xmlns:a16="http://schemas.microsoft.com/office/drawing/2014/main" id="{F9117516-D8F6-9E4A-A398-B5DD10EE21AC}"/>
              </a:ext>
            </a:extLst>
          </p:cNvPr>
          <p:cNvSpPr/>
          <p:nvPr/>
        </p:nvSpPr>
        <p:spPr>
          <a:xfrm>
            <a:off x="614231" y="3005525"/>
            <a:ext cx="1978451" cy="1170959"/>
          </a:xfrm>
          <a:prstGeom prst="roundRect">
            <a:avLst/>
          </a:prstGeom>
          <a:solidFill>
            <a:schemeClr val="tx2">
              <a:lumMod val="90000"/>
              <a:alpha val="80000"/>
            </a:schemeClr>
          </a:solidFill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ounded Rectangle 29">
            <a:extLst>
              <a:ext uri="{FF2B5EF4-FFF2-40B4-BE49-F238E27FC236}">
                <a16:creationId xmlns:a16="http://schemas.microsoft.com/office/drawing/2014/main" id="{C557AF23-4205-7946-8A9C-B3486C846580}"/>
              </a:ext>
            </a:extLst>
          </p:cNvPr>
          <p:cNvSpPr/>
          <p:nvPr/>
        </p:nvSpPr>
        <p:spPr>
          <a:xfrm>
            <a:off x="639989" y="1537333"/>
            <a:ext cx="1978451" cy="1170959"/>
          </a:xfrm>
          <a:prstGeom prst="roundRect">
            <a:avLst/>
          </a:prstGeom>
          <a:solidFill>
            <a:schemeClr val="tx2">
              <a:lumMod val="90000"/>
              <a:alpha val="80000"/>
            </a:schemeClr>
          </a:solidFill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11700" y="367704"/>
            <a:ext cx="8520600" cy="572700"/>
          </a:xfrm>
        </p:spPr>
        <p:txBody>
          <a:bodyPr/>
          <a:lstStyle/>
          <a:p>
            <a:r>
              <a:rPr lang="en-US" sz="2200" b="1" dirty="0">
                <a:solidFill>
                  <a:srgbClr val="BD9B38"/>
                </a:solidFill>
                <a:latin typeface="Avenir Next Demi Bold" panose="020B0503020202020204" pitchFamily="34" charset="0"/>
              </a:rPr>
              <a:t>Formal Verification of Neural Networks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76040" y="1242509"/>
            <a:ext cx="59663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600" b="1" dirty="0">
                <a:latin typeface="Avenir Next Demi Bold" panose="020B0503020202020204" pitchFamily="34" charset="0"/>
                <a:cs typeface="Calibri"/>
              </a:rPr>
              <a:t>Safe</a:t>
            </a:r>
            <a:endParaRPr lang="en-US" sz="1600" b="1" dirty="0">
              <a:latin typeface="Avenir Next Demi Bold" panose="020B0503020202020204" pitchFamily="34" charset="0"/>
              <a:cs typeface="Calibri"/>
            </a:endParaRPr>
          </a:p>
        </p:txBody>
      </p:sp>
      <p:cxnSp>
        <p:nvCxnSpPr>
          <p:cNvPr id="9" name="Straight Arrow Connector 8"/>
          <p:cNvCxnSpPr>
            <a:stCxn id="11" idx="6"/>
            <a:endCxn id="14" idx="2"/>
          </p:cNvCxnSpPr>
          <p:nvPr/>
        </p:nvCxnSpPr>
        <p:spPr>
          <a:xfrm>
            <a:off x="1162727" y="1786237"/>
            <a:ext cx="450035" cy="620917"/>
          </a:xfrm>
          <a:prstGeom prst="straightConnector1">
            <a:avLst/>
          </a:prstGeom>
          <a:ln w="12700">
            <a:solidFill>
              <a:schemeClr val="bg2">
                <a:lumMod val="75000"/>
              </a:schemeClr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" name="Straight Arrow Connector 9"/>
          <p:cNvCxnSpPr>
            <a:stCxn id="14" idx="6"/>
            <a:endCxn id="15" idx="2"/>
          </p:cNvCxnSpPr>
          <p:nvPr/>
        </p:nvCxnSpPr>
        <p:spPr>
          <a:xfrm flipV="1">
            <a:off x="1972997" y="2093501"/>
            <a:ext cx="269917" cy="313653"/>
          </a:xfrm>
          <a:prstGeom prst="straightConnector1">
            <a:avLst/>
          </a:prstGeom>
          <a:ln w="12700">
            <a:solidFill>
              <a:schemeClr val="bg2">
                <a:lumMod val="75000"/>
              </a:schemeClr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1" name="Flowchart: Connector 10"/>
          <p:cNvSpPr>
            <a:spLocks noChangeAspect="1"/>
          </p:cNvSpPr>
          <p:nvPr/>
        </p:nvSpPr>
        <p:spPr>
          <a:xfrm>
            <a:off x="802492" y="1608957"/>
            <a:ext cx="360235" cy="354559"/>
          </a:xfrm>
          <a:prstGeom prst="flowChartConnector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2" name="Flowchart: Connector 11"/>
          <p:cNvSpPr>
            <a:spLocks noChangeAspect="1"/>
          </p:cNvSpPr>
          <p:nvPr/>
        </p:nvSpPr>
        <p:spPr>
          <a:xfrm>
            <a:off x="802492" y="2223485"/>
            <a:ext cx="360235" cy="354559"/>
          </a:xfrm>
          <a:prstGeom prst="flowChartConnector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3" name="Flowchart: Connector 12"/>
          <p:cNvSpPr>
            <a:spLocks noChangeAspect="1"/>
          </p:cNvSpPr>
          <p:nvPr/>
        </p:nvSpPr>
        <p:spPr>
          <a:xfrm>
            <a:off x="1612762" y="1608957"/>
            <a:ext cx="360235" cy="354559"/>
          </a:xfrm>
          <a:prstGeom prst="flowChartConnector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4" name="Flowchart: Connector 13"/>
          <p:cNvSpPr>
            <a:spLocks noChangeAspect="1"/>
          </p:cNvSpPr>
          <p:nvPr/>
        </p:nvSpPr>
        <p:spPr>
          <a:xfrm>
            <a:off x="1612762" y="2229874"/>
            <a:ext cx="360235" cy="354559"/>
          </a:xfrm>
          <a:prstGeom prst="flowChartConnector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5" name="Flowchart: Connector 14"/>
          <p:cNvSpPr>
            <a:spLocks noChangeAspect="1"/>
          </p:cNvSpPr>
          <p:nvPr/>
        </p:nvSpPr>
        <p:spPr>
          <a:xfrm>
            <a:off x="2242914" y="1916221"/>
            <a:ext cx="360235" cy="354559"/>
          </a:xfrm>
          <a:prstGeom prst="flowChartConnector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cxnSp>
        <p:nvCxnSpPr>
          <p:cNvPr id="16" name="Straight Arrow Connector 15"/>
          <p:cNvCxnSpPr>
            <a:stCxn id="11" idx="6"/>
            <a:endCxn id="13" idx="2"/>
          </p:cNvCxnSpPr>
          <p:nvPr/>
        </p:nvCxnSpPr>
        <p:spPr>
          <a:xfrm>
            <a:off x="1162727" y="1786237"/>
            <a:ext cx="450035" cy="0"/>
          </a:xfrm>
          <a:prstGeom prst="straightConnector1">
            <a:avLst/>
          </a:prstGeom>
          <a:ln w="12700">
            <a:solidFill>
              <a:schemeClr val="bg2">
                <a:lumMod val="75000"/>
              </a:schemeClr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7" name="Straight Arrow Connector 16"/>
          <p:cNvCxnSpPr>
            <a:stCxn id="12" idx="6"/>
            <a:endCxn id="14" idx="2"/>
          </p:cNvCxnSpPr>
          <p:nvPr/>
        </p:nvCxnSpPr>
        <p:spPr>
          <a:xfrm>
            <a:off x="1162727" y="2400765"/>
            <a:ext cx="450035" cy="6389"/>
          </a:xfrm>
          <a:prstGeom prst="straightConnector1">
            <a:avLst/>
          </a:prstGeom>
          <a:ln w="12700">
            <a:solidFill>
              <a:schemeClr val="bg2">
                <a:lumMod val="75000"/>
              </a:schemeClr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8" name="Straight Arrow Connector 17"/>
          <p:cNvCxnSpPr>
            <a:stCxn id="12" idx="6"/>
            <a:endCxn id="13" idx="2"/>
          </p:cNvCxnSpPr>
          <p:nvPr/>
        </p:nvCxnSpPr>
        <p:spPr>
          <a:xfrm flipV="1">
            <a:off x="1162727" y="1786237"/>
            <a:ext cx="450035" cy="614528"/>
          </a:xfrm>
          <a:prstGeom prst="straightConnector1">
            <a:avLst/>
          </a:prstGeom>
          <a:ln w="12700">
            <a:solidFill>
              <a:schemeClr val="bg2">
                <a:lumMod val="75000"/>
              </a:schemeClr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9" name="Straight Arrow Connector 18"/>
          <p:cNvCxnSpPr>
            <a:stCxn id="13" idx="6"/>
            <a:endCxn id="15" idx="2"/>
          </p:cNvCxnSpPr>
          <p:nvPr/>
        </p:nvCxnSpPr>
        <p:spPr>
          <a:xfrm>
            <a:off x="1972997" y="1786237"/>
            <a:ext cx="269917" cy="307264"/>
          </a:xfrm>
          <a:prstGeom prst="straightConnector1">
            <a:avLst/>
          </a:prstGeom>
          <a:ln w="12700">
            <a:solidFill>
              <a:schemeClr val="bg2">
                <a:lumMod val="75000"/>
              </a:schemeClr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64" name="Rounded Rectangle 63"/>
          <p:cNvSpPr/>
          <p:nvPr/>
        </p:nvSpPr>
        <p:spPr>
          <a:xfrm>
            <a:off x="3791986" y="2189478"/>
            <a:ext cx="2085474" cy="1235651"/>
          </a:xfrm>
          <a:prstGeom prst="roundRect">
            <a:avLst/>
          </a:prstGeom>
          <a:solidFill>
            <a:srgbClr val="D5AF3E">
              <a:alpha val="35000"/>
            </a:srgbClr>
          </a:solidFill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rgbClr val="000000"/>
                </a:solidFill>
                <a:latin typeface="Avenir Next Demi Bold" panose="020B0703020202020204" pitchFamily="34" charset="0"/>
                <a:cs typeface="Calibri"/>
              </a:rPr>
              <a:t>Formal Verification System</a:t>
            </a:r>
          </a:p>
        </p:txBody>
      </p:sp>
      <p:sp>
        <p:nvSpPr>
          <p:cNvPr id="65" name="TextBox 64"/>
          <p:cNvSpPr txBox="1"/>
          <p:nvPr/>
        </p:nvSpPr>
        <p:spPr>
          <a:xfrm>
            <a:off x="455693" y="1045147"/>
            <a:ext cx="220222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>
                <a:latin typeface="Avenir Next Demi Bold" panose="020B0503020202020204" pitchFamily="34" charset="0"/>
                <a:cs typeface="Calibri"/>
              </a:rPr>
              <a:t>Neural Network</a:t>
            </a:r>
          </a:p>
        </p:txBody>
      </p:sp>
      <p:sp>
        <p:nvSpPr>
          <p:cNvPr id="66" name="TextBox 65"/>
          <p:cNvSpPr txBox="1"/>
          <p:nvPr/>
        </p:nvSpPr>
        <p:spPr>
          <a:xfrm>
            <a:off x="1101750" y="3280600"/>
            <a:ext cx="100861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>
                <a:latin typeface="Avenir Next Demi Bold" panose="020B0703020202020204" pitchFamily="34" charset="0"/>
                <a:cs typeface="Calibri"/>
              </a:rPr>
              <a:t>Security</a:t>
            </a:r>
          </a:p>
          <a:p>
            <a:pPr algn="ctr"/>
            <a:r>
              <a:rPr lang="en-US" sz="1600" dirty="0">
                <a:latin typeface="Avenir Next Demi Bold" panose="020B0703020202020204" pitchFamily="34" charset="0"/>
                <a:cs typeface="Calibri"/>
              </a:rPr>
              <a:t>Property</a:t>
            </a:r>
          </a:p>
        </p:txBody>
      </p:sp>
      <p:sp>
        <p:nvSpPr>
          <p:cNvPr id="89" name="TextBox 88"/>
          <p:cNvSpPr txBox="1"/>
          <p:nvPr/>
        </p:nvSpPr>
        <p:spPr>
          <a:xfrm>
            <a:off x="6740450" y="4006807"/>
            <a:ext cx="193354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600" b="1" dirty="0">
                <a:latin typeface="Avenir Next Demi Bold" panose="020B0503020202020204" pitchFamily="34" charset="0"/>
                <a:cs typeface="Calibri"/>
              </a:rPr>
              <a:t>Counterexamples</a:t>
            </a:r>
            <a:endParaRPr lang="en-US" sz="1600" b="1" dirty="0">
              <a:latin typeface="Avenir Next Demi Bold" panose="020B0503020202020204" pitchFamily="34" charset="0"/>
              <a:cs typeface="Calibri"/>
            </a:endParaRPr>
          </a:p>
        </p:txBody>
      </p:sp>
      <p:sp>
        <p:nvSpPr>
          <p:cNvPr id="90" name="Right Arrow 89"/>
          <p:cNvSpPr/>
          <p:nvPr/>
        </p:nvSpPr>
        <p:spPr>
          <a:xfrm rot="1837613">
            <a:off x="2709104" y="2339744"/>
            <a:ext cx="978408" cy="250797"/>
          </a:xfrm>
          <a:prstGeom prst="rightArrow">
            <a:avLst/>
          </a:prstGeom>
          <a:solidFill>
            <a:schemeClr val="bg1">
              <a:lumMod val="65000"/>
              <a:alpha val="46000"/>
            </a:schemeClr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1" name="Right Arrow 90"/>
          <p:cNvSpPr/>
          <p:nvPr/>
        </p:nvSpPr>
        <p:spPr>
          <a:xfrm rot="19776789">
            <a:off x="2703130" y="3113137"/>
            <a:ext cx="978408" cy="250797"/>
          </a:xfrm>
          <a:prstGeom prst="rightArrow">
            <a:avLst/>
          </a:prstGeom>
          <a:solidFill>
            <a:schemeClr val="bg1">
              <a:lumMod val="65000"/>
              <a:alpha val="46000"/>
            </a:schemeClr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3" name="Right Arrow 92"/>
          <p:cNvSpPr/>
          <p:nvPr/>
        </p:nvSpPr>
        <p:spPr>
          <a:xfrm rot="20007176">
            <a:off x="6101014" y="2377088"/>
            <a:ext cx="978408" cy="250797"/>
          </a:xfrm>
          <a:prstGeom prst="rightArrow">
            <a:avLst/>
          </a:prstGeom>
          <a:solidFill>
            <a:schemeClr val="bg1">
              <a:lumMod val="65000"/>
              <a:alpha val="46000"/>
            </a:schemeClr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4" name="Right Arrow 93"/>
          <p:cNvSpPr/>
          <p:nvPr/>
        </p:nvSpPr>
        <p:spPr>
          <a:xfrm rot="1721494">
            <a:off x="6105344" y="3155202"/>
            <a:ext cx="978408" cy="250797"/>
          </a:xfrm>
          <a:prstGeom prst="rightArrow">
            <a:avLst/>
          </a:prstGeom>
          <a:solidFill>
            <a:schemeClr val="bg1">
              <a:lumMod val="65000"/>
              <a:alpha val="46000"/>
            </a:schemeClr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413231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Shape 128"/>
          <p:cNvSpPr txBox="1">
            <a:spLocks/>
          </p:cNvSpPr>
          <p:nvPr/>
        </p:nvSpPr>
        <p:spPr>
          <a:xfrm>
            <a:off x="212649" y="1248067"/>
            <a:ext cx="3563020" cy="27248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●"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114300" indent="0">
              <a:buClr>
                <a:srgbClr val="000000"/>
              </a:buClr>
              <a:buNone/>
            </a:pPr>
            <a:r>
              <a:rPr lang="en-US" sz="1600" b="1" dirty="0">
                <a:solidFill>
                  <a:srgbClr val="000000"/>
                </a:solidFill>
                <a:latin typeface="Avenir Next Demi Bold" panose="020B0503020202020204" pitchFamily="34" charset="0"/>
                <a:cs typeface="Calibri"/>
                <a:sym typeface="Calibri"/>
              </a:rPr>
              <a:t>Given a neural network</a:t>
            </a:r>
          </a:p>
          <a:p>
            <a:pPr marL="114300" indent="0">
              <a:buClr>
                <a:srgbClr val="000000"/>
              </a:buClr>
              <a:buNone/>
            </a:pPr>
            <a:endParaRPr lang="en-US" sz="1600" b="1" dirty="0">
              <a:solidFill>
                <a:srgbClr val="000000"/>
              </a:solidFill>
              <a:latin typeface="Avenir Next Demi Bold" panose="020B0503020202020204" pitchFamily="34" charset="0"/>
              <a:cs typeface="Calibri"/>
              <a:sym typeface="Calibri"/>
            </a:endParaRPr>
          </a:p>
          <a:p>
            <a:pPr marL="114300" indent="0">
              <a:buClr>
                <a:srgbClr val="000000"/>
              </a:buClr>
              <a:buNone/>
            </a:pPr>
            <a:r>
              <a:rPr lang="en-US" sz="1600" b="1" dirty="0">
                <a:solidFill>
                  <a:srgbClr val="000000"/>
                </a:solidFill>
                <a:latin typeface="Avenir Next Demi Bold" panose="020B0503020202020204" pitchFamily="34" charset="0"/>
                <a:cs typeface="Calibri"/>
                <a:sym typeface="Calibri"/>
              </a:rPr>
              <a:t>Given input ranges</a:t>
            </a:r>
          </a:p>
          <a:p>
            <a:pPr marL="114300" indent="0">
              <a:buClr>
                <a:srgbClr val="000000"/>
              </a:buClr>
              <a:buNone/>
            </a:pPr>
            <a:r>
              <a:rPr lang="en-US" altLang="zh-CN" sz="1600" dirty="0">
                <a:solidFill>
                  <a:srgbClr val="000000"/>
                </a:solidFill>
                <a:latin typeface="Avenir Next" panose="020B0503020202020204" pitchFamily="34" charset="0"/>
                <a:cs typeface="Calibri"/>
                <a:sym typeface="Calibri"/>
              </a:rPr>
              <a:t>- p</a:t>
            </a:r>
            <a:r>
              <a:rPr lang="en-US" sz="1600" dirty="0">
                <a:solidFill>
                  <a:srgbClr val="000000"/>
                </a:solidFill>
                <a:latin typeface="Avenir Next" panose="020B0503020202020204" pitchFamily="34" charset="0"/>
                <a:cs typeface="Calibri"/>
                <a:sym typeface="Calibri"/>
              </a:rPr>
              <a:t>-norm for images</a:t>
            </a:r>
          </a:p>
          <a:p>
            <a:pPr marL="114300" indent="0">
              <a:buClr>
                <a:srgbClr val="000000"/>
              </a:buClr>
              <a:buNone/>
            </a:pPr>
            <a:r>
              <a:rPr lang="en-US" altLang="zh-CN" sz="1600" dirty="0">
                <a:solidFill>
                  <a:srgbClr val="000000"/>
                </a:solidFill>
                <a:latin typeface="Avenir Next" panose="020B0503020202020204" pitchFamily="34" charset="0"/>
                <a:cs typeface="Calibri"/>
                <a:sym typeface="Calibri"/>
              </a:rPr>
              <a:t>- Customized</a:t>
            </a:r>
            <a:r>
              <a:rPr lang="en-US" sz="1600" dirty="0">
                <a:solidFill>
                  <a:srgbClr val="000000"/>
                </a:solidFill>
                <a:latin typeface="Avenir Next" panose="020B0503020202020204" pitchFamily="34" charset="0"/>
                <a:cs typeface="Calibri"/>
                <a:sym typeface="Calibri"/>
              </a:rPr>
              <a:t> ranges</a:t>
            </a:r>
          </a:p>
          <a:p>
            <a:pPr marL="596900" lvl="1" indent="0">
              <a:spcBef>
                <a:spcPts val="0"/>
              </a:spcBef>
              <a:buClr>
                <a:srgbClr val="000000"/>
              </a:buClr>
              <a:buNone/>
            </a:pPr>
            <a:endParaRPr lang="en-US" sz="1600" b="1" dirty="0">
              <a:solidFill>
                <a:srgbClr val="000000"/>
              </a:solidFill>
              <a:latin typeface="Avenir Next Demi Bold" panose="020B0503020202020204" pitchFamily="34" charset="0"/>
              <a:cs typeface="Calibri"/>
              <a:sym typeface="Calibri"/>
            </a:endParaRPr>
          </a:p>
          <a:p>
            <a:pPr marL="114300" indent="0">
              <a:buClr>
                <a:srgbClr val="000000"/>
              </a:buClr>
              <a:buNone/>
            </a:pPr>
            <a:r>
              <a:rPr lang="en-US" altLang="zh-CN" sz="1600" b="1" dirty="0">
                <a:solidFill>
                  <a:srgbClr val="000000"/>
                </a:solidFill>
                <a:latin typeface="Avenir Next Demi Bold" panose="020B0503020202020204" pitchFamily="34" charset="0"/>
                <a:cs typeface="Calibri"/>
                <a:sym typeface="Calibri"/>
              </a:rPr>
              <a:t>Check output range F</a:t>
            </a:r>
          </a:p>
          <a:p>
            <a:pPr marL="114300" indent="0">
              <a:buClr>
                <a:srgbClr val="000000"/>
              </a:buClr>
              <a:buNone/>
            </a:pPr>
            <a:r>
              <a:rPr lang="en-US" altLang="zh-CN" sz="1600" dirty="0">
                <a:solidFill>
                  <a:srgbClr val="000000"/>
                </a:solidFill>
                <a:latin typeface="Avenir Next" panose="020B0503020202020204" pitchFamily="34" charset="0"/>
                <a:cs typeface="Calibri"/>
                <a:sym typeface="Calibri"/>
              </a:rPr>
              <a:t>      Safe: F satisfies property P</a:t>
            </a:r>
          </a:p>
          <a:p>
            <a:pPr marL="114300" indent="0">
              <a:buClr>
                <a:srgbClr val="000000"/>
              </a:buClr>
              <a:buNone/>
            </a:pPr>
            <a:r>
              <a:rPr lang="en-US" altLang="zh-CN" sz="1600" dirty="0">
                <a:solidFill>
                  <a:srgbClr val="000000"/>
                </a:solidFill>
                <a:latin typeface="Avenir Next" panose="020B0503020202020204" pitchFamily="34" charset="0"/>
                <a:cs typeface="Calibri"/>
                <a:sym typeface="Calibri"/>
              </a:rPr>
              <a:t>      Unsafe: counterexample found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9175" y="3609552"/>
            <a:ext cx="241550" cy="24120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6112" y="3293782"/>
            <a:ext cx="277200" cy="248953"/>
          </a:xfrm>
          <a:prstGeom prst="rect">
            <a:avLst/>
          </a:prstGeom>
        </p:spPr>
      </p:pic>
      <p:sp>
        <p:nvSpPr>
          <p:cNvPr id="73" name="Rounded Rectangle 72"/>
          <p:cNvSpPr/>
          <p:nvPr/>
        </p:nvSpPr>
        <p:spPr>
          <a:xfrm>
            <a:off x="4721499" y="1796338"/>
            <a:ext cx="3138187" cy="2176572"/>
          </a:xfrm>
          <a:prstGeom prst="roundRect">
            <a:avLst/>
          </a:prstGeom>
          <a:solidFill>
            <a:schemeClr val="tx2">
              <a:lumMod val="90000"/>
              <a:alpha val="80000"/>
            </a:schemeClr>
          </a:solidFill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Shape 73"/>
          <p:cNvSpPr txBox="1">
            <a:spLocks/>
          </p:cNvSpPr>
          <p:nvPr/>
        </p:nvSpPr>
        <p:spPr>
          <a:xfrm>
            <a:off x="311700" y="373058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altLang="zh-CN" sz="2200" b="1" dirty="0">
                <a:solidFill>
                  <a:srgbClr val="BD9B38"/>
                </a:solidFill>
                <a:latin typeface="Avenir Next Demi Bold" panose="020B0503020202020204" pitchFamily="34" charset="0"/>
              </a:rPr>
              <a:t>Security Properties</a:t>
            </a:r>
            <a:endParaRPr lang="en-US" sz="2200" b="1" dirty="0">
              <a:solidFill>
                <a:srgbClr val="BD9B38"/>
              </a:solidFill>
              <a:latin typeface="Avenir Next Demi Bold" panose="020B050302020202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630626" y="1354069"/>
            <a:ext cx="118494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Hidden layers</a:t>
            </a:r>
            <a:endParaRPr lang="en-US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7067377" y="1354069"/>
            <a:ext cx="111120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Output layer</a:t>
            </a:r>
            <a:endParaRPr lang="en-US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439062" y="1346992"/>
            <a:ext cx="97654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Input layer</a:t>
            </a:r>
            <a:endParaRPr lang="en-US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cxnSp>
        <p:nvCxnSpPr>
          <p:cNvPr id="12" name="Straight Arrow Connector 11"/>
          <p:cNvCxnSpPr>
            <a:stCxn id="15" idx="6"/>
            <a:endCxn id="18" idx="2"/>
          </p:cNvCxnSpPr>
          <p:nvPr/>
        </p:nvCxnSpPr>
        <p:spPr>
          <a:xfrm>
            <a:off x="5330510" y="2214993"/>
            <a:ext cx="717497" cy="1339262"/>
          </a:xfrm>
          <a:prstGeom prst="straightConnector1">
            <a:avLst/>
          </a:prstGeom>
          <a:ln w="12700">
            <a:solidFill>
              <a:schemeClr val="bg2">
                <a:lumMod val="75000"/>
              </a:schemeClr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3" name="Straight Arrow Connector 12"/>
          <p:cNvCxnSpPr>
            <a:stCxn id="18" idx="6"/>
            <a:endCxn id="19" idx="2"/>
          </p:cNvCxnSpPr>
          <p:nvPr/>
        </p:nvCxnSpPr>
        <p:spPr>
          <a:xfrm flipV="1">
            <a:off x="6577006" y="3010358"/>
            <a:ext cx="701164" cy="543897"/>
          </a:xfrm>
          <a:prstGeom prst="straightConnector1">
            <a:avLst/>
          </a:prstGeom>
          <a:ln w="12700">
            <a:solidFill>
              <a:schemeClr val="bg2">
                <a:lumMod val="75000"/>
              </a:schemeClr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5" name="Flowchart: Connector 14"/>
          <p:cNvSpPr>
            <a:spLocks noChangeAspect="1"/>
          </p:cNvSpPr>
          <p:nvPr/>
        </p:nvSpPr>
        <p:spPr>
          <a:xfrm>
            <a:off x="4801511" y="1954661"/>
            <a:ext cx="528999" cy="520664"/>
          </a:xfrm>
          <a:prstGeom prst="flowChartConnector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x</a:t>
            </a:r>
          </a:p>
        </p:txBody>
      </p:sp>
      <p:sp>
        <p:nvSpPr>
          <p:cNvPr id="16" name="Flowchart: Connector 15"/>
          <p:cNvSpPr>
            <a:spLocks noChangeAspect="1"/>
          </p:cNvSpPr>
          <p:nvPr/>
        </p:nvSpPr>
        <p:spPr>
          <a:xfrm>
            <a:off x="4793649" y="3297296"/>
            <a:ext cx="528999" cy="520664"/>
          </a:xfrm>
          <a:prstGeom prst="flowChartConnector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y</a:t>
            </a:r>
          </a:p>
        </p:txBody>
      </p:sp>
      <p:sp>
        <p:nvSpPr>
          <p:cNvPr id="17" name="Flowchart: Connector 16"/>
          <p:cNvSpPr>
            <a:spLocks noChangeAspect="1"/>
          </p:cNvSpPr>
          <p:nvPr/>
        </p:nvSpPr>
        <p:spPr>
          <a:xfrm>
            <a:off x="5958597" y="1952772"/>
            <a:ext cx="528999" cy="520664"/>
          </a:xfrm>
          <a:prstGeom prst="flowChartConnector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8" name="Flowchart: Connector 17"/>
          <p:cNvSpPr>
            <a:spLocks noChangeAspect="1"/>
          </p:cNvSpPr>
          <p:nvPr/>
        </p:nvSpPr>
        <p:spPr>
          <a:xfrm>
            <a:off x="6048007" y="3293923"/>
            <a:ext cx="528999" cy="520664"/>
          </a:xfrm>
          <a:prstGeom prst="flowChartConnector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9" name="Flowchart: Connector 18"/>
          <p:cNvSpPr>
            <a:spLocks noChangeAspect="1"/>
          </p:cNvSpPr>
          <p:nvPr/>
        </p:nvSpPr>
        <p:spPr>
          <a:xfrm>
            <a:off x="7278170" y="2750026"/>
            <a:ext cx="528999" cy="520664"/>
          </a:xfrm>
          <a:prstGeom prst="flowChartConnector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</a:t>
            </a:r>
          </a:p>
        </p:txBody>
      </p:sp>
      <p:cxnSp>
        <p:nvCxnSpPr>
          <p:cNvPr id="20" name="Straight Arrow Connector 19"/>
          <p:cNvCxnSpPr>
            <a:stCxn id="15" idx="6"/>
            <a:endCxn id="17" idx="2"/>
          </p:cNvCxnSpPr>
          <p:nvPr/>
        </p:nvCxnSpPr>
        <p:spPr>
          <a:xfrm flipV="1">
            <a:off x="5330510" y="2213104"/>
            <a:ext cx="628087" cy="1889"/>
          </a:xfrm>
          <a:prstGeom prst="straightConnector1">
            <a:avLst/>
          </a:prstGeom>
          <a:ln w="12700">
            <a:solidFill>
              <a:schemeClr val="bg2">
                <a:lumMod val="75000"/>
              </a:schemeClr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1" name="Straight Arrow Connector 20"/>
          <p:cNvCxnSpPr>
            <a:cxnSpLocks/>
            <a:stCxn id="16" idx="6"/>
            <a:endCxn id="18" idx="2"/>
          </p:cNvCxnSpPr>
          <p:nvPr/>
        </p:nvCxnSpPr>
        <p:spPr>
          <a:xfrm flipV="1">
            <a:off x="5322648" y="3554255"/>
            <a:ext cx="725359" cy="3373"/>
          </a:xfrm>
          <a:prstGeom prst="straightConnector1">
            <a:avLst/>
          </a:prstGeom>
          <a:ln w="12700">
            <a:solidFill>
              <a:schemeClr val="bg2">
                <a:lumMod val="75000"/>
              </a:schemeClr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2" name="Straight Arrow Connector 21"/>
          <p:cNvCxnSpPr>
            <a:cxnSpLocks/>
            <a:stCxn id="16" idx="6"/>
            <a:endCxn id="17" idx="2"/>
          </p:cNvCxnSpPr>
          <p:nvPr/>
        </p:nvCxnSpPr>
        <p:spPr>
          <a:xfrm flipV="1">
            <a:off x="5322648" y="2213104"/>
            <a:ext cx="635949" cy="1344524"/>
          </a:xfrm>
          <a:prstGeom prst="straightConnector1">
            <a:avLst/>
          </a:prstGeom>
          <a:ln w="12700">
            <a:solidFill>
              <a:schemeClr val="bg2">
                <a:lumMod val="75000"/>
              </a:schemeClr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3" name="Straight Arrow Connector 22"/>
          <p:cNvCxnSpPr>
            <a:cxnSpLocks/>
            <a:stCxn id="17" idx="6"/>
          </p:cNvCxnSpPr>
          <p:nvPr/>
        </p:nvCxnSpPr>
        <p:spPr>
          <a:xfrm>
            <a:off x="6487596" y="2213104"/>
            <a:ext cx="790574" cy="784116"/>
          </a:xfrm>
          <a:prstGeom prst="straightConnector1">
            <a:avLst/>
          </a:prstGeom>
          <a:ln w="12700">
            <a:solidFill>
              <a:schemeClr val="bg2">
                <a:lumMod val="75000"/>
              </a:schemeClr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71" name="TextBox 70"/>
          <p:cNvSpPr txBox="1"/>
          <p:nvPr/>
        </p:nvSpPr>
        <p:spPr>
          <a:xfrm>
            <a:off x="3723679" y="2044771"/>
            <a:ext cx="102784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X=[x</a:t>
            </a:r>
            <a:r>
              <a:rPr lang="en-US" sz="1800" baseline="-25000" dirty="0">
                <a:latin typeface="Calibri" panose="020F0502020204030204" pitchFamily="34" charset="0"/>
                <a:cs typeface="Calibri" panose="020F0502020204030204" pitchFamily="34" charset="0"/>
              </a:rPr>
              <a:t>1</a:t>
            </a:r>
            <a:r>
              <a:rPr 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, x</a:t>
            </a:r>
            <a:r>
              <a:rPr lang="en-US" sz="1800" baseline="-25000" dirty="0">
                <a:latin typeface="Calibri" panose="020F0502020204030204" pitchFamily="34" charset="0"/>
                <a:cs typeface="Calibri" panose="020F0502020204030204" pitchFamily="34" charset="0"/>
              </a:rPr>
              <a:t>2</a:t>
            </a:r>
            <a:r>
              <a:rPr 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]</a:t>
            </a:r>
          </a:p>
        </p:txBody>
      </p:sp>
      <p:sp>
        <p:nvSpPr>
          <p:cNvPr id="72" name="TextBox 71"/>
          <p:cNvSpPr txBox="1"/>
          <p:nvPr/>
        </p:nvSpPr>
        <p:spPr>
          <a:xfrm>
            <a:off x="3735193" y="3387604"/>
            <a:ext cx="102944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Y=[y</a:t>
            </a:r>
            <a:r>
              <a:rPr lang="en-US" sz="1800" baseline="-25000" dirty="0">
                <a:latin typeface="Calibri" panose="020F0502020204030204" pitchFamily="34" charset="0"/>
                <a:cs typeface="Calibri" panose="020F0502020204030204" pitchFamily="34" charset="0"/>
              </a:rPr>
              <a:t>1</a:t>
            </a:r>
            <a:r>
              <a:rPr 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, y</a:t>
            </a:r>
            <a:r>
              <a:rPr lang="en-US" sz="1800" baseline="-25000" dirty="0">
                <a:latin typeface="Calibri" panose="020F0502020204030204" pitchFamily="34" charset="0"/>
                <a:cs typeface="Calibri" panose="020F0502020204030204" pitchFamily="34" charset="0"/>
              </a:rPr>
              <a:t>2</a:t>
            </a:r>
            <a:r>
              <a:rPr 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]</a:t>
            </a:r>
          </a:p>
        </p:txBody>
      </p:sp>
      <p:sp>
        <p:nvSpPr>
          <p:cNvPr id="74" name="TextBox 73"/>
          <p:cNvSpPr txBox="1"/>
          <p:nvPr/>
        </p:nvSpPr>
        <p:spPr>
          <a:xfrm>
            <a:off x="7888833" y="2841081"/>
            <a:ext cx="955711" cy="369332"/>
          </a:xfrm>
          <a:prstGeom prst="rect">
            <a:avLst/>
          </a:prstGeom>
          <a:solidFill>
            <a:srgbClr val="D5AF3E"/>
          </a:solidFill>
        </p:spPr>
        <p:txBody>
          <a:bodyPr wrap="none" rtlCol="0">
            <a:spAutoFit/>
          </a:bodyPr>
          <a:lstStyle/>
          <a:p>
            <a:r>
              <a:rPr lang="en-US" sz="18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F=[f</a:t>
            </a:r>
            <a:r>
              <a:rPr lang="en-US" sz="1800" baseline="-250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</a:t>
            </a:r>
            <a:r>
              <a:rPr lang="en-US" sz="18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f</a:t>
            </a:r>
            <a:r>
              <a:rPr lang="en-US" sz="1800" baseline="-250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</a:t>
            </a:r>
            <a:r>
              <a:rPr lang="en-US" sz="18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]</a:t>
            </a:r>
          </a:p>
        </p:txBody>
      </p:sp>
      <p:pic>
        <p:nvPicPr>
          <p:cNvPr id="4098" name="Picture 2" descr="Image result for mnist digital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59212" y="2402379"/>
            <a:ext cx="932782" cy="932782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6312506" y="4048167"/>
            <a:ext cx="2571325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FF6600"/>
                </a:solidFill>
                <a:latin typeface="Avenir Next" panose="020B0503020202020204" pitchFamily="34" charset="0"/>
                <a:cs typeface="Calibri"/>
              </a:rPr>
              <a:t>Hard to analyze</a:t>
            </a:r>
          </a:p>
        </p:txBody>
      </p:sp>
      <p:cxnSp>
        <p:nvCxnSpPr>
          <p:cNvPr id="47" name="Straight Connector 46">
            <a:extLst>
              <a:ext uri="{FF2B5EF4-FFF2-40B4-BE49-F238E27FC236}">
                <a16:creationId xmlns:a16="http://schemas.microsoft.com/office/drawing/2014/main" id="{A68CB7AB-4B72-8243-B3AD-DB2245B7115C}"/>
              </a:ext>
            </a:extLst>
          </p:cNvPr>
          <p:cNvCxnSpPr>
            <a:cxnSpLocks/>
          </p:cNvCxnSpPr>
          <p:nvPr/>
        </p:nvCxnSpPr>
        <p:spPr>
          <a:xfrm>
            <a:off x="3670883" y="1314635"/>
            <a:ext cx="0" cy="3183793"/>
          </a:xfrm>
          <a:prstGeom prst="line">
            <a:avLst/>
          </a:prstGeom>
          <a:ln>
            <a:solidFill>
              <a:schemeClr val="bg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680115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5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7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"/>
                            </p:stCondLst>
                            <p:childTnLst>
                              <p:par>
                                <p:cTn id="2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7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7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7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" grpId="0"/>
      <p:bldP spid="72" grpId="0"/>
      <p:bldP spid="74" grpId="0" animBg="1"/>
      <p:bldP spid="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Rounded Rectangle 71">
            <a:extLst>
              <a:ext uri="{FF2B5EF4-FFF2-40B4-BE49-F238E27FC236}">
                <a16:creationId xmlns:a16="http://schemas.microsoft.com/office/drawing/2014/main" id="{56846B03-7793-9748-B11F-7FD35CDE2B82}"/>
              </a:ext>
            </a:extLst>
          </p:cNvPr>
          <p:cNvSpPr/>
          <p:nvPr/>
        </p:nvSpPr>
        <p:spPr>
          <a:xfrm>
            <a:off x="4729871" y="968034"/>
            <a:ext cx="3463264" cy="1851053"/>
          </a:xfrm>
          <a:prstGeom prst="roundRect">
            <a:avLst/>
          </a:prstGeom>
          <a:solidFill>
            <a:schemeClr val="tx2">
              <a:lumMod val="90000"/>
              <a:alpha val="80000"/>
            </a:schemeClr>
          </a:solidFill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2" name="Flowchart: Connector 51"/>
          <p:cNvSpPr>
            <a:spLocks noChangeAspect="1"/>
          </p:cNvSpPr>
          <p:nvPr/>
        </p:nvSpPr>
        <p:spPr>
          <a:xfrm>
            <a:off x="7021806" y="3102552"/>
            <a:ext cx="1804117" cy="1775690"/>
          </a:xfrm>
          <a:prstGeom prst="flowChartConnector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cxnSp>
        <p:nvCxnSpPr>
          <p:cNvPr id="59" name="Straight Connector 58"/>
          <p:cNvCxnSpPr>
            <a:endCxn id="52" idx="1"/>
          </p:cNvCxnSpPr>
          <p:nvPr/>
        </p:nvCxnSpPr>
        <p:spPr>
          <a:xfrm flipH="1">
            <a:off x="7286013" y="2078775"/>
            <a:ext cx="360941" cy="1283821"/>
          </a:xfrm>
          <a:prstGeom prst="line">
            <a:avLst/>
          </a:prstGeom>
          <a:ln w="19050">
            <a:prstDash val="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1" name="Straight Connector 60"/>
          <p:cNvCxnSpPr>
            <a:endCxn id="52" idx="7"/>
          </p:cNvCxnSpPr>
          <p:nvPr/>
        </p:nvCxnSpPr>
        <p:spPr>
          <a:xfrm>
            <a:off x="8021013" y="2078775"/>
            <a:ext cx="540703" cy="1283821"/>
          </a:xfrm>
          <a:prstGeom prst="line">
            <a:avLst/>
          </a:prstGeom>
          <a:ln w="19050">
            <a:prstDash val="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05" name="Shape 105"/>
          <p:cNvSpPr txBox="1">
            <a:spLocks noGrp="1"/>
          </p:cNvSpPr>
          <p:nvPr>
            <p:ph type="title"/>
          </p:nvPr>
        </p:nvSpPr>
        <p:spPr>
          <a:xfrm>
            <a:off x="284483" y="378681"/>
            <a:ext cx="8320502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200" b="1" dirty="0">
                <a:solidFill>
                  <a:srgbClr val="BD9B38"/>
                </a:solidFill>
                <a:latin typeface="Avenir Next Demi Bold" panose="020B0503020202020204" pitchFamily="34" charset="0"/>
              </a:rPr>
              <a:t>Hardness of Formally </a:t>
            </a:r>
            <a:r>
              <a:rPr lang="en-US" altLang="zh-CN" sz="2200" b="1" dirty="0">
                <a:solidFill>
                  <a:srgbClr val="BD9B38"/>
                </a:solidFill>
                <a:latin typeface="Avenir Next Demi Bold" panose="020B0503020202020204" pitchFamily="34" charset="0"/>
              </a:rPr>
              <a:t>Bounding </a:t>
            </a:r>
            <a:r>
              <a:rPr lang="en-US" sz="2200" b="1" dirty="0">
                <a:solidFill>
                  <a:srgbClr val="BD9B38"/>
                </a:solidFill>
                <a:latin typeface="Avenir Next Demi Bold" panose="020B0503020202020204" pitchFamily="34" charset="0"/>
              </a:rPr>
              <a:t>Output Ranges</a:t>
            </a:r>
            <a:endParaRPr sz="2200" b="1" dirty="0">
              <a:solidFill>
                <a:srgbClr val="BD9B38"/>
              </a:solidFill>
              <a:latin typeface="Avenir Next Demi Bold" panose="020B0503020202020204" pitchFamily="34" charset="0"/>
            </a:endParaRPr>
          </a:p>
        </p:txBody>
      </p:sp>
      <p:cxnSp>
        <p:nvCxnSpPr>
          <p:cNvPr id="47" name="Straight Arrow Connector 46"/>
          <p:cNvCxnSpPr>
            <a:stCxn id="49" idx="6"/>
            <a:endCxn id="54" idx="2"/>
          </p:cNvCxnSpPr>
          <p:nvPr/>
        </p:nvCxnSpPr>
        <p:spPr>
          <a:xfrm>
            <a:off x="5360096" y="1361204"/>
            <a:ext cx="421687" cy="1068524"/>
          </a:xfrm>
          <a:prstGeom prst="straightConnector1">
            <a:avLst/>
          </a:prstGeom>
          <a:ln w="12700">
            <a:solidFill>
              <a:schemeClr val="tx1">
                <a:lumMod val="50000"/>
                <a:lumOff val="50000"/>
              </a:schemeClr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8" name="Straight Arrow Connector 47"/>
          <p:cNvCxnSpPr>
            <a:stCxn id="38" idx="6"/>
            <a:endCxn id="55" idx="2"/>
          </p:cNvCxnSpPr>
          <p:nvPr/>
        </p:nvCxnSpPr>
        <p:spPr>
          <a:xfrm flipV="1">
            <a:off x="7175111" y="1894692"/>
            <a:ext cx="394373" cy="535036"/>
          </a:xfrm>
          <a:prstGeom prst="straightConnector1">
            <a:avLst/>
          </a:prstGeom>
          <a:ln w="12700">
            <a:solidFill>
              <a:schemeClr val="tx1">
                <a:lumMod val="50000"/>
                <a:lumOff val="50000"/>
              </a:schemeClr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49" name="Flowchart: Connector 48"/>
          <p:cNvSpPr>
            <a:spLocks noChangeAspect="1"/>
          </p:cNvSpPr>
          <p:nvPr/>
        </p:nvSpPr>
        <p:spPr>
          <a:xfrm>
            <a:off x="4831097" y="1100872"/>
            <a:ext cx="528999" cy="520664"/>
          </a:xfrm>
          <a:prstGeom prst="flowChartConnector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x</a:t>
            </a:r>
            <a:endParaRPr lang="en-US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0" name="Flowchart: Connector 49"/>
          <p:cNvSpPr>
            <a:spLocks noChangeAspect="1"/>
          </p:cNvSpPr>
          <p:nvPr/>
        </p:nvSpPr>
        <p:spPr>
          <a:xfrm>
            <a:off x="4806596" y="2169396"/>
            <a:ext cx="528999" cy="520664"/>
          </a:xfrm>
          <a:prstGeom prst="flowChartConnector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y</a:t>
            </a:r>
            <a:endParaRPr lang="en-US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3" name="Flowchart: Connector 52"/>
          <p:cNvSpPr>
            <a:spLocks noChangeAspect="1"/>
          </p:cNvSpPr>
          <p:nvPr/>
        </p:nvSpPr>
        <p:spPr>
          <a:xfrm>
            <a:off x="5754497" y="1098309"/>
            <a:ext cx="528999" cy="520664"/>
          </a:xfrm>
          <a:prstGeom prst="flowChartConnector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4" name="Flowchart: Connector 53"/>
          <p:cNvSpPr>
            <a:spLocks noChangeAspect="1"/>
          </p:cNvSpPr>
          <p:nvPr/>
        </p:nvSpPr>
        <p:spPr>
          <a:xfrm>
            <a:off x="5781783" y="2169396"/>
            <a:ext cx="528999" cy="520664"/>
          </a:xfrm>
          <a:prstGeom prst="flowChartConnector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5" name="Flowchart: Connector 54"/>
          <p:cNvSpPr>
            <a:spLocks noChangeAspect="1"/>
          </p:cNvSpPr>
          <p:nvPr/>
        </p:nvSpPr>
        <p:spPr>
          <a:xfrm>
            <a:off x="7569484" y="1634360"/>
            <a:ext cx="528999" cy="520664"/>
          </a:xfrm>
          <a:prstGeom prst="flowChartConnector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</a:t>
            </a:r>
            <a:endParaRPr lang="en-US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cxnSp>
        <p:nvCxnSpPr>
          <p:cNvPr id="56" name="Straight Arrow Connector 55"/>
          <p:cNvCxnSpPr>
            <a:stCxn id="49" idx="6"/>
            <a:endCxn id="53" idx="2"/>
          </p:cNvCxnSpPr>
          <p:nvPr/>
        </p:nvCxnSpPr>
        <p:spPr>
          <a:xfrm flipV="1">
            <a:off x="5360096" y="1358641"/>
            <a:ext cx="394401" cy="2563"/>
          </a:xfrm>
          <a:prstGeom prst="straightConnector1">
            <a:avLst/>
          </a:prstGeom>
          <a:ln w="12700">
            <a:solidFill>
              <a:schemeClr val="tx1">
                <a:lumMod val="50000"/>
                <a:lumOff val="50000"/>
              </a:schemeClr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7" name="Straight Arrow Connector 56"/>
          <p:cNvCxnSpPr>
            <a:stCxn id="50" idx="6"/>
            <a:endCxn id="54" idx="2"/>
          </p:cNvCxnSpPr>
          <p:nvPr/>
        </p:nvCxnSpPr>
        <p:spPr>
          <a:xfrm>
            <a:off x="5335595" y="2429728"/>
            <a:ext cx="446188" cy="0"/>
          </a:xfrm>
          <a:prstGeom prst="straightConnector1">
            <a:avLst/>
          </a:prstGeom>
          <a:ln w="12700">
            <a:solidFill>
              <a:schemeClr val="tx1">
                <a:lumMod val="50000"/>
                <a:lumOff val="50000"/>
              </a:schemeClr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8" name="Straight Arrow Connector 57"/>
          <p:cNvCxnSpPr>
            <a:stCxn id="50" idx="6"/>
            <a:endCxn id="53" idx="2"/>
          </p:cNvCxnSpPr>
          <p:nvPr/>
        </p:nvCxnSpPr>
        <p:spPr>
          <a:xfrm flipV="1">
            <a:off x="5335595" y="1358641"/>
            <a:ext cx="418902" cy="1071087"/>
          </a:xfrm>
          <a:prstGeom prst="straightConnector1">
            <a:avLst/>
          </a:prstGeom>
          <a:ln w="12700">
            <a:solidFill>
              <a:schemeClr val="tx1">
                <a:lumMod val="50000"/>
                <a:lumOff val="50000"/>
              </a:schemeClr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0" name="Straight Arrow Connector 59"/>
          <p:cNvCxnSpPr>
            <a:stCxn id="37" idx="6"/>
          </p:cNvCxnSpPr>
          <p:nvPr/>
        </p:nvCxnSpPr>
        <p:spPr>
          <a:xfrm>
            <a:off x="7147825" y="1358641"/>
            <a:ext cx="434491" cy="536051"/>
          </a:xfrm>
          <a:prstGeom prst="straightConnector1">
            <a:avLst/>
          </a:prstGeom>
          <a:ln w="12700">
            <a:solidFill>
              <a:schemeClr val="tx1">
                <a:lumMod val="50000"/>
                <a:lumOff val="50000"/>
              </a:schemeClr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5" name="Straight Connector 34"/>
          <p:cNvCxnSpPr/>
          <p:nvPr/>
        </p:nvCxnSpPr>
        <p:spPr>
          <a:xfrm flipH="1" flipV="1">
            <a:off x="7076244" y="4141022"/>
            <a:ext cx="1695243" cy="6418"/>
          </a:xfrm>
          <a:prstGeom prst="line">
            <a:avLst/>
          </a:prstGeom>
          <a:ln>
            <a:headEnd type="stealt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6" name="Straight Connector 35"/>
          <p:cNvCxnSpPr/>
          <p:nvPr/>
        </p:nvCxnSpPr>
        <p:spPr>
          <a:xfrm flipV="1">
            <a:off x="7305237" y="3827646"/>
            <a:ext cx="227798" cy="522210"/>
          </a:xfrm>
          <a:prstGeom prst="line">
            <a:avLst/>
          </a:prstGeom>
          <a:ln w="254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9" name="Straight Connector 38"/>
          <p:cNvCxnSpPr/>
          <p:nvPr/>
        </p:nvCxnSpPr>
        <p:spPr>
          <a:xfrm>
            <a:off x="7990559" y="3347473"/>
            <a:ext cx="10568" cy="1452325"/>
          </a:xfrm>
          <a:prstGeom prst="line">
            <a:avLst/>
          </a:prstGeom>
          <a:ln>
            <a:headEnd type="stealt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40" name="TextBox 39"/>
          <p:cNvSpPr txBox="1"/>
          <p:nvPr/>
        </p:nvSpPr>
        <p:spPr>
          <a:xfrm>
            <a:off x="8519558" y="4087082"/>
            <a:ext cx="28405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x</a:t>
            </a:r>
          </a:p>
        </p:txBody>
      </p:sp>
      <p:sp>
        <p:nvSpPr>
          <p:cNvPr id="41" name="TextBox 40"/>
          <p:cNvSpPr txBox="1"/>
          <p:nvPr/>
        </p:nvSpPr>
        <p:spPr>
          <a:xfrm>
            <a:off x="7461304" y="3208154"/>
            <a:ext cx="49564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f(x)</a:t>
            </a:r>
          </a:p>
        </p:txBody>
      </p:sp>
      <p:cxnSp>
        <p:nvCxnSpPr>
          <p:cNvPr id="44" name="Straight Connector 43"/>
          <p:cNvCxnSpPr/>
          <p:nvPr/>
        </p:nvCxnSpPr>
        <p:spPr>
          <a:xfrm flipH="1">
            <a:off x="7533035" y="3769895"/>
            <a:ext cx="228511" cy="57752"/>
          </a:xfrm>
          <a:prstGeom prst="line">
            <a:avLst/>
          </a:prstGeom>
          <a:ln w="254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5" name="Straight Connector 44"/>
          <p:cNvCxnSpPr/>
          <p:nvPr/>
        </p:nvCxnSpPr>
        <p:spPr>
          <a:xfrm flipV="1">
            <a:off x="8410899" y="3827646"/>
            <a:ext cx="296966" cy="227456"/>
          </a:xfrm>
          <a:prstGeom prst="line">
            <a:avLst/>
          </a:prstGeom>
          <a:ln w="254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7" name="Flowchart: Connector 36"/>
          <p:cNvSpPr>
            <a:spLocks noChangeAspect="1"/>
          </p:cNvSpPr>
          <p:nvPr/>
        </p:nvSpPr>
        <p:spPr>
          <a:xfrm>
            <a:off x="6618826" y="1098309"/>
            <a:ext cx="528999" cy="520664"/>
          </a:xfrm>
          <a:prstGeom prst="flowChartConnector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8" name="Flowchart: Connector 37"/>
          <p:cNvSpPr>
            <a:spLocks noChangeAspect="1"/>
          </p:cNvSpPr>
          <p:nvPr/>
        </p:nvSpPr>
        <p:spPr>
          <a:xfrm>
            <a:off x="6646112" y="2169396"/>
            <a:ext cx="528999" cy="520664"/>
          </a:xfrm>
          <a:prstGeom prst="flowChartConnector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cxnSp>
        <p:nvCxnSpPr>
          <p:cNvPr id="64" name="Straight Connector 63"/>
          <p:cNvCxnSpPr/>
          <p:nvPr/>
        </p:nvCxnSpPr>
        <p:spPr>
          <a:xfrm flipH="1" flipV="1">
            <a:off x="7760834" y="3769896"/>
            <a:ext cx="118305" cy="972150"/>
          </a:xfrm>
          <a:prstGeom prst="line">
            <a:avLst/>
          </a:prstGeom>
          <a:ln w="254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63" name="TextBox 62"/>
          <p:cNvSpPr txBox="1"/>
          <p:nvPr/>
        </p:nvSpPr>
        <p:spPr>
          <a:xfrm>
            <a:off x="6241605" y="1276385"/>
            <a:ext cx="3433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…</a:t>
            </a:r>
          </a:p>
        </p:txBody>
      </p:sp>
      <p:sp>
        <p:nvSpPr>
          <p:cNvPr id="65" name="TextBox 64"/>
          <p:cNvSpPr txBox="1"/>
          <p:nvPr/>
        </p:nvSpPr>
        <p:spPr>
          <a:xfrm>
            <a:off x="6262374" y="1999410"/>
            <a:ext cx="3433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…</a:t>
            </a:r>
          </a:p>
        </p:txBody>
      </p:sp>
      <p:cxnSp>
        <p:nvCxnSpPr>
          <p:cNvPr id="66" name="Straight Connector 65"/>
          <p:cNvCxnSpPr/>
          <p:nvPr/>
        </p:nvCxnSpPr>
        <p:spPr>
          <a:xfrm flipH="1">
            <a:off x="7875698" y="3460922"/>
            <a:ext cx="398911" cy="1281124"/>
          </a:xfrm>
          <a:prstGeom prst="line">
            <a:avLst/>
          </a:prstGeom>
          <a:ln w="254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7" name="Straight Connector 66"/>
          <p:cNvCxnSpPr/>
          <p:nvPr/>
        </p:nvCxnSpPr>
        <p:spPr>
          <a:xfrm flipH="1" flipV="1">
            <a:off x="8272063" y="3476046"/>
            <a:ext cx="146830" cy="579056"/>
          </a:xfrm>
          <a:prstGeom prst="line">
            <a:avLst/>
          </a:prstGeom>
          <a:ln w="254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8" name="Straight Connector 67"/>
          <p:cNvCxnSpPr/>
          <p:nvPr/>
        </p:nvCxnSpPr>
        <p:spPr>
          <a:xfrm flipH="1" flipV="1">
            <a:off x="7209520" y="4041528"/>
            <a:ext cx="95718" cy="308328"/>
          </a:xfrm>
          <a:prstGeom prst="line">
            <a:avLst/>
          </a:prstGeom>
          <a:ln w="254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4141665" y="4315680"/>
            <a:ext cx="317586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000" b="1" dirty="0">
                <a:solidFill>
                  <a:srgbClr val="FF6600"/>
                </a:solidFill>
                <a:latin typeface="Avenir Next" panose="020B0503020202020204" pitchFamily="34" charset="0"/>
                <a:cs typeface="Calibri"/>
              </a:rPr>
              <a:t>Very expensive to track </a:t>
            </a:r>
          </a:p>
          <a:p>
            <a:pPr algn="ctr"/>
            <a:r>
              <a:rPr lang="en-US" sz="2000" b="1" dirty="0">
                <a:solidFill>
                  <a:srgbClr val="FF6600"/>
                </a:solidFill>
                <a:latin typeface="Avenir Next" panose="020B0503020202020204" pitchFamily="34" charset="0"/>
                <a:cs typeface="Calibri"/>
              </a:rPr>
              <a:t>all linear pieces</a:t>
            </a:r>
          </a:p>
        </p:txBody>
      </p:sp>
      <p:sp>
        <p:nvSpPr>
          <p:cNvPr id="71" name="Shape 106">
            <a:extLst>
              <a:ext uri="{FF2B5EF4-FFF2-40B4-BE49-F238E27FC236}">
                <a16:creationId xmlns:a16="http://schemas.microsoft.com/office/drawing/2014/main" id="{48774453-323C-294F-9456-9EF311D245A2}"/>
              </a:ext>
            </a:extLst>
          </p:cNvPr>
          <p:cNvSpPr txBox="1">
            <a:spLocks/>
          </p:cNvSpPr>
          <p:nvPr/>
        </p:nvSpPr>
        <p:spPr>
          <a:xfrm>
            <a:off x="289856" y="981926"/>
            <a:ext cx="4247218" cy="36510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●"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114300" indent="0">
              <a:buClr>
                <a:srgbClr val="000000"/>
              </a:buClr>
              <a:buNone/>
            </a:pPr>
            <a:r>
              <a:rPr lang="en-US" sz="1600" b="1" dirty="0">
                <a:solidFill>
                  <a:srgbClr val="000000"/>
                </a:solidFill>
                <a:latin typeface="Avenir Next Demi Bold" panose="020B0503020202020204" pitchFamily="34" charset="0"/>
                <a:cs typeface="Calibri"/>
                <a:sym typeface="Calibri"/>
              </a:rPr>
              <a:t>NN without activation functions</a:t>
            </a:r>
          </a:p>
          <a:p>
            <a:pPr marL="114300" indent="0">
              <a:buClr>
                <a:srgbClr val="000000"/>
              </a:buClr>
              <a:buNone/>
            </a:pPr>
            <a:r>
              <a:rPr lang="en-US" sz="1600" dirty="0">
                <a:solidFill>
                  <a:srgbClr val="000000"/>
                </a:solidFill>
                <a:latin typeface="Avenir Next" panose="020B0503020202020204" pitchFamily="34" charset="0"/>
                <a:cs typeface="Calibri"/>
                <a:sym typeface="Calibri"/>
              </a:rPr>
              <a:t>- Linear, easy to analyze</a:t>
            </a:r>
          </a:p>
          <a:p>
            <a:pPr marL="114300" indent="0">
              <a:buClr>
                <a:srgbClr val="000000"/>
              </a:buClr>
              <a:buNone/>
            </a:pPr>
            <a:r>
              <a:rPr lang="en-US" sz="1600" dirty="0">
                <a:solidFill>
                  <a:srgbClr val="000000"/>
                </a:solidFill>
                <a:latin typeface="Avenir Next" panose="020B0503020202020204" pitchFamily="34" charset="0"/>
                <a:cs typeface="Calibri"/>
                <a:sym typeface="Calibri"/>
              </a:rPr>
              <a:t>- </a:t>
            </a:r>
            <a:r>
              <a:rPr lang="en-US" altLang="zh-CN" sz="1600" dirty="0">
                <a:solidFill>
                  <a:srgbClr val="000000"/>
                </a:solidFill>
                <a:latin typeface="Avenir Next" panose="020B0503020202020204" pitchFamily="34" charset="0"/>
                <a:cs typeface="Calibri"/>
                <a:sym typeface="Calibri"/>
              </a:rPr>
              <a:t>Not very useful in practice</a:t>
            </a:r>
            <a:endParaRPr lang="en-US" sz="1600" dirty="0">
              <a:solidFill>
                <a:srgbClr val="000000"/>
              </a:solidFill>
              <a:latin typeface="Avenir Next" panose="020B0503020202020204" pitchFamily="34" charset="0"/>
              <a:cs typeface="Calibri"/>
              <a:sym typeface="Calibri"/>
            </a:endParaRPr>
          </a:p>
          <a:p>
            <a:pPr marL="114300" indent="0">
              <a:buClr>
                <a:srgbClr val="000000"/>
              </a:buClr>
              <a:buNone/>
            </a:pPr>
            <a:endParaRPr lang="en-US" sz="1600" b="1" dirty="0">
              <a:solidFill>
                <a:srgbClr val="000000"/>
              </a:solidFill>
              <a:latin typeface="Avenir Next Demi Bold" panose="020B0503020202020204" pitchFamily="34" charset="0"/>
              <a:cs typeface="Calibri"/>
              <a:sym typeface="Calibri"/>
            </a:endParaRPr>
          </a:p>
          <a:p>
            <a:pPr marL="114300" indent="0">
              <a:buClr>
                <a:srgbClr val="000000"/>
              </a:buClr>
              <a:buNone/>
            </a:pPr>
            <a:r>
              <a:rPr lang="en-US" sz="1600" b="1" dirty="0" err="1">
                <a:solidFill>
                  <a:srgbClr val="000000"/>
                </a:solidFill>
                <a:latin typeface="Avenir Next Demi Bold" panose="020B0503020202020204" pitchFamily="34" charset="0"/>
                <a:cs typeface="Calibri"/>
                <a:sym typeface="Calibri"/>
              </a:rPr>
              <a:t>ReLU</a:t>
            </a:r>
            <a:endParaRPr lang="en-US" sz="1600" b="1" dirty="0">
              <a:solidFill>
                <a:srgbClr val="000000"/>
              </a:solidFill>
              <a:latin typeface="Avenir Next Demi Bold" panose="020B0503020202020204" pitchFamily="34" charset="0"/>
              <a:cs typeface="Calibri"/>
              <a:sym typeface="Calibri"/>
            </a:endParaRPr>
          </a:p>
          <a:p>
            <a:pPr marL="114300" indent="0">
              <a:buClr>
                <a:srgbClr val="000000"/>
              </a:buClr>
              <a:buNone/>
            </a:pPr>
            <a:r>
              <a:rPr lang="en-US" sz="1600" dirty="0">
                <a:solidFill>
                  <a:srgbClr val="000000"/>
                </a:solidFill>
                <a:latin typeface="Avenir Next" panose="020B0503020202020204" pitchFamily="34" charset="0"/>
                <a:cs typeface="Calibri"/>
                <a:sym typeface="Calibri"/>
              </a:rPr>
              <a:t>- </a:t>
            </a:r>
            <a:r>
              <a:rPr lang="en-US" sz="1600" dirty="0" err="1">
                <a:solidFill>
                  <a:srgbClr val="000000"/>
                </a:solidFill>
                <a:latin typeface="Avenir Next" panose="020B0503020202020204" pitchFamily="34" charset="0"/>
                <a:cs typeface="Calibri"/>
                <a:sym typeface="Calibri"/>
              </a:rPr>
              <a:t>ReLU</a:t>
            </a:r>
            <a:r>
              <a:rPr lang="en-US" sz="1600" dirty="0">
                <a:solidFill>
                  <a:srgbClr val="000000"/>
                </a:solidFill>
                <a:latin typeface="Avenir Next" panose="020B0503020202020204" pitchFamily="34" charset="0"/>
                <a:cs typeface="Calibri"/>
                <a:sym typeface="Calibri"/>
              </a:rPr>
              <a:t>(x)=max(x,0)</a:t>
            </a:r>
          </a:p>
          <a:p>
            <a:pPr marL="114300" indent="0">
              <a:buClr>
                <a:srgbClr val="000000"/>
              </a:buClr>
              <a:buNone/>
            </a:pPr>
            <a:r>
              <a:rPr lang="en-US" sz="1600" dirty="0">
                <a:solidFill>
                  <a:srgbClr val="000000"/>
                </a:solidFill>
                <a:latin typeface="Avenir Next" panose="020B0503020202020204" pitchFamily="34" charset="0"/>
                <a:cs typeface="Calibri"/>
                <a:sym typeface="Calibri"/>
              </a:rPr>
              <a:t>- Two linear pieces</a:t>
            </a:r>
          </a:p>
          <a:p>
            <a:pPr marL="114300" indent="0">
              <a:buClr>
                <a:srgbClr val="000000"/>
              </a:buClr>
              <a:buNone/>
            </a:pPr>
            <a:endParaRPr lang="en-US" sz="1600" b="1" dirty="0">
              <a:solidFill>
                <a:srgbClr val="000000"/>
              </a:solidFill>
              <a:latin typeface="Avenir Next Demi Bold" panose="020B0503020202020204" pitchFamily="34" charset="0"/>
              <a:cs typeface="Calibri"/>
              <a:sym typeface="Calibri"/>
            </a:endParaRPr>
          </a:p>
          <a:p>
            <a:pPr marL="114300" indent="0">
              <a:buClr>
                <a:srgbClr val="000000"/>
              </a:buClr>
              <a:buNone/>
            </a:pPr>
            <a:r>
              <a:rPr lang="en-US" sz="1600" b="1" dirty="0" err="1">
                <a:solidFill>
                  <a:srgbClr val="000000"/>
                </a:solidFill>
                <a:latin typeface="Avenir Next Demi Bold" panose="020B0503020202020204" pitchFamily="34" charset="0"/>
                <a:cs typeface="Calibri"/>
                <a:sym typeface="Calibri"/>
              </a:rPr>
              <a:t>ReLU</a:t>
            </a:r>
            <a:r>
              <a:rPr lang="en-US" sz="1600" b="1" dirty="0">
                <a:solidFill>
                  <a:srgbClr val="000000"/>
                </a:solidFill>
                <a:latin typeface="Avenir Next Demi Bold" panose="020B0503020202020204" pitchFamily="34" charset="0"/>
                <a:cs typeface="Calibri"/>
                <a:sym typeface="Calibri"/>
              </a:rPr>
              <a:t>-based NN</a:t>
            </a:r>
          </a:p>
          <a:p>
            <a:pPr marL="114300" indent="0">
              <a:buClr>
                <a:srgbClr val="000000"/>
              </a:buClr>
              <a:buNone/>
            </a:pPr>
            <a:r>
              <a:rPr lang="en-US" sz="1600" dirty="0">
                <a:solidFill>
                  <a:srgbClr val="000000"/>
                </a:solidFill>
                <a:latin typeface="Avenir Next" panose="020B0503020202020204" pitchFamily="34" charset="0"/>
                <a:cs typeface="Calibri"/>
                <a:sym typeface="Calibri"/>
              </a:rPr>
              <a:t>- Outputs are determined by combination of </a:t>
            </a:r>
            <a:r>
              <a:rPr lang="en-US" sz="1600" dirty="0" err="1">
                <a:solidFill>
                  <a:srgbClr val="000000"/>
                </a:solidFill>
                <a:latin typeface="Avenir Next" panose="020B0503020202020204" pitchFamily="34" charset="0"/>
                <a:cs typeface="Calibri"/>
                <a:sym typeface="Calibri"/>
              </a:rPr>
              <a:t>ReLU</a:t>
            </a:r>
            <a:r>
              <a:rPr lang="en-US" sz="1600" dirty="0">
                <a:solidFill>
                  <a:srgbClr val="000000"/>
                </a:solidFill>
                <a:latin typeface="Avenir Next" panose="020B0503020202020204" pitchFamily="34" charset="0"/>
                <a:cs typeface="Calibri"/>
                <a:sym typeface="Calibri"/>
              </a:rPr>
              <a:t> pieces</a:t>
            </a:r>
          </a:p>
          <a:p>
            <a:pPr marL="114300" indent="0">
              <a:buClr>
                <a:srgbClr val="000000"/>
              </a:buClr>
              <a:buNone/>
            </a:pPr>
            <a:r>
              <a:rPr lang="en-US" sz="1600" dirty="0">
                <a:solidFill>
                  <a:srgbClr val="000000"/>
                </a:solidFill>
                <a:latin typeface="Avenir Next" panose="020B0503020202020204" pitchFamily="34" charset="0"/>
                <a:cs typeface="Calibri"/>
                <a:sym typeface="Calibri"/>
              </a:rPr>
              <a:t>- Linear pieces exponentially increase as NN </a:t>
            </a:r>
            <a:r>
              <a:rPr lang="en-US" altLang="zh-CN" sz="1600" dirty="0">
                <a:solidFill>
                  <a:srgbClr val="000000"/>
                </a:solidFill>
                <a:latin typeface="Avenir Next" panose="020B0503020202020204" pitchFamily="34" charset="0"/>
                <a:cs typeface="Calibri"/>
                <a:sym typeface="Calibri"/>
              </a:rPr>
              <a:t>gets</a:t>
            </a:r>
            <a:r>
              <a:rPr lang="en-US" sz="1600" dirty="0">
                <a:solidFill>
                  <a:srgbClr val="000000"/>
                </a:solidFill>
                <a:latin typeface="Avenir Next" panose="020B0503020202020204" pitchFamily="34" charset="0"/>
                <a:cs typeface="Calibri"/>
                <a:sym typeface="Calibri"/>
              </a:rPr>
              <a:t> larger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5215812" y="3442613"/>
            <a:ext cx="182774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dirty="0" err="1">
                <a:latin typeface="Avenir Next Demi Bold" panose="020B0703020202020204" pitchFamily="34" charset="0"/>
                <a:cs typeface="Calibri" panose="020F0502020204030204" pitchFamily="34" charset="0"/>
              </a:rPr>
              <a:t>d</a:t>
            </a:r>
            <a:r>
              <a:rPr lang="en-US" sz="1800" baseline="30000" dirty="0" err="1">
                <a:latin typeface="Avenir Next Demi Bold" panose="020B0703020202020204" pitchFamily="34" charset="0"/>
                <a:cs typeface="Calibri" panose="020F0502020204030204" pitchFamily="34" charset="0"/>
              </a:rPr>
              <a:t>n</a:t>
            </a:r>
            <a:r>
              <a:rPr lang="en-US" sz="1800" dirty="0">
                <a:latin typeface="Avenir Next Demi Bold" panose="020B0703020202020204" pitchFamily="34" charset="0"/>
                <a:cs typeface="Calibri" panose="020F0502020204030204" pitchFamily="34" charset="0"/>
              </a:rPr>
              <a:t> linear pieces</a:t>
            </a:r>
          </a:p>
        </p:txBody>
      </p:sp>
    </p:spTree>
    <p:extLst>
      <p:ext uri="{BB962C8B-B14F-4D97-AF65-F5344CB8AC3E}">
        <p14:creationId xmlns:p14="http://schemas.microsoft.com/office/powerpoint/2010/main" val="99799923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Shape 86"/>
          <p:cNvSpPr txBox="1">
            <a:spLocks noGrp="1"/>
          </p:cNvSpPr>
          <p:nvPr>
            <p:ph type="title"/>
          </p:nvPr>
        </p:nvSpPr>
        <p:spPr>
          <a:xfrm>
            <a:off x="311700" y="396591"/>
            <a:ext cx="8520600" cy="616032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200" b="1" dirty="0">
                <a:solidFill>
                  <a:srgbClr val="BD9B38"/>
                </a:solidFill>
                <a:latin typeface="Avenir Next Demi Bold" panose="020B0503020202020204" pitchFamily="34" charset="0"/>
                <a:sym typeface="Calibri"/>
              </a:rPr>
              <a:t>Difference with formal verification of traditional software</a:t>
            </a:r>
            <a:endParaRPr sz="2200" b="1" dirty="0">
              <a:solidFill>
                <a:srgbClr val="BD9B38"/>
              </a:solidFill>
              <a:latin typeface="Avenir Next Demi Bold" panose="020B0503020202020204" pitchFamily="34" charset="0"/>
              <a:sym typeface="Calibri"/>
            </a:endParaRPr>
          </a:p>
        </p:txBody>
      </p:sp>
      <p:sp>
        <p:nvSpPr>
          <p:cNvPr id="36" name="Shape 128"/>
          <p:cNvSpPr txBox="1">
            <a:spLocks/>
          </p:cNvSpPr>
          <p:nvPr/>
        </p:nvSpPr>
        <p:spPr>
          <a:xfrm>
            <a:off x="204620" y="1012622"/>
            <a:ext cx="8217485" cy="36674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●"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114300" indent="0">
              <a:lnSpc>
                <a:spcPct val="100000"/>
              </a:lnSpc>
              <a:buClr>
                <a:srgbClr val="000000"/>
              </a:buClr>
              <a:buNone/>
            </a:pPr>
            <a:r>
              <a:rPr lang="en-US" sz="1600" b="1" dirty="0">
                <a:solidFill>
                  <a:srgbClr val="000000"/>
                </a:solidFill>
                <a:latin typeface="Avenir Next Demi Bold" panose="020B0503020202020204" pitchFamily="34" charset="0"/>
                <a:cs typeface="Calibri"/>
                <a:sym typeface="Calibri"/>
              </a:rPr>
              <a:t>Complete specification is not feasible</a:t>
            </a:r>
          </a:p>
          <a:p>
            <a:pPr marL="114300" indent="0">
              <a:lnSpc>
                <a:spcPct val="100000"/>
              </a:lnSpc>
              <a:buClr>
                <a:srgbClr val="000000"/>
              </a:buClr>
              <a:buNone/>
            </a:pPr>
            <a:r>
              <a:rPr lang="en-US" altLang="zh-CN" sz="1600" dirty="0">
                <a:solidFill>
                  <a:srgbClr val="000000"/>
                </a:solidFill>
                <a:latin typeface="Avenir Next" panose="020B0503020202020204" pitchFamily="34" charset="0"/>
                <a:cs typeface="Calibri"/>
                <a:sym typeface="Calibri"/>
              </a:rPr>
              <a:t>- Mostly local security properties with respect to an existing dataset (e.g., adversarial perturbations to images in a dataset should not change classifier output)</a:t>
            </a:r>
          </a:p>
          <a:p>
            <a:pPr marL="114300" indent="0">
              <a:lnSpc>
                <a:spcPct val="100000"/>
              </a:lnSpc>
              <a:buClr>
                <a:srgbClr val="000000"/>
              </a:buClr>
              <a:buNone/>
            </a:pPr>
            <a:endParaRPr lang="en-US" altLang="zh-CN" sz="1600" b="1" dirty="0">
              <a:solidFill>
                <a:srgbClr val="000000"/>
              </a:solidFill>
              <a:latin typeface="Avenir Next Demi Bold"/>
              <a:cs typeface="Avenir Next Demi Bold"/>
              <a:sym typeface="Calibri"/>
            </a:endParaRPr>
          </a:p>
          <a:p>
            <a:pPr marL="114300" indent="0">
              <a:lnSpc>
                <a:spcPct val="100000"/>
              </a:lnSpc>
              <a:buClr>
                <a:srgbClr val="000000"/>
              </a:buClr>
              <a:buNone/>
            </a:pPr>
            <a:r>
              <a:rPr lang="en-US" altLang="zh-CN" sz="1600" b="1" dirty="0">
                <a:solidFill>
                  <a:srgbClr val="000000"/>
                </a:solidFill>
                <a:latin typeface="Avenir Next Demi Bold"/>
                <a:cs typeface="Avenir Next Demi Bold"/>
                <a:sym typeface="Calibri"/>
              </a:rPr>
              <a:t>ML verification can provide verified lower bounds on robustness of a ML model against different attackers</a:t>
            </a:r>
          </a:p>
          <a:p>
            <a:pPr marL="114300" indent="0">
              <a:lnSpc>
                <a:spcPct val="100000"/>
              </a:lnSpc>
              <a:buClr>
                <a:srgbClr val="000000"/>
              </a:buClr>
              <a:buNone/>
            </a:pPr>
            <a:r>
              <a:rPr lang="en-US" altLang="zh-CN" sz="1600" dirty="0">
                <a:solidFill>
                  <a:srgbClr val="000000"/>
                </a:solidFill>
                <a:latin typeface="Avenir Next Regular"/>
                <a:cs typeface="Avenir Next Regular"/>
                <a:sym typeface="Calibri"/>
              </a:rPr>
              <a:t>- All perturbations bounded by </a:t>
            </a:r>
            <a:r>
              <a:rPr lang="en-US" altLang="zh-CN" sz="1600" dirty="0" err="1">
                <a:solidFill>
                  <a:srgbClr val="000000"/>
                </a:solidFill>
                <a:latin typeface="Avenir Next Regular"/>
                <a:cs typeface="Avenir Next Regular"/>
                <a:sym typeface="Calibri"/>
              </a:rPr>
              <a:t>L_inf</a:t>
            </a:r>
            <a:r>
              <a:rPr lang="en-US" altLang="zh-CN" sz="1600" dirty="0">
                <a:solidFill>
                  <a:srgbClr val="000000"/>
                </a:solidFill>
                <a:latin typeface="Avenir Next Regular"/>
                <a:cs typeface="Avenir Next Regular"/>
                <a:sym typeface="Calibri"/>
              </a:rPr>
              <a:t> norm</a:t>
            </a:r>
          </a:p>
          <a:p>
            <a:pPr marL="114300" indent="0">
              <a:lnSpc>
                <a:spcPct val="100000"/>
              </a:lnSpc>
              <a:buClr>
                <a:srgbClr val="000000"/>
              </a:buClr>
              <a:buNone/>
            </a:pPr>
            <a:r>
              <a:rPr lang="en-US" altLang="zh-CN" sz="1600" dirty="0">
                <a:solidFill>
                  <a:srgbClr val="000000"/>
                </a:solidFill>
                <a:latin typeface="Avenir Next Regular"/>
                <a:cs typeface="Avenir Next Regular"/>
                <a:sym typeface="Calibri"/>
              </a:rPr>
              <a:t>- All rotation angles within some bounded range</a:t>
            </a:r>
          </a:p>
          <a:p>
            <a:pPr marL="114300" indent="0">
              <a:lnSpc>
                <a:spcPct val="100000"/>
              </a:lnSpc>
              <a:buClr>
                <a:srgbClr val="000000"/>
              </a:buClr>
              <a:buNone/>
            </a:pPr>
            <a:endParaRPr lang="en-US" altLang="zh-CN" sz="1600" dirty="0">
              <a:solidFill>
                <a:srgbClr val="000000"/>
              </a:solidFill>
              <a:latin typeface="Avenir Next" panose="020B0503020202020204" pitchFamily="34" charset="0"/>
              <a:cs typeface="Calibri"/>
              <a:sym typeface="Calibri"/>
            </a:endParaRPr>
          </a:p>
          <a:p>
            <a:pPr marL="114300" indent="0">
              <a:lnSpc>
                <a:spcPct val="100000"/>
              </a:lnSpc>
              <a:buClr>
                <a:srgbClr val="000000"/>
              </a:buClr>
              <a:buNone/>
            </a:pPr>
            <a:r>
              <a:rPr lang="en-US" altLang="zh-CN" sz="1600" b="1" dirty="0">
                <a:solidFill>
                  <a:srgbClr val="000000"/>
                </a:solidFill>
                <a:latin typeface="Avenir Next Demi Bold" panose="020B0503020202020204" pitchFamily="34" charset="0"/>
                <a:cs typeface="Calibri"/>
                <a:sym typeface="Calibri"/>
              </a:rPr>
              <a:t>Generalizability</a:t>
            </a:r>
          </a:p>
          <a:p>
            <a:pPr marL="114300" indent="0">
              <a:lnSpc>
                <a:spcPct val="100000"/>
              </a:lnSpc>
              <a:buClr>
                <a:srgbClr val="000000"/>
              </a:buClr>
              <a:buNone/>
            </a:pPr>
            <a:r>
              <a:rPr lang="en-US" altLang="zh-CN" sz="1600" dirty="0">
                <a:solidFill>
                  <a:srgbClr val="000000"/>
                </a:solidFill>
                <a:latin typeface="Avenir Next Regular"/>
                <a:cs typeface="Avenir Next Regular"/>
                <a:sym typeface="Calibri"/>
              </a:rPr>
              <a:t>- Will verified robustness on a test dataset hold for new datasets?</a:t>
            </a:r>
          </a:p>
          <a:p>
            <a:pPr marL="114300" indent="0">
              <a:lnSpc>
                <a:spcPct val="100000"/>
              </a:lnSpc>
              <a:buClr>
                <a:srgbClr val="000000"/>
              </a:buClr>
              <a:buNone/>
            </a:pPr>
            <a:r>
              <a:rPr lang="en-US" altLang="zh-CN" sz="1600" dirty="0">
                <a:solidFill>
                  <a:srgbClr val="000000"/>
                </a:solidFill>
                <a:latin typeface="Avenir Next Regular"/>
                <a:cs typeface="Avenir Next Regular"/>
                <a:sym typeface="Calibri"/>
              </a:rPr>
              <a:t>- Machine learning classifiers are already making this assumption for regular accuracy</a:t>
            </a:r>
          </a:p>
          <a:p>
            <a:pPr marL="114300" indent="0">
              <a:lnSpc>
                <a:spcPct val="100000"/>
              </a:lnSpc>
              <a:buClr>
                <a:srgbClr val="000000"/>
              </a:buClr>
              <a:buNone/>
            </a:pPr>
            <a:r>
              <a:rPr lang="en-US" altLang="zh-CN" sz="1600" dirty="0">
                <a:solidFill>
                  <a:srgbClr val="000000"/>
                </a:solidFill>
                <a:latin typeface="Avenir Next Regular"/>
                <a:cs typeface="Avenir Next Regular"/>
                <a:sym typeface="Calibri"/>
              </a:rPr>
              <a:t>- Verification is simply leveraging generalizability to provide strong robustness guarantees</a:t>
            </a:r>
          </a:p>
          <a:p>
            <a:pPr>
              <a:lnSpc>
                <a:spcPct val="100000"/>
              </a:lnSpc>
              <a:buClr>
                <a:srgbClr val="000000"/>
              </a:buClr>
              <a:buFontTx/>
              <a:buChar char="-"/>
            </a:pPr>
            <a:endParaRPr lang="en-US" altLang="zh-CN" sz="1600" dirty="0">
              <a:solidFill>
                <a:srgbClr val="000000"/>
              </a:solidFill>
              <a:latin typeface="Avenir Next Regular"/>
              <a:cs typeface="Avenir Next Regular"/>
              <a:sym typeface="Calibri"/>
            </a:endParaRPr>
          </a:p>
          <a:p>
            <a:pPr marL="114300" indent="0">
              <a:lnSpc>
                <a:spcPct val="100000"/>
              </a:lnSpc>
              <a:buClr>
                <a:srgbClr val="000000"/>
              </a:buClr>
              <a:buNone/>
            </a:pPr>
            <a:endParaRPr lang="en-US" altLang="zh-CN" sz="1600" b="1" dirty="0">
              <a:solidFill>
                <a:srgbClr val="000000"/>
              </a:solidFill>
              <a:latin typeface="Avenir Next Demi Bold"/>
              <a:cs typeface="Avenir Next Demi Bold"/>
              <a:sym typeface="Calibri"/>
            </a:endParaRPr>
          </a:p>
          <a:p>
            <a:pPr>
              <a:lnSpc>
                <a:spcPct val="100000"/>
              </a:lnSpc>
              <a:buClr>
                <a:srgbClr val="000000"/>
              </a:buClr>
              <a:buFontTx/>
              <a:buChar char="-"/>
            </a:pPr>
            <a:endParaRPr lang="en-US" altLang="zh-CN" sz="1600" dirty="0">
              <a:solidFill>
                <a:srgbClr val="000000"/>
              </a:solidFill>
              <a:latin typeface="Avenir Next Regular"/>
              <a:cs typeface="Avenir Next Regular"/>
              <a:sym typeface="Calibri"/>
            </a:endParaRPr>
          </a:p>
          <a:p>
            <a:pPr marL="114300" indent="0">
              <a:lnSpc>
                <a:spcPct val="100000"/>
              </a:lnSpc>
              <a:buClr>
                <a:srgbClr val="000000"/>
              </a:buClr>
              <a:buNone/>
            </a:pPr>
            <a:endParaRPr lang="en-US" altLang="zh-CN" sz="1600" dirty="0">
              <a:solidFill>
                <a:srgbClr val="000000"/>
              </a:solidFill>
              <a:latin typeface="Avenir Next" panose="020B0503020202020204" pitchFamily="34" charset="0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84228351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Shape 114"/>
          <p:cNvSpPr txBox="1">
            <a:spLocks noGrp="1"/>
          </p:cNvSpPr>
          <p:nvPr>
            <p:ph type="title"/>
          </p:nvPr>
        </p:nvSpPr>
        <p:spPr>
          <a:xfrm>
            <a:off x="311700" y="379342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200" b="1" dirty="0">
                <a:solidFill>
                  <a:srgbClr val="BD9B38"/>
                </a:solidFill>
                <a:latin typeface="Avenir Next Demi Bold" panose="020B0503020202020204" pitchFamily="34" charset="0"/>
              </a:rPr>
              <a:t>Existing Approaches: Customized Solver</a:t>
            </a:r>
            <a:r>
              <a:rPr lang="en-US" sz="2200" b="1" dirty="0">
                <a:solidFill>
                  <a:srgbClr val="BD9B38"/>
                </a:solidFill>
                <a:latin typeface="Avenir Next Demi Bold" panose="020B0503020202020204" pitchFamily="34" charset="0"/>
              </a:rPr>
              <a:t>s</a:t>
            </a:r>
            <a:endParaRPr sz="2200" b="1" dirty="0">
              <a:solidFill>
                <a:srgbClr val="BD9B38"/>
              </a:solidFill>
              <a:latin typeface="Avenir Next Demi Bold" panose="020B0503020202020204" pitchFamily="34" charset="0"/>
            </a:endParaRPr>
          </a:p>
        </p:txBody>
      </p:sp>
      <p:sp>
        <p:nvSpPr>
          <p:cNvPr id="115" name="Shape 115"/>
          <p:cNvSpPr txBox="1">
            <a:spLocks noGrp="1"/>
          </p:cNvSpPr>
          <p:nvPr>
            <p:ph type="body" idx="1"/>
          </p:nvPr>
        </p:nvSpPr>
        <p:spPr>
          <a:xfrm>
            <a:off x="306707" y="993954"/>
            <a:ext cx="8520600" cy="3889444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14300" lvl="0" indent="0">
              <a:buClr>
                <a:srgbClr val="000000"/>
              </a:buClr>
              <a:buNone/>
            </a:pPr>
            <a:r>
              <a:rPr lang="en" sz="1600" b="1" dirty="0">
                <a:solidFill>
                  <a:srgbClr val="000000"/>
                </a:solidFill>
                <a:latin typeface="Avenir Next Demi Bold" panose="020B0503020202020204" pitchFamily="34" charset="0"/>
                <a:cs typeface="Calibri"/>
                <a:sym typeface="Calibri"/>
              </a:rPr>
              <a:t>Extend </a:t>
            </a:r>
            <a:r>
              <a:rPr lang="en-US" sz="1600" b="1" dirty="0">
                <a:solidFill>
                  <a:srgbClr val="000000"/>
                </a:solidFill>
                <a:latin typeface="Avenir Next Demi Bold" panose="020B0503020202020204" pitchFamily="34" charset="0"/>
                <a:cs typeface="Calibri"/>
                <a:sym typeface="Calibri"/>
              </a:rPr>
              <a:t>SMT/linear/MILP </a:t>
            </a:r>
            <a:r>
              <a:rPr lang="en" sz="1600" b="1" dirty="0">
                <a:solidFill>
                  <a:srgbClr val="000000"/>
                </a:solidFill>
                <a:latin typeface="Avenir Next Demi Bold" panose="020B0503020202020204" pitchFamily="34" charset="0"/>
                <a:cs typeface="Calibri"/>
                <a:sym typeface="Calibri"/>
              </a:rPr>
              <a:t>solver</a:t>
            </a:r>
            <a:r>
              <a:rPr lang="en-US" sz="1600" b="1" dirty="0">
                <a:solidFill>
                  <a:srgbClr val="000000"/>
                </a:solidFill>
                <a:latin typeface="Avenir Next Demi Bold" panose="020B0503020202020204" pitchFamily="34" charset="0"/>
                <a:cs typeface="Calibri"/>
                <a:sym typeface="Calibri"/>
              </a:rPr>
              <a:t>s</a:t>
            </a:r>
            <a:r>
              <a:rPr lang="en" sz="1600" b="1" dirty="0">
                <a:solidFill>
                  <a:srgbClr val="000000"/>
                </a:solidFill>
                <a:latin typeface="Avenir Next Demi Bold" panose="020B0503020202020204" pitchFamily="34" charset="0"/>
                <a:cs typeface="Calibri"/>
                <a:sym typeface="Calibri"/>
              </a:rPr>
              <a:t> </a:t>
            </a:r>
            <a:endParaRPr lang="en-US" sz="1600" b="1" dirty="0">
              <a:solidFill>
                <a:srgbClr val="000000"/>
              </a:solidFill>
              <a:latin typeface="Avenir Next Demi Bold" panose="020B0503020202020204" pitchFamily="34" charset="0"/>
              <a:cs typeface="Calibri"/>
              <a:sym typeface="Calibri"/>
            </a:endParaRPr>
          </a:p>
          <a:p>
            <a:pPr marL="114300" indent="0">
              <a:buClr>
                <a:srgbClr val="000000"/>
              </a:buClr>
              <a:buNone/>
            </a:pPr>
            <a:r>
              <a:rPr lang="en-US" sz="1600" dirty="0">
                <a:solidFill>
                  <a:srgbClr val="000000"/>
                </a:solidFill>
                <a:latin typeface="Avenir Next Demi Bold" panose="020B0503020202020204" pitchFamily="34" charset="0"/>
                <a:cs typeface="Calibri"/>
                <a:sym typeface="Calibri"/>
              </a:rPr>
              <a:t> </a:t>
            </a:r>
            <a:r>
              <a:rPr lang="en-US" sz="1600" dirty="0">
                <a:solidFill>
                  <a:srgbClr val="000000"/>
                </a:solidFill>
                <a:latin typeface="Avenir Next Regular"/>
                <a:cs typeface="Avenir Next Regular"/>
                <a:sym typeface="Calibri"/>
              </a:rPr>
              <a:t>- </a:t>
            </a:r>
            <a:r>
              <a:rPr lang="en-US" sz="1600" dirty="0" err="1">
                <a:solidFill>
                  <a:srgbClr val="000000"/>
                </a:solidFill>
                <a:latin typeface="Avenir Next Regular"/>
                <a:cs typeface="Avenir Next Regular"/>
                <a:sym typeface="Calibri"/>
              </a:rPr>
              <a:t>ReluPlex</a:t>
            </a:r>
            <a:r>
              <a:rPr lang="en-US" sz="1600" dirty="0">
                <a:solidFill>
                  <a:srgbClr val="000000"/>
                </a:solidFill>
                <a:latin typeface="Avenir Next Regular"/>
                <a:cs typeface="Avenir Next Regular"/>
                <a:sym typeface="Calibri"/>
              </a:rPr>
              <a:t> by Katz et al. [CAV’17]</a:t>
            </a:r>
          </a:p>
          <a:p>
            <a:pPr marL="114300" indent="0">
              <a:buClr>
                <a:srgbClr val="000000"/>
              </a:buClr>
              <a:buNone/>
            </a:pPr>
            <a:r>
              <a:rPr lang="en-US" sz="1600" dirty="0">
                <a:solidFill>
                  <a:srgbClr val="000000"/>
                </a:solidFill>
                <a:latin typeface="Avenir Next Regular"/>
                <a:cs typeface="Avenir Next Regular"/>
                <a:sym typeface="Calibri"/>
              </a:rPr>
              <a:t> - Sherlock by </a:t>
            </a:r>
            <a:r>
              <a:rPr lang="en-US" sz="1600" dirty="0" err="1">
                <a:solidFill>
                  <a:srgbClr val="000000"/>
                </a:solidFill>
                <a:latin typeface="Avenir Next Regular"/>
                <a:cs typeface="Avenir Next Regular"/>
                <a:sym typeface="Calibri"/>
              </a:rPr>
              <a:t>Dutta</a:t>
            </a:r>
            <a:r>
              <a:rPr lang="en-US" sz="1600" dirty="0">
                <a:solidFill>
                  <a:srgbClr val="000000"/>
                </a:solidFill>
                <a:latin typeface="Avenir Next Regular"/>
                <a:cs typeface="Avenir Next Regular"/>
                <a:sym typeface="Calibri"/>
              </a:rPr>
              <a:t> et al. [NFMS’18] </a:t>
            </a:r>
          </a:p>
          <a:p>
            <a:pPr marL="114300" lvl="0" indent="0">
              <a:buClr>
                <a:srgbClr val="000000"/>
              </a:buClr>
              <a:buNone/>
            </a:pPr>
            <a:endParaRPr lang="en-US" sz="1600" dirty="0">
              <a:solidFill>
                <a:srgbClr val="000000"/>
              </a:solidFill>
              <a:latin typeface="Avenir Next" panose="020B0503020202020204" pitchFamily="34" charset="0"/>
              <a:cs typeface="Calibri"/>
              <a:sym typeface="Calibri"/>
            </a:endParaRPr>
          </a:p>
          <a:p>
            <a:pPr marL="114300" indent="0">
              <a:buClr>
                <a:srgbClr val="000000"/>
              </a:buClr>
              <a:buNone/>
            </a:pPr>
            <a:r>
              <a:rPr lang="en-US" sz="1600" b="1" dirty="0">
                <a:solidFill>
                  <a:srgbClr val="000000"/>
                </a:solidFill>
                <a:latin typeface="Avenir Next Demi Bold" panose="020B0503020202020204" pitchFamily="34" charset="0"/>
                <a:cs typeface="Calibri"/>
                <a:sym typeface="Calibri"/>
              </a:rPr>
              <a:t>Limitations</a:t>
            </a:r>
          </a:p>
          <a:p>
            <a:pPr marL="139700" indent="0">
              <a:buClr>
                <a:srgbClr val="000000"/>
              </a:buClr>
              <a:buNone/>
            </a:pPr>
            <a:r>
              <a:rPr lang="en-US" altLang="zh-CN" sz="1600" dirty="0">
                <a:solidFill>
                  <a:srgbClr val="000000"/>
                </a:solidFill>
                <a:latin typeface="Avenir Next" panose="020B0503020202020204" pitchFamily="34" charset="0"/>
                <a:cs typeface="Calibri"/>
                <a:sym typeface="Calibri"/>
              </a:rPr>
              <a:t>- </a:t>
            </a:r>
            <a:r>
              <a:rPr lang="en-US" sz="1600" dirty="0">
                <a:solidFill>
                  <a:srgbClr val="000000"/>
                </a:solidFill>
                <a:latin typeface="Avenir Next" panose="020B0503020202020204" pitchFamily="34" charset="0"/>
                <a:cs typeface="Calibri"/>
                <a:sym typeface="Calibri"/>
              </a:rPr>
              <a:t>High overhead even for simple properties (&gt;hours or days)</a:t>
            </a:r>
            <a:endParaRPr lang="en-US" altLang="zh-CN" sz="1600" dirty="0">
              <a:solidFill>
                <a:srgbClr val="000000"/>
              </a:solidFill>
              <a:latin typeface="Avenir Next" panose="020B0503020202020204" pitchFamily="34" charset="0"/>
              <a:cs typeface="Calibri"/>
              <a:sym typeface="Calibri"/>
            </a:endParaRPr>
          </a:p>
          <a:p>
            <a:pPr marL="139700" indent="0">
              <a:buClr>
                <a:srgbClr val="000000"/>
              </a:buClr>
              <a:buNone/>
            </a:pPr>
            <a:r>
              <a:rPr lang="en-US" altLang="zh-CN" sz="1600" dirty="0">
                <a:solidFill>
                  <a:srgbClr val="000000"/>
                </a:solidFill>
                <a:latin typeface="Avenir Next" panose="020B0503020202020204" pitchFamily="34" charset="0"/>
                <a:cs typeface="Calibri"/>
                <a:sym typeface="Calibri"/>
              </a:rPr>
              <a:t>- Hard to </a:t>
            </a:r>
            <a:r>
              <a:rPr lang="en-US" sz="1600" dirty="0">
                <a:solidFill>
                  <a:srgbClr val="000000"/>
                </a:solidFill>
                <a:latin typeface="Avenir Next" panose="020B0503020202020204" pitchFamily="34" charset="0"/>
                <a:cs typeface="Calibri"/>
                <a:sym typeface="Calibri"/>
              </a:rPr>
              <a:t>scale for large networks (&lt;=1000s of </a:t>
            </a:r>
            <a:r>
              <a:rPr lang="en-US" sz="1600" dirty="0" err="1">
                <a:solidFill>
                  <a:srgbClr val="000000"/>
                </a:solidFill>
                <a:latin typeface="Avenir Next" panose="020B0503020202020204" pitchFamily="34" charset="0"/>
                <a:cs typeface="Calibri"/>
                <a:sym typeface="Calibri"/>
              </a:rPr>
              <a:t>ReLU</a:t>
            </a:r>
            <a:r>
              <a:rPr lang="en-US" sz="1600" dirty="0">
                <a:solidFill>
                  <a:srgbClr val="000000"/>
                </a:solidFill>
                <a:latin typeface="Avenir Next" panose="020B0503020202020204" pitchFamily="34" charset="0"/>
                <a:cs typeface="Calibri"/>
                <a:sym typeface="Calibri"/>
              </a:rPr>
              <a:t> nodes)</a:t>
            </a:r>
          </a:p>
        </p:txBody>
      </p:sp>
    </p:spTree>
    <p:extLst>
      <p:ext uri="{BB962C8B-B14F-4D97-AF65-F5344CB8AC3E}">
        <p14:creationId xmlns:p14="http://schemas.microsoft.com/office/powerpoint/2010/main" val="3871755226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6"/>
</p:tagLst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>
        <a:noFill/>
      </a:spPr>
      <a:bodyPr wrap="none" rtlCol="0">
        <a:spAutoFit/>
      </a:bodyPr>
      <a:lstStyle>
        <a:defPPr>
          <a:defRPr sz="1000" dirty="0" smtClean="0">
            <a:latin typeface="Avenir Next" panose="020B0503020202020204" pitchFamily="34" charset="0"/>
          </a:defRPr>
        </a:defPPr>
      </a:lstStyle>
    </a:txDef>
  </a:objectDefaults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13304</TotalTime>
  <Words>1925</Words>
  <Application>Microsoft Macintosh PowerPoint</Application>
  <PresentationFormat>On-screen Show (16:9)</PresentationFormat>
  <Paragraphs>520</Paragraphs>
  <Slides>27</Slides>
  <Notes>27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27</vt:i4>
      </vt:variant>
    </vt:vector>
  </HeadingPairs>
  <TitlesOfParts>
    <vt:vector size="36" baseType="lpstr">
      <vt:lpstr>PingFang TC</vt:lpstr>
      <vt:lpstr>Arial</vt:lpstr>
      <vt:lpstr>Avenir Next</vt:lpstr>
      <vt:lpstr>Avenir Next Demi Bold</vt:lpstr>
      <vt:lpstr>Avenir Next Medium</vt:lpstr>
      <vt:lpstr>Avenir Next Regular</vt:lpstr>
      <vt:lpstr>Calibri</vt:lpstr>
      <vt:lpstr>Cambria Math</vt:lpstr>
      <vt:lpstr>Simple Light</vt:lpstr>
      <vt:lpstr>Formal verification of Neural Networks</vt:lpstr>
      <vt:lpstr>Machine Learning Systems in Security-critical Domains</vt:lpstr>
      <vt:lpstr>Machine Learning: Safe and Secure?</vt:lpstr>
      <vt:lpstr>Adversarial Examples</vt:lpstr>
      <vt:lpstr>Formal Verification of Neural Networks</vt:lpstr>
      <vt:lpstr>PowerPoint Presentation</vt:lpstr>
      <vt:lpstr>Hardness of Formally Bounding Output Ranges</vt:lpstr>
      <vt:lpstr>Difference with formal verification of traditional software</vt:lpstr>
      <vt:lpstr>Existing Approaches: Customized Solvers</vt:lpstr>
      <vt:lpstr>Existing Approaches: Relaxation</vt:lpstr>
      <vt:lpstr>We want the best of both worlds!</vt:lpstr>
      <vt:lpstr> </vt:lpstr>
      <vt:lpstr>PowerPoint Presentation</vt:lpstr>
      <vt:lpstr>PowerPoint Presentation</vt:lpstr>
      <vt:lpstr>Ignoring Dependencies Cause Overestimation!</vt:lpstr>
      <vt:lpstr>Symbolic Interval Analysis</vt:lpstr>
      <vt:lpstr>Symbolic Interval Analysis is Not Perfect</vt:lpstr>
      <vt:lpstr>Iterative Interval Refinement with One Bisection</vt:lpstr>
      <vt:lpstr>Iterative Interval Refinement with Two Bisections</vt:lpstr>
      <vt:lpstr>Benefits of Iterative Interval Refinement</vt:lpstr>
      <vt:lpstr>ACAS Xu Models</vt:lpstr>
      <vt:lpstr>PowerPoint Presentation</vt:lpstr>
      <vt:lpstr>ReluVal vs. Reluplex on ACAS Xu</vt:lpstr>
      <vt:lpstr>Neurify [NeuRIPS’18]</vt:lpstr>
      <vt:lpstr>Verification of DAVE Models</vt:lpstr>
      <vt:lpstr>Conclusions and Future Work</vt:lpstr>
      <vt:lpstr>PowerPoint Presentation</vt:lpstr>
    </vt:vector>
  </TitlesOfParts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Formal Security Analysis of Neural Networks using Symbolic Intervals</dc:title>
  <dc:creator>shiqi wang</dc:creator>
  <cp:lastModifiedBy>Microsoft Office User</cp:lastModifiedBy>
  <cp:revision>3626</cp:revision>
  <dcterms:modified xsi:type="dcterms:W3CDTF">2019-07-09T17:31:16Z</dcterms:modified>
</cp:coreProperties>
</file>