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4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7" r:id="rId6"/>
    <p:sldId id="261" r:id="rId7"/>
    <p:sldId id="268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1D78018-9BF1-4102-AF68-6686269A579F}">
  <a:tblStyle styleId="{31D78018-9BF1-4102-AF68-6686269A579F}" styleName="Table_0">
    <a:wholeTbl>
      <a:tcStyle>
        <a:tcBdr>
          <a:left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7" y="3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77148095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7" name="Shape 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988945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3" name="Shape 3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531429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1" name="Shape 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415024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9" name="Shape 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729840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57454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469753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899881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279593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5" name="Shape 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199850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 txBox="1">
            <a:spLocks noGrp="1"/>
          </p:cNvSpPr>
          <p:nvPr>
            <p:ph type="ctrTitle"/>
          </p:nvPr>
        </p:nvSpPr>
        <p:spPr>
          <a:xfrm>
            <a:off x="685800" y="1583342"/>
            <a:ext cx="7772400" cy="1159856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algn="ctr">
              <a:spcBef>
                <a:spcPts val="0"/>
              </a:spcBef>
              <a:buSzPct val="100000"/>
              <a:defRPr sz="4800"/>
            </a:lvl1pPr>
            <a:lvl2pPr algn="ctr">
              <a:spcBef>
                <a:spcPts val="0"/>
              </a:spcBef>
              <a:buSzPct val="100000"/>
              <a:defRPr sz="4800"/>
            </a:lvl2pPr>
            <a:lvl3pPr algn="ctr">
              <a:spcBef>
                <a:spcPts val="0"/>
              </a:spcBef>
              <a:buSzPct val="100000"/>
              <a:defRPr sz="4800"/>
            </a:lvl3pPr>
            <a:lvl4pPr algn="ctr">
              <a:spcBef>
                <a:spcPts val="0"/>
              </a:spcBef>
              <a:buSzPct val="100000"/>
              <a:defRPr sz="4800"/>
            </a:lvl4pPr>
            <a:lvl5pPr algn="ctr">
              <a:spcBef>
                <a:spcPts val="0"/>
              </a:spcBef>
              <a:buSzPct val="100000"/>
              <a:defRPr sz="4800"/>
            </a:lvl5pPr>
            <a:lvl6pPr algn="ctr">
              <a:spcBef>
                <a:spcPts val="0"/>
              </a:spcBef>
              <a:buSzPct val="100000"/>
              <a:defRPr sz="4800"/>
            </a:lvl6pPr>
            <a:lvl7pPr algn="ctr">
              <a:spcBef>
                <a:spcPts val="0"/>
              </a:spcBef>
              <a:buSzPct val="100000"/>
              <a:defRPr sz="4800"/>
            </a:lvl7pPr>
            <a:lvl8pPr algn="ctr">
              <a:spcBef>
                <a:spcPts val="0"/>
              </a:spcBef>
              <a:buSzPct val="100000"/>
              <a:defRPr sz="4800"/>
            </a:lvl8pPr>
            <a:lvl9pPr algn="ctr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subTitle" idx="1"/>
          </p:nvPr>
        </p:nvSpPr>
        <p:spPr>
          <a:xfrm>
            <a:off x="685800" y="2840053"/>
            <a:ext cx="7772400" cy="784737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>
              <a:spcBef>
                <a:spcPts val="0"/>
              </a:spcBef>
              <a:buClr>
                <a:schemeClr val="dk2"/>
              </a:buClr>
              <a:buNone/>
              <a:defRPr>
                <a:solidFill>
                  <a:schemeClr val="dk2"/>
                </a:solidFill>
              </a:defRPr>
            </a:lvl1pPr>
            <a:lvl2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2pPr>
            <a:lvl3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3pPr>
            <a:lvl4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4pPr>
            <a:lvl5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5pPr>
            <a:lvl6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6pPr>
            <a:lvl7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7pPr>
            <a:lvl8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8pPr>
            <a:lvl9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8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3994525" cy="372568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body" idx="2"/>
          </p:nvPr>
        </p:nvSpPr>
        <p:spPr>
          <a:xfrm>
            <a:off x="4692273" y="1200150"/>
            <a:ext cx="3994525" cy="372568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body" idx="1"/>
          </p:nvPr>
        </p:nvSpPr>
        <p:spPr>
          <a:xfrm>
            <a:off x="457200" y="4406309"/>
            <a:ext cx="8229600" cy="51952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>
              <a:spcBef>
                <a:spcPts val="360"/>
              </a:spcBef>
              <a:buSzPct val="100000"/>
              <a:buNone/>
              <a:defRPr sz="1800"/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1pPr>
            <a:lvl2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2pPr>
            <a:lvl3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3pPr>
            <a:lvl4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4pPr>
            <a:lvl5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5pPr>
            <a:lvl6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6pPr>
            <a:lvl7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7pPr>
            <a:lvl8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8pPr>
            <a:lvl9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8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600"/>
              </a:spcBef>
              <a:buClr>
                <a:schemeClr val="dk1"/>
              </a:buClr>
              <a:buSzPct val="100000"/>
              <a:defRPr sz="3000">
                <a:solidFill>
                  <a:schemeClr val="dk1"/>
                </a:solidFill>
              </a:defRPr>
            </a:lvl1pPr>
            <a:lvl2pPr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2pPr>
            <a:lvl3pPr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3pPr>
            <a:lvl4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4pPr>
            <a:lvl5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5pPr>
            <a:lvl6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6pPr>
            <a:lvl7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7pPr>
            <a:lvl8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8pPr>
            <a:lvl9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s.columbia.edu/~allen/F17/NOTES/green_tracker_output.avi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cs.columbia.edu/~allen/F17/NOTES/color_tracker_demo.MOV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colorizer.org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youtube.com/v/cp7VyAvU9y0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cs.opencv.org/3.0-beta/doc/py_tutorials/py_imgproc/py_morphological_ops/py_morphological_ops.html" TargetMode="Externa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 txBox="1">
            <a:spLocks noGrp="1"/>
          </p:cNvSpPr>
          <p:nvPr>
            <p:ph type="ctrTitle"/>
          </p:nvPr>
        </p:nvSpPr>
        <p:spPr>
          <a:xfrm>
            <a:off x="685800" y="1583342"/>
            <a:ext cx="7772400" cy="1159856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Color Tracking</a:t>
            </a:r>
          </a:p>
        </p:txBody>
      </p:sp>
      <p:sp>
        <p:nvSpPr>
          <p:cNvPr id="24" name="Shape 24"/>
          <p:cNvSpPr txBox="1">
            <a:spLocks noGrp="1"/>
          </p:cNvSpPr>
          <p:nvPr>
            <p:ph type="subTitle" idx="1"/>
          </p:nvPr>
        </p:nvSpPr>
        <p:spPr>
          <a:xfrm>
            <a:off x="685800" y="2840053"/>
            <a:ext cx="7772400" cy="78473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lang="en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dirty="0"/>
              <a:t>Finding the </a:t>
            </a:r>
            <a:r>
              <a:rPr lang="en" dirty="0" smtClean="0"/>
              <a:t>Target-Pseudocode</a:t>
            </a:r>
            <a:endParaRPr lang="en" dirty="0"/>
          </a:p>
        </p:txBody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 sz="1200" dirty="0" smtClean="0"/>
              <a:t>           def </a:t>
            </a:r>
            <a:r>
              <a:rPr lang="en" sz="1200" dirty="0"/>
              <a:t>get_target(hsv_image):</a:t>
            </a:r>
          </a:p>
          <a:p>
            <a:pPr rtl="0">
              <a:spcBef>
                <a:spcPts val="0"/>
              </a:spcBef>
              <a:buNone/>
            </a:pPr>
            <a:endParaRPr lang="en" sz="1200" dirty="0"/>
          </a:p>
          <a:p>
            <a:pPr rtl="0">
              <a:spcBef>
                <a:spcPts val="0"/>
              </a:spcBef>
              <a:buNone/>
            </a:pPr>
            <a:r>
              <a:rPr lang="en" sz="1200" dirty="0"/>
              <a:t> </a:t>
            </a:r>
            <a:r>
              <a:rPr lang="en" sz="1200" dirty="0" smtClean="0"/>
              <a:t>          #</a:t>
            </a:r>
            <a:r>
              <a:rPr lang="en" sz="1200" dirty="0"/>
              <a:t>get pixels within threshold of target patch </a:t>
            </a:r>
          </a:p>
          <a:p>
            <a:pPr rtl="0">
              <a:spcBef>
                <a:spcPts val="0"/>
              </a:spcBef>
              <a:buNone/>
            </a:pPr>
            <a:r>
              <a:rPr lang="en" sz="1200" dirty="0"/>
              <a:t>	masked_image = mask_image(hsv_image, h_thresh, </a:t>
            </a:r>
            <a:r>
              <a:rPr lang="en" sz="1200" dirty="0" smtClean="0"/>
              <a:t>s_thresh, v_thresh)</a:t>
            </a:r>
            <a:endParaRPr lang="en" sz="1200" dirty="0"/>
          </a:p>
          <a:p>
            <a:pPr rtl="0">
              <a:spcBef>
                <a:spcPts val="0"/>
              </a:spcBef>
              <a:buNone/>
            </a:pPr>
            <a:endParaRPr sz="1200" dirty="0"/>
          </a:p>
          <a:p>
            <a:pPr rtl="0">
              <a:spcBef>
                <a:spcPts val="0"/>
              </a:spcBef>
              <a:buNone/>
            </a:pPr>
            <a:r>
              <a:rPr lang="en" sz="1200" dirty="0"/>
              <a:t>	#morphologically </a:t>
            </a:r>
            <a:r>
              <a:rPr lang="en" sz="1200" dirty="0" smtClean="0"/>
              <a:t>erode and dilate </a:t>
            </a:r>
            <a:r>
              <a:rPr lang="en" sz="1200" dirty="0"/>
              <a:t>the </a:t>
            </a:r>
            <a:r>
              <a:rPr lang="en" sz="1200" dirty="0" smtClean="0"/>
              <a:t>image</a:t>
            </a:r>
          </a:p>
          <a:p>
            <a:pPr rtl="0">
              <a:spcBef>
                <a:spcPts val="0"/>
              </a:spcBef>
              <a:buNone/>
            </a:pPr>
            <a:r>
              <a:rPr lang="en" sz="1200" dirty="0" smtClean="0"/>
              <a:t>                      eroded_image = erosion_filter(masked_image)</a:t>
            </a:r>
            <a:endParaRPr lang="en" sz="1200" dirty="0"/>
          </a:p>
          <a:p>
            <a:pPr rtl="0">
              <a:spcBef>
                <a:spcPts val="0"/>
              </a:spcBef>
              <a:buNone/>
            </a:pPr>
            <a:r>
              <a:rPr lang="en" sz="1200" dirty="0"/>
              <a:t>	</a:t>
            </a:r>
            <a:r>
              <a:rPr lang="en" sz="1200" dirty="0" smtClean="0"/>
              <a:t>cleaned_image </a:t>
            </a:r>
            <a:r>
              <a:rPr lang="en" sz="1200" dirty="0"/>
              <a:t>= </a:t>
            </a:r>
            <a:r>
              <a:rPr lang="en" sz="1200" dirty="0" smtClean="0"/>
              <a:t>dilate_filter(erodeed_image)</a:t>
            </a:r>
            <a:endParaRPr lang="en" sz="1200" dirty="0"/>
          </a:p>
          <a:p>
            <a:pPr rtl="0">
              <a:spcBef>
                <a:spcPts val="0"/>
              </a:spcBef>
              <a:buNone/>
            </a:pPr>
            <a:endParaRPr sz="1200" dirty="0"/>
          </a:p>
          <a:p>
            <a:pPr rtl="0">
              <a:spcBef>
                <a:spcPts val="0"/>
              </a:spcBef>
              <a:buNone/>
            </a:pPr>
            <a:r>
              <a:rPr lang="en" sz="1200" dirty="0"/>
              <a:t>	#find the largest connected component (largest blob)</a:t>
            </a:r>
          </a:p>
          <a:p>
            <a:pPr rtl="0">
              <a:spcBef>
                <a:spcPts val="0"/>
              </a:spcBef>
              <a:buNone/>
            </a:pPr>
            <a:r>
              <a:rPr lang="en" sz="1200" dirty="0"/>
              <a:t>	</a:t>
            </a:r>
            <a:r>
              <a:rPr lang="en" sz="1200" dirty="0" smtClean="0"/>
              <a:t>big_blob </a:t>
            </a:r>
            <a:r>
              <a:rPr lang="en" sz="1200" dirty="0"/>
              <a:t>= </a:t>
            </a:r>
            <a:r>
              <a:rPr lang="en" sz="1200" dirty="0" smtClean="0"/>
              <a:t>get_largest_blob(cleaned_image</a:t>
            </a:r>
            <a:r>
              <a:rPr lang="en" sz="1200" dirty="0"/>
              <a:t>)</a:t>
            </a:r>
          </a:p>
          <a:p>
            <a:pPr indent="457200" rtl="0">
              <a:spcBef>
                <a:spcPts val="0"/>
              </a:spcBef>
              <a:buNone/>
            </a:pPr>
            <a:endParaRPr sz="1200" dirty="0"/>
          </a:p>
          <a:p>
            <a:pPr indent="457200" rtl="0">
              <a:spcBef>
                <a:spcPts val="0"/>
              </a:spcBef>
              <a:buNone/>
            </a:pPr>
            <a:r>
              <a:rPr lang="en" sz="1200" dirty="0" smtClean="0"/>
              <a:t># Compute centroid and area of big_blob to move the robot forward, back, left,, right</a:t>
            </a:r>
            <a:endParaRPr lang="en" sz="1200" dirty="0"/>
          </a:p>
          <a:p>
            <a:pPr indent="457200" rtl="0">
              <a:spcBef>
                <a:spcPts val="0"/>
              </a:spcBef>
              <a:buNone/>
            </a:pPr>
            <a:r>
              <a:rPr lang="en" sz="1200" dirty="0" smtClean="0"/>
              <a:t>         </a:t>
            </a:r>
          </a:p>
          <a:p>
            <a:pPr indent="457200" rtl="0">
              <a:spcBef>
                <a:spcPts val="0"/>
              </a:spcBef>
              <a:buNone/>
            </a:pPr>
            <a:r>
              <a:rPr lang="en" sz="1200" dirty="0"/>
              <a:t> </a:t>
            </a:r>
            <a:r>
              <a:rPr lang="en" sz="1200" dirty="0" smtClean="0"/>
              <a:t>        centroid </a:t>
            </a:r>
            <a:r>
              <a:rPr lang="en" sz="1200" dirty="0"/>
              <a:t>= </a:t>
            </a:r>
            <a:r>
              <a:rPr lang="en" sz="1200" dirty="0" smtClean="0"/>
              <a:t>get_centroid(big_blob)</a:t>
            </a:r>
            <a:endParaRPr lang="en" sz="1200" dirty="0"/>
          </a:p>
          <a:p>
            <a:pPr indent="457200" rtl="0">
              <a:spcBef>
                <a:spcPts val="0"/>
              </a:spcBef>
              <a:buNone/>
            </a:pPr>
            <a:r>
              <a:rPr lang="en" sz="1200" dirty="0" smtClean="0"/>
              <a:t>         area </a:t>
            </a:r>
            <a:r>
              <a:rPr lang="en" sz="1200" dirty="0"/>
              <a:t>= </a:t>
            </a:r>
            <a:r>
              <a:rPr lang="en" sz="1200" dirty="0" smtClean="0"/>
              <a:t>get_area(big_blob)</a:t>
            </a:r>
            <a:endParaRPr lang="en" sz="1200" dirty="0"/>
          </a:p>
          <a:p>
            <a:pPr marL="0" indent="0" rtl="0">
              <a:spcBef>
                <a:spcPts val="0"/>
              </a:spcBef>
              <a:buNone/>
            </a:pPr>
            <a:endParaRPr sz="1200" dirty="0"/>
          </a:p>
          <a:p>
            <a:pPr indent="457200" rtl="0">
              <a:spcBef>
                <a:spcPts val="0"/>
              </a:spcBef>
              <a:buNone/>
            </a:pPr>
            <a:r>
              <a:rPr lang="en" sz="1200" dirty="0"/>
              <a:t>return centroid, area</a:t>
            </a:r>
          </a:p>
          <a:p>
            <a:pPr>
              <a:spcBef>
                <a:spcPts val="0"/>
              </a:spcBef>
              <a:buNone/>
            </a:pPr>
            <a:r>
              <a:rPr lang="en" sz="1800" dirty="0"/>
              <a:t>	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Center the Target	</a:t>
            </a:r>
          </a:p>
        </p:txBody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indent="-419100">
              <a:buFont typeface="Arial"/>
              <a:buChar char="●"/>
            </a:pPr>
            <a:r>
              <a:rPr lang="en" sz="2400" dirty="0"/>
              <a:t>Move Forward/Backward based on Target Area (i.e. distance to Target) </a:t>
            </a:r>
            <a:endParaRPr lang="en" sz="2400" dirty="0" smtClean="0"/>
          </a:p>
          <a:p>
            <a:pPr marL="38100"/>
            <a:endParaRPr lang="en" sz="2400" dirty="0"/>
          </a:p>
          <a:p>
            <a:pPr marL="457200" lvl="0" indent="-4191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sz="2400" dirty="0" smtClean="0"/>
              <a:t>Turn left/right to </a:t>
            </a:r>
            <a:r>
              <a:rPr lang="en" sz="2400" dirty="0"/>
              <a:t>center the Target's </a:t>
            </a:r>
            <a:r>
              <a:rPr lang="en" sz="2400" dirty="0" smtClean="0"/>
              <a:t>Centroid.         Amount to rotate a function of distance to target</a:t>
            </a:r>
            <a:endParaRPr lang="en" sz="2400" dirty="0"/>
          </a:p>
          <a:p>
            <a:pPr lvl="0" rtl="0">
              <a:spcBef>
                <a:spcPts val="0"/>
              </a:spcBef>
              <a:buNone/>
            </a:pPr>
            <a:endParaRPr dirty="0"/>
          </a:p>
          <a:p>
            <a:pPr marL="457200" lvl="0" indent="-4191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endParaRPr lang="en" sz="2400" dirty="0"/>
          </a:p>
          <a:p>
            <a:pPr marL="457200" lvl="0" indent="-419100">
              <a:buFont typeface="Arial"/>
              <a:buChar char="●"/>
            </a:pPr>
            <a:r>
              <a:rPr lang="en">
                <a:hlinkClick r:id="rId3"/>
              </a:rPr>
              <a:t>Demo  </a:t>
            </a:r>
            <a:r>
              <a:rPr lang="en" smtClean="0">
                <a:hlinkClick r:id="rId3"/>
              </a:rPr>
              <a:t>Video</a:t>
            </a:r>
            <a:endParaRPr lang="en" smtClean="0"/>
          </a:p>
          <a:p>
            <a:pPr marL="457200" indent="-419100">
              <a:buFont typeface="Arial"/>
              <a:buChar char="●"/>
            </a:pPr>
            <a:r>
              <a:rPr lang="en" smtClean="0">
                <a:hlinkClick r:id="rId4"/>
              </a:rPr>
              <a:t>Demo2  </a:t>
            </a:r>
            <a:r>
              <a:rPr lang="en">
                <a:hlinkClick r:id="rId4"/>
              </a:rPr>
              <a:t>Video</a:t>
            </a:r>
            <a:endParaRPr lang="en"/>
          </a:p>
          <a:p>
            <a:pPr marL="457200" lvl="0" indent="-419100">
              <a:buFont typeface="Arial"/>
              <a:buChar char="●"/>
            </a:pPr>
            <a:endParaRPr lang="en" dirty="0"/>
          </a:p>
          <a:p>
            <a:pPr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A Quick Overview</a:t>
            </a:r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/>
              <a:t>Color Representations</a:t>
            </a:r>
          </a:p>
          <a:p>
            <a:pPr marL="457200" lvl="0" indent="-4191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/>
              <a:t>Choosing a Color to Track</a:t>
            </a:r>
          </a:p>
          <a:p>
            <a:pPr marL="457200" lvl="0" indent="-4191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/>
              <a:t>How to Find the Target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 txBox="1">
            <a:spLocks noGrp="1"/>
          </p:cNvSpPr>
          <p:nvPr>
            <p:ph type="title"/>
          </p:nvPr>
        </p:nvSpPr>
        <p:spPr>
          <a:xfrm>
            <a:off x="535172" y="0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dirty="0"/>
              <a:t>RGB vs HSV</a:t>
            </a:r>
          </a:p>
        </p:txBody>
      </p:sp>
      <p:sp>
        <p:nvSpPr>
          <p:cNvPr id="36" name="Shape 36"/>
          <p:cNvSpPr txBox="1">
            <a:spLocks noGrp="1"/>
          </p:cNvSpPr>
          <p:nvPr>
            <p:ph type="body" idx="1"/>
          </p:nvPr>
        </p:nvSpPr>
        <p:spPr>
          <a:xfrm>
            <a:off x="457200" y="859908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dirty="0"/>
              <a:t>RGB is very sensitive to brightness</a:t>
            </a:r>
          </a:p>
          <a:p>
            <a:pPr marL="457200" lvl="0" indent="-4191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n" dirty="0"/>
              <a:t>HSV (Hue, Saturation, Value</a:t>
            </a:r>
            <a:r>
              <a:rPr lang="en" dirty="0" smtClean="0"/>
              <a:t>) is less sensitive</a:t>
            </a:r>
          </a:p>
          <a:p>
            <a:pPr marL="457200" lvl="0" indent="-419100">
              <a:buFont typeface="Arial"/>
              <a:buChar char="●"/>
            </a:pPr>
            <a:r>
              <a:rPr lang="en-US" dirty="0" smtClean="0">
                <a:hlinkClick r:id="rId3"/>
              </a:rPr>
              <a:t>Color Space </a:t>
            </a:r>
            <a:r>
              <a:rPr lang="en-US" smtClean="0">
                <a:hlinkClick r:id="rId3"/>
              </a:rPr>
              <a:t>Visualizer:  http</a:t>
            </a:r>
            <a:r>
              <a:rPr lang="en-US" dirty="0">
                <a:hlinkClick r:id="rId3"/>
              </a:rPr>
              <a:t>://colorizer.org/</a:t>
            </a:r>
            <a:endParaRPr lang="en" dirty="0"/>
          </a:p>
          <a:p>
            <a:pPr>
              <a:spcBef>
                <a:spcPts val="0"/>
              </a:spcBef>
              <a:buNone/>
            </a:pPr>
            <a:endParaRPr dirty="0"/>
          </a:p>
        </p:txBody>
      </p:sp>
      <p:pic>
        <p:nvPicPr>
          <p:cNvPr id="37" name="Shape 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" y="2811300"/>
            <a:ext cx="2819400" cy="2114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Shape 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67400" y="2811306"/>
            <a:ext cx="2819400" cy="21145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>
            <a:spLocks noGrp="1"/>
          </p:cNvSpPr>
          <p:nvPr>
            <p:ph type="title"/>
          </p:nvPr>
        </p:nvSpPr>
        <p:spPr>
          <a:xfrm>
            <a:off x="457200" y="78562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dirty="0" smtClean="0"/>
              <a:t>HSV Color Space</a:t>
            </a:r>
            <a:endParaRPr lang="en" dirty="0"/>
          </a:p>
        </p:txBody>
      </p:sp>
      <p:sp>
        <p:nvSpPr>
          <p:cNvPr id="44" name="Shape 44"/>
          <p:cNvSpPr txBox="1">
            <a:spLocks noGrp="1"/>
          </p:cNvSpPr>
          <p:nvPr>
            <p:ph type="body" idx="1"/>
          </p:nvPr>
        </p:nvSpPr>
        <p:spPr>
          <a:xfrm>
            <a:off x="457200" y="779223"/>
            <a:ext cx="8686800" cy="4100733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596900" lvl="0" indent="-317500" rtl="0">
              <a:lnSpc>
                <a:spcPct val="144230"/>
              </a:lnSpc>
              <a:spcBef>
                <a:spcPts val="0"/>
              </a:spcBef>
              <a:spcAft>
                <a:spcPts val="1900"/>
              </a:spcAft>
              <a:buClr>
                <a:srgbClr val="191919"/>
              </a:buClr>
              <a:buSzPct val="100000"/>
              <a:buFont typeface="Arial"/>
              <a:buChar char="●"/>
            </a:pPr>
            <a:r>
              <a:rPr lang="en" sz="1400" b="1" u="sng" dirty="0">
                <a:solidFill>
                  <a:srgbClr val="191919"/>
                </a:solidFill>
              </a:rPr>
              <a:t>Hue:</a:t>
            </a:r>
            <a:r>
              <a:rPr lang="en" sz="1400" dirty="0">
                <a:solidFill>
                  <a:srgbClr val="191919"/>
                </a:solidFill>
              </a:rPr>
              <a:t> expressed as a number from 0 to </a:t>
            </a:r>
            <a:r>
              <a:rPr lang="en" sz="1400" dirty="0" smtClean="0">
                <a:solidFill>
                  <a:srgbClr val="191919"/>
                </a:solidFill>
              </a:rPr>
              <a:t>179</a:t>
            </a:r>
            <a:endParaRPr lang="en" sz="1400" dirty="0">
              <a:solidFill>
                <a:srgbClr val="191919"/>
              </a:solidFill>
            </a:endParaRPr>
          </a:p>
          <a:p>
            <a:pPr marL="596900" lvl="0" indent="-317500" rtl="0">
              <a:lnSpc>
                <a:spcPct val="144230"/>
              </a:lnSpc>
              <a:spcBef>
                <a:spcPts val="0"/>
              </a:spcBef>
              <a:spcAft>
                <a:spcPts val="1900"/>
              </a:spcAft>
              <a:buClr>
                <a:srgbClr val="191919"/>
              </a:buClr>
              <a:buSzPct val="100000"/>
              <a:buFont typeface="Arial"/>
              <a:buChar char="●"/>
            </a:pPr>
            <a:r>
              <a:rPr lang="en" sz="1400" b="1" u="sng" dirty="0">
                <a:solidFill>
                  <a:srgbClr val="191919"/>
                </a:solidFill>
              </a:rPr>
              <a:t>Saturation:</a:t>
            </a:r>
            <a:r>
              <a:rPr lang="en" sz="1400" dirty="0">
                <a:solidFill>
                  <a:srgbClr val="191919"/>
                </a:solidFill>
              </a:rPr>
              <a:t> How "pure" the color is. The closer to 0</a:t>
            </a:r>
            <a:r>
              <a:rPr lang="en" sz="1400" dirty="0" smtClean="0">
                <a:solidFill>
                  <a:srgbClr val="191919"/>
                </a:solidFill>
              </a:rPr>
              <a:t>, </a:t>
            </a:r>
            <a:r>
              <a:rPr lang="en" sz="1400" dirty="0">
                <a:solidFill>
                  <a:srgbClr val="191919"/>
                </a:solidFill>
              </a:rPr>
              <a:t>the more grey the color looks</a:t>
            </a:r>
            <a:r>
              <a:rPr lang="en" sz="1400" dirty="0" smtClean="0">
                <a:solidFill>
                  <a:srgbClr val="191919"/>
                </a:solidFill>
              </a:rPr>
              <a:t>. Range 0-255</a:t>
            </a:r>
          </a:p>
          <a:p>
            <a:pPr marL="596900" lvl="0" indent="-317500" rtl="0">
              <a:lnSpc>
                <a:spcPct val="144230"/>
              </a:lnSpc>
              <a:spcBef>
                <a:spcPts val="0"/>
              </a:spcBef>
              <a:spcAft>
                <a:spcPts val="1900"/>
              </a:spcAft>
              <a:buClr>
                <a:srgbClr val="191919"/>
              </a:buClr>
              <a:buSzPct val="100000"/>
              <a:buFont typeface="Arial"/>
              <a:buChar char="●"/>
            </a:pPr>
            <a:r>
              <a:rPr lang="en" sz="1400" b="1" u="sng" dirty="0" smtClean="0">
                <a:solidFill>
                  <a:srgbClr val="191919"/>
                </a:solidFill>
              </a:rPr>
              <a:t>Value</a:t>
            </a:r>
            <a:r>
              <a:rPr lang="en" sz="1400" b="1" u="sng" dirty="0">
                <a:solidFill>
                  <a:srgbClr val="191919"/>
                </a:solidFill>
              </a:rPr>
              <a:t>:</a:t>
            </a:r>
            <a:r>
              <a:rPr lang="en" sz="1400" dirty="0">
                <a:solidFill>
                  <a:srgbClr val="191919"/>
                </a:solidFill>
              </a:rPr>
              <a:t> (or Brightness) works in conjunction with saturation and describes the brightness or intensity of the color from </a:t>
            </a:r>
            <a:r>
              <a:rPr lang="en" sz="1400" dirty="0" smtClean="0">
                <a:solidFill>
                  <a:srgbClr val="191919"/>
                </a:solidFill>
              </a:rPr>
              <a:t>0 </a:t>
            </a:r>
            <a:r>
              <a:rPr lang="en" sz="1400" dirty="0">
                <a:solidFill>
                  <a:srgbClr val="191919"/>
                </a:solidFill>
              </a:rPr>
              <a:t>to </a:t>
            </a:r>
            <a:r>
              <a:rPr lang="en" sz="1400" dirty="0" smtClean="0">
                <a:solidFill>
                  <a:srgbClr val="191919"/>
                </a:solidFill>
              </a:rPr>
              <a:t>255.</a:t>
            </a:r>
            <a:r>
              <a:rPr lang="en-US" sz="1400" dirty="0" smtClean="0">
                <a:latin typeface="Arial" panose="020B0604020202020204" pitchFamily="34" charset="0"/>
              </a:rPr>
              <a:t> </a:t>
            </a:r>
          </a:p>
          <a:p>
            <a:pPr marL="596900" lvl="0" indent="-317500" rtl="0">
              <a:lnSpc>
                <a:spcPct val="144230"/>
              </a:lnSpc>
              <a:spcBef>
                <a:spcPts val="0"/>
              </a:spcBef>
              <a:spcAft>
                <a:spcPts val="1900"/>
              </a:spcAft>
              <a:buClr>
                <a:srgbClr val="191919"/>
              </a:buClr>
              <a:buSzPct val="100000"/>
              <a:buFont typeface="Arial"/>
              <a:buChar char="●"/>
            </a:pPr>
            <a:r>
              <a:rPr lang="en-US" sz="1400" dirty="0" smtClean="0">
                <a:latin typeface="Arial" panose="020B0604020202020204" pitchFamily="34" charset="0"/>
              </a:rPr>
              <a:t>Color conversion: </a:t>
            </a:r>
            <a:r>
              <a:rPr lang="en-US" sz="1400" dirty="0" smtClean="0">
                <a:latin typeface="Courier New" panose="02070309020205020404" pitchFamily="49" charset="0"/>
              </a:rPr>
              <a:t>cv2.cvtColor(</a:t>
            </a:r>
            <a:r>
              <a:rPr lang="en-US" sz="1400" dirty="0" err="1" smtClean="0">
                <a:latin typeface="Courier New" panose="02070309020205020404" pitchFamily="49" charset="0"/>
              </a:rPr>
              <a:t>input_image</a:t>
            </a:r>
            <a:r>
              <a:rPr lang="en-US" sz="1400" dirty="0">
                <a:latin typeface="Courier New" panose="02070309020205020404" pitchFamily="49" charset="0"/>
              </a:rPr>
              <a:t>, flag)</a:t>
            </a:r>
          </a:p>
          <a:p>
            <a:r>
              <a:rPr lang="en-US" sz="1400" dirty="0" smtClean="0">
                <a:latin typeface="Arial" panose="020B0604020202020204" pitchFamily="34" charset="0"/>
              </a:rPr>
              <a:t>Where </a:t>
            </a:r>
            <a:r>
              <a:rPr lang="en-US" sz="1400" dirty="0" smtClean="0">
                <a:latin typeface="Courier New" panose="02070309020205020404" pitchFamily="49" charset="0"/>
              </a:rPr>
              <a:t>flag </a:t>
            </a:r>
            <a:r>
              <a:rPr lang="en-US" sz="1400" dirty="0" smtClean="0">
                <a:latin typeface="Arial" panose="020B0604020202020204" pitchFamily="34" charset="0"/>
              </a:rPr>
              <a:t>determines the type </a:t>
            </a:r>
            <a:r>
              <a:rPr lang="en-US" sz="1400" dirty="0">
                <a:latin typeface="Arial" panose="020B0604020202020204" pitchFamily="34" charset="0"/>
              </a:rPr>
              <a:t>of conversion.</a:t>
            </a:r>
          </a:p>
          <a:p>
            <a:r>
              <a:rPr lang="en-US" sz="1400" dirty="0">
                <a:latin typeface="Arial" panose="020B0604020202020204" pitchFamily="34" charset="0"/>
              </a:rPr>
              <a:t>For </a:t>
            </a:r>
            <a:r>
              <a:rPr lang="en-US" sz="1400" dirty="0" err="1" smtClean="0">
                <a:latin typeface="Arial" panose="020B0604020202020204" pitchFamily="34" charset="0"/>
              </a:rPr>
              <a:t>BGR→Gray</a:t>
            </a:r>
            <a:r>
              <a:rPr lang="en-US" sz="1400" dirty="0" smtClean="0">
                <a:latin typeface="Arial" panose="020B0604020202020204" pitchFamily="34" charset="0"/>
              </a:rPr>
              <a:t>, flag is </a:t>
            </a:r>
            <a:r>
              <a:rPr lang="en-US" sz="1400" dirty="0" smtClean="0">
                <a:latin typeface="Courier New" panose="02070309020205020404" pitchFamily="49" charset="0"/>
              </a:rPr>
              <a:t>cv2.COLOR_BGR2GRAY</a:t>
            </a:r>
            <a:endParaRPr lang="en-US" sz="1400" dirty="0">
              <a:latin typeface="Courier New" panose="02070309020205020404" pitchFamily="49" charset="0"/>
            </a:endParaRPr>
          </a:p>
          <a:p>
            <a:r>
              <a:rPr lang="en-US" sz="1400" dirty="0">
                <a:latin typeface="Arial" panose="020B0604020202020204" pitchFamily="34" charset="0"/>
              </a:rPr>
              <a:t>F</a:t>
            </a:r>
            <a:r>
              <a:rPr lang="en-US" sz="1400" dirty="0" smtClean="0">
                <a:latin typeface="Arial" panose="020B0604020202020204" pitchFamily="34" charset="0"/>
              </a:rPr>
              <a:t>or BGR→HSV</a:t>
            </a:r>
            <a:r>
              <a:rPr lang="en-US" sz="1400" dirty="0">
                <a:latin typeface="Arial" panose="020B0604020202020204" pitchFamily="34" charset="0"/>
              </a:rPr>
              <a:t>, </a:t>
            </a:r>
            <a:r>
              <a:rPr lang="en-US" sz="1400" dirty="0" smtClean="0">
                <a:latin typeface="Arial" panose="020B0604020202020204" pitchFamily="34" charset="0"/>
              </a:rPr>
              <a:t>flag is </a:t>
            </a:r>
            <a:r>
              <a:rPr lang="en-US" sz="1400" dirty="0" smtClean="0">
                <a:latin typeface="Courier New" panose="02070309020205020404" pitchFamily="49" charset="0"/>
              </a:rPr>
              <a:t>cv2.COLOR_BGR2HSV</a:t>
            </a:r>
            <a:endParaRPr lang="en-US" sz="1400" dirty="0">
              <a:latin typeface="Courier New" panose="02070309020205020404" pitchFamily="49" charset="0"/>
            </a:endParaRPr>
          </a:p>
          <a:p>
            <a:r>
              <a:rPr lang="en-US" sz="1400" dirty="0" smtClean="0">
                <a:latin typeface="Arial" panose="020B0604020202020204" pitchFamily="34" charset="0"/>
              </a:rPr>
              <a:t>Note</a:t>
            </a:r>
            <a:r>
              <a:rPr lang="en-US" sz="1400" dirty="0">
                <a:latin typeface="Arial" panose="020B0604020202020204" pitchFamily="34" charset="0"/>
              </a:rPr>
              <a:t>:</a:t>
            </a:r>
          </a:p>
          <a:p>
            <a:r>
              <a:rPr lang="en-US" sz="1400" dirty="0">
                <a:latin typeface="Arial" panose="020B0604020202020204" pitchFamily="34" charset="0"/>
              </a:rPr>
              <a:t>For HSV, Hue range is [0,179], Saturation range is [0,255] </a:t>
            </a:r>
            <a:r>
              <a:rPr lang="en-US" sz="1400" dirty="0" smtClean="0">
                <a:latin typeface="Arial" panose="020B0604020202020204" pitchFamily="34" charset="0"/>
              </a:rPr>
              <a:t>and</a:t>
            </a:r>
          </a:p>
          <a:p>
            <a:r>
              <a:rPr lang="en-US" sz="1400" dirty="0" smtClean="0">
                <a:latin typeface="Arial" panose="020B0604020202020204" pitchFamily="34" charset="0"/>
              </a:rPr>
              <a:t>Value </a:t>
            </a:r>
            <a:r>
              <a:rPr lang="en-US" sz="1400" dirty="0">
                <a:latin typeface="Arial" panose="020B0604020202020204" pitchFamily="34" charset="0"/>
              </a:rPr>
              <a:t>range is [0,255]. </a:t>
            </a:r>
            <a:r>
              <a:rPr lang="en-US" sz="1400" dirty="0" smtClean="0">
                <a:latin typeface="Arial" panose="020B0604020202020204" pitchFamily="34" charset="0"/>
              </a:rPr>
              <a:t>  You will have to experiment to find the right </a:t>
            </a:r>
          </a:p>
          <a:p>
            <a:r>
              <a:rPr lang="en-US" sz="1400" smtClean="0">
                <a:latin typeface="Arial" panose="020B0604020202020204" pitchFamily="34" charset="0"/>
              </a:rPr>
              <a:t>settings </a:t>
            </a:r>
            <a:r>
              <a:rPr lang="en-US" sz="1400" dirty="0" smtClean="0">
                <a:latin typeface="Arial" panose="020B0604020202020204" pitchFamily="34" charset="0"/>
              </a:rPr>
              <a:t>for your lab.</a:t>
            </a:r>
            <a:endParaRPr lang="en-US" sz="1400" dirty="0">
              <a:latin typeface="Arial" panose="020B0604020202020204" pitchFamily="34" charset="0"/>
            </a:endParaRPr>
          </a:p>
          <a:p>
            <a:pPr marL="596900" lvl="0" indent="-317500" rtl="0">
              <a:lnSpc>
                <a:spcPct val="144230"/>
              </a:lnSpc>
              <a:spcBef>
                <a:spcPts val="0"/>
              </a:spcBef>
              <a:spcAft>
                <a:spcPts val="1300"/>
              </a:spcAft>
              <a:buClr>
                <a:srgbClr val="191919"/>
              </a:buClr>
              <a:buSzPct val="100000"/>
              <a:buFont typeface="Arial"/>
              <a:buChar char="●"/>
            </a:pPr>
            <a:endParaRPr lang="en" sz="1400" dirty="0" smtClean="0">
              <a:solidFill>
                <a:srgbClr val="191919"/>
              </a:solidFill>
            </a:endParaRPr>
          </a:p>
          <a:p>
            <a:pPr marL="596900" lvl="0" indent="-317500" rtl="0">
              <a:lnSpc>
                <a:spcPct val="144230"/>
              </a:lnSpc>
              <a:spcBef>
                <a:spcPts val="0"/>
              </a:spcBef>
              <a:spcAft>
                <a:spcPts val="1300"/>
              </a:spcAft>
              <a:buClr>
                <a:srgbClr val="191919"/>
              </a:buClr>
              <a:buSzPct val="100000"/>
              <a:buFont typeface="Arial"/>
              <a:buChar char="●"/>
            </a:pPr>
            <a:endParaRPr lang="en" sz="1400" dirty="0">
              <a:solidFill>
                <a:srgbClr val="191919"/>
              </a:solidFill>
            </a:endParaRPr>
          </a:p>
          <a:p>
            <a:pPr lvl="0" rtl="0">
              <a:lnSpc>
                <a:spcPct val="144230"/>
              </a:lnSpc>
              <a:spcBef>
                <a:spcPts val="0"/>
              </a:spcBef>
              <a:spcAft>
                <a:spcPts val="1300"/>
              </a:spcAft>
              <a:buNone/>
            </a:pPr>
            <a:r>
              <a:rPr lang="en" sz="1300" dirty="0">
                <a:solidFill>
                  <a:srgbClr val="191919"/>
                </a:solidFill>
              </a:rPr>
              <a:t>	</a:t>
            </a:r>
          </a:p>
          <a:p>
            <a:pPr>
              <a:spcBef>
                <a:spcPts val="0"/>
              </a:spcBef>
              <a:buNone/>
            </a:pPr>
            <a:endParaRPr dirty="0"/>
          </a:p>
        </p:txBody>
      </p:sp>
      <p:pic>
        <p:nvPicPr>
          <p:cNvPr id="45" name="Shape 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64639" y="2751345"/>
            <a:ext cx="2819400" cy="21145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r>
              <a:rPr lang="en-US" dirty="0" smtClean="0"/>
              <a:t>Convert to HSV, Find HSV values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4754" y="787921"/>
            <a:ext cx="8229600" cy="3725680"/>
          </a:xfrm>
        </p:spPr>
        <p:txBody>
          <a:bodyPr/>
          <a:lstStyle/>
          <a:p>
            <a:r>
              <a:rPr lang="en-US" sz="1600" dirty="0"/>
              <a:t>import cv2</a:t>
            </a:r>
          </a:p>
          <a:p>
            <a:r>
              <a:rPr lang="en-US" sz="1600" dirty="0"/>
              <a:t>import </a:t>
            </a:r>
            <a:r>
              <a:rPr lang="en-US" sz="1600" dirty="0" err="1"/>
              <a:t>numpy</a:t>
            </a:r>
            <a:r>
              <a:rPr lang="en-US" sz="1600" dirty="0"/>
              <a:t> as </a:t>
            </a:r>
            <a:r>
              <a:rPr lang="en-US" sz="1600" dirty="0" smtClean="0"/>
              <a:t>np</a:t>
            </a:r>
          </a:p>
          <a:p>
            <a:endParaRPr lang="en-US" sz="1600" dirty="0"/>
          </a:p>
          <a:p>
            <a:r>
              <a:rPr lang="en-US" sz="1600" dirty="0"/>
              <a:t>cap = cv2.VideoCapture(0)</a:t>
            </a:r>
          </a:p>
          <a:p>
            <a:r>
              <a:rPr lang="en-US" sz="1600" dirty="0"/>
              <a:t>w</a:t>
            </a:r>
            <a:r>
              <a:rPr lang="en-US" sz="1600" dirty="0" smtClean="0"/>
              <a:t>hile (1</a:t>
            </a:r>
            <a:r>
              <a:rPr lang="en-US" sz="1600" dirty="0"/>
              <a:t>):</a:t>
            </a:r>
          </a:p>
          <a:p>
            <a:r>
              <a:rPr lang="en-US" sz="1600" dirty="0" smtClean="0"/>
              <a:t>     # </a:t>
            </a:r>
            <a:r>
              <a:rPr lang="en-US" sz="1600" dirty="0"/>
              <a:t>Take each frame</a:t>
            </a:r>
          </a:p>
          <a:p>
            <a:r>
              <a:rPr lang="en-US" sz="1600" dirty="0" smtClean="0"/>
              <a:t>     _, </a:t>
            </a:r>
            <a:r>
              <a:rPr lang="en-US" sz="1600" dirty="0"/>
              <a:t>frame = </a:t>
            </a:r>
            <a:r>
              <a:rPr lang="en-US" sz="1600" dirty="0" err="1"/>
              <a:t>cap.read</a:t>
            </a:r>
            <a:r>
              <a:rPr lang="en-US" sz="1600" dirty="0"/>
              <a:t>()</a:t>
            </a:r>
          </a:p>
          <a:p>
            <a:r>
              <a:rPr lang="en-US" sz="1600" dirty="0" smtClean="0"/>
              <a:t>    # </a:t>
            </a:r>
            <a:r>
              <a:rPr lang="en-US" sz="1600" dirty="0"/>
              <a:t>Convert BGR to HSV</a:t>
            </a:r>
          </a:p>
          <a:p>
            <a:r>
              <a:rPr lang="en-US" sz="1600" dirty="0" smtClean="0"/>
              <a:t>   </a:t>
            </a:r>
            <a:r>
              <a:rPr lang="en-US" sz="1600" dirty="0" err="1" smtClean="0"/>
              <a:t>hsv</a:t>
            </a:r>
            <a:r>
              <a:rPr lang="en-US" sz="1600" dirty="0" smtClean="0"/>
              <a:t> </a:t>
            </a:r>
            <a:r>
              <a:rPr lang="en-US" sz="1600" dirty="0"/>
              <a:t>= cv2.cvtColor(frame, cv2.COLOR_BGR2HSV</a:t>
            </a:r>
            <a:r>
              <a:rPr lang="en-US" sz="1600" dirty="0" smtClean="0"/>
              <a:t>)</a:t>
            </a:r>
          </a:p>
          <a:p>
            <a:r>
              <a:rPr lang="en-US" sz="1600" dirty="0" smtClean="0"/>
              <a:t>--------------------------------------------------------------------------------------------</a:t>
            </a:r>
            <a:endParaRPr lang="en-US" sz="1600" dirty="0"/>
          </a:p>
          <a:p>
            <a:r>
              <a:rPr lang="en-US" sz="1600" dirty="0" smtClean="0"/>
              <a:t>#print out the HSV values for color green</a:t>
            </a:r>
          </a:p>
          <a:p>
            <a:r>
              <a:rPr lang="en-US" sz="1600" dirty="0" smtClean="0"/>
              <a:t>   green </a:t>
            </a:r>
            <a:r>
              <a:rPr lang="en-US" sz="1600" dirty="0"/>
              <a:t>= np.uint8([[[0,255,0 </a:t>
            </a:r>
            <a:r>
              <a:rPr lang="en-US" sz="1600" dirty="0" smtClean="0"/>
              <a:t>]]])</a:t>
            </a:r>
            <a:endParaRPr lang="en-US" sz="1600" dirty="0"/>
          </a:p>
          <a:p>
            <a:r>
              <a:rPr lang="en-US" sz="1600" dirty="0" smtClean="0"/>
              <a:t>    </a:t>
            </a:r>
            <a:r>
              <a:rPr lang="en-US" sz="1600" dirty="0" err="1" smtClean="0"/>
              <a:t>hsv_green</a:t>
            </a:r>
            <a:r>
              <a:rPr lang="en-US" sz="1600" dirty="0" smtClean="0"/>
              <a:t> </a:t>
            </a:r>
            <a:r>
              <a:rPr lang="en-US" sz="1600" dirty="0"/>
              <a:t>= cv2.cvtColor(green,cv2.COLOR_BGR2HSV)</a:t>
            </a:r>
          </a:p>
          <a:p>
            <a:r>
              <a:rPr lang="en-US" sz="1600" dirty="0" smtClean="0"/>
              <a:t>    print  </a:t>
            </a:r>
            <a:r>
              <a:rPr lang="en-US" sz="1600" dirty="0" err="1" smtClean="0"/>
              <a:t>hsv_green</a:t>
            </a:r>
            <a:endParaRPr lang="en-US" sz="1600" dirty="0"/>
          </a:p>
          <a:p>
            <a:r>
              <a:rPr lang="en-US" sz="1600" dirty="0" smtClean="0"/>
              <a:t>    [[[ </a:t>
            </a:r>
            <a:r>
              <a:rPr lang="en-US" sz="1600" dirty="0"/>
              <a:t>60 255 255]]]</a:t>
            </a:r>
          </a:p>
        </p:txBody>
      </p:sp>
    </p:spTree>
    <p:extLst>
      <p:ext uri="{BB962C8B-B14F-4D97-AF65-F5344CB8AC3E}">
        <p14:creationId xmlns:p14="http://schemas.microsoft.com/office/powerpoint/2010/main" val="2828287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title"/>
          </p:nvPr>
        </p:nvSpPr>
        <p:spPr>
          <a:xfrm>
            <a:off x="75325" y="-144071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Choosing a Color</a:t>
            </a:r>
          </a:p>
        </p:txBody>
      </p:sp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>
            <a:off x="457199" y="1609725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endParaRPr dirty="0"/>
          </a:p>
          <a:p>
            <a:pPr rtl="0">
              <a:spcBef>
                <a:spcPts val="0"/>
              </a:spcBef>
              <a:buNone/>
            </a:pPr>
            <a:endParaRPr dirty="0"/>
          </a:p>
          <a:p>
            <a:pPr rtl="0">
              <a:spcBef>
                <a:spcPts val="0"/>
              </a:spcBef>
              <a:buNone/>
            </a:pPr>
            <a:endParaRPr dirty="0"/>
          </a:p>
          <a:p>
            <a:pPr rtl="0">
              <a:spcBef>
                <a:spcPts val="0"/>
              </a:spcBef>
              <a:buNone/>
            </a:pPr>
            <a:endParaRPr dirty="0"/>
          </a:p>
          <a:p>
            <a:pPr rtl="0">
              <a:spcBef>
                <a:spcPts val="0"/>
              </a:spcBef>
              <a:buNone/>
            </a:pPr>
            <a:endParaRPr dirty="0"/>
          </a:p>
          <a:p>
            <a:pPr lvl="0">
              <a:spcBef>
                <a:spcPts val="0"/>
              </a:spcBef>
              <a:buNone/>
            </a:pPr>
            <a:r>
              <a:rPr lang="en" dirty="0"/>
              <a:t>Use a patch of pixels to determine target HS values rather than a single pixel.</a:t>
            </a:r>
          </a:p>
        </p:txBody>
      </p:sp>
      <p:sp>
        <p:nvSpPr>
          <p:cNvPr id="61" name="Shape 61">
            <a:hlinkClick r:id="rId3"/>
          </p:cNvPr>
          <p:cNvSpPr/>
          <p:nvPr/>
        </p:nvSpPr>
        <p:spPr>
          <a:xfrm>
            <a:off x="2268262" y="575400"/>
            <a:ext cx="4607474" cy="3455600"/>
          </a:xfrm>
          <a:prstGeom prst="rect">
            <a:avLst/>
          </a:prstGeom>
          <a:blipFill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808" y="553101"/>
            <a:ext cx="4703584" cy="4915737"/>
          </a:xfrm>
        </p:spPr>
        <p:txBody>
          <a:bodyPr/>
          <a:lstStyle/>
          <a:p>
            <a:r>
              <a:rPr lang="en-US" sz="1400" dirty="0" smtClean="0"/>
              <a:t># Program to use mouse to designate a rectangular </a:t>
            </a:r>
          </a:p>
          <a:p>
            <a:r>
              <a:rPr lang="en-US" sz="1400" dirty="0" smtClean="0"/>
              <a:t># region on image</a:t>
            </a:r>
          </a:p>
          <a:p>
            <a:endParaRPr lang="en-US" sz="1400" dirty="0"/>
          </a:p>
          <a:p>
            <a:endParaRPr lang="en-US" sz="1400" dirty="0" smtClean="0"/>
          </a:p>
          <a:p>
            <a:r>
              <a:rPr lang="en-US" sz="1400" dirty="0" smtClean="0"/>
              <a:t>import </a:t>
            </a:r>
            <a:r>
              <a:rPr lang="en-US" sz="1400" dirty="0"/>
              <a:t>cv2</a:t>
            </a:r>
          </a:p>
          <a:p>
            <a:r>
              <a:rPr lang="en-US" sz="1400" dirty="0"/>
              <a:t>import </a:t>
            </a:r>
            <a:r>
              <a:rPr lang="en-US" sz="1400" dirty="0" err="1"/>
              <a:t>numpy</a:t>
            </a:r>
            <a:r>
              <a:rPr lang="en-US" sz="1400" dirty="0"/>
              <a:t> as np</a:t>
            </a:r>
          </a:p>
          <a:p>
            <a:endParaRPr lang="en-US" sz="1400" dirty="0"/>
          </a:p>
          <a:p>
            <a:r>
              <a:rPr lang="en-US" sz="1400" dirty="0" err="1"/>
              <a:t>def</a:t>
            </a:r>
            <a:r>
              <a:rPr lang="en-US" sz="1400" dirty="0"/>
              <a:t> </a:t>
            </a:r>
            <a:r>
              <a:rPr lang="en-US" sz="1400" dirty="0" err="1"/>
              <a:t>mouseHandler</a:t>
            </a:r>
            <a:r>
              <a:rPr lang="en-US" sz="1400" dirty="0"/>
              <a:t>(</a:t>
            </a:r>
            <a:r>
              <a:rPr lang="en-US" sz="1400" dirty="0" err="1"/>
              <a:t>event,x,y,flags,param</a:t>
            </a:r>
            <a:r>
              <a:rPr lang="en-US" sz="1400" dirty="0"/>
              <a:t>):</a:t>
            </a:r>
          </a:p>
          <a:p>
            <a:r>
              <a:rPr lang="en-US" sz="1400" dirty="0"/>
              <a:t>   global </a:t>
            </a:r>
            <a:r>
              <a:rPr lang="en-US" sz="1400" dirty="0" err="1"/>
              <a:t>im_temp</a:t>
            </a:r>
            <a:r>
              <a:rPr lang="en-US" sz="1400" dirty="0"/>
              <a:t>, </a:t>
            </a:r>
            <a:r>
              <a:rPr lang="en-US" sz="1400" dirty="0" err="1"/>
              <a:t>pts_src</a:t>
            </a:r>
            <a:endParaRPr lang="en-US" sz="1400" dirty="0"/>
          </a:p>
          <a:p>
            <a:r>
              <a:rPr lang="en-US" sz="1400" dirty="0"/>
              <a:t>   if event == cv2.EVENT_LBUTTONDOWN:</a:t>
            </a:r>
          </a:p>
          <a:p>
            <a:r>
              <a:rPr lang="en-US" sz="1400" dirty="0"/>
              <a:t>      cv2.circle(</a:t>
            </a:r>
            <a:r>
              <a:rPr lang="en-US" sz="1400" dirty="0" err="1"/>
              <a:t>im_temp</a:t>
            </a:r>
            <a:r>
              <a:rPr lang="en-US" sz="1400" dirty="0"/>
              <a:t>,(</a:t>
            </a:r>
            <a:r>
              <a:rPr lang="en-US" sz="1400" dirty="0" err="1"/>
              <a:t>x,y</a:t>
            </a:r>
            <a:r>
              <a:rPr lang="en-US" sz="1400" dirty="0"/>
              <a:t>),3,(0,255,255),5,cv2.LINE_AA)</a:t>
            </a:r>
          </a:p>
          <a:p>
            <a:r>
              <a:rPr lang="en-US" sz="1400" dirty="0"/>
              <a:t>      cv2.imshow("image", </a:t>
            </a:r>
            <a:r>
              <a:rPr lang="en-US" sz="1400" dirty="0" err="1"/>
              <a:t>im_temp</a:t>
            </a:r>
            <a:r>
              <a:rPr lang="en-US" sz="1400" dirty="0"/>
              <a:t>)</a:t>
            </a:r>
          </a:p>
          <a:p>
            <a:r>
              <a:rPr lang="en-US" sz="1400" dirty="0"/>
              <a:t>      if </a:t>
            </a:r>
            <a:r>
              <a:rPr lang="en-US" sz="1400" dirty="0" err="1"/>
              <a:t>len</a:t>
            </a:r>
            <a:r>
              <a:rPr lang="en-US" sz="1400" dirty="0"/>
              <a:t>(</a:t>
            </a:r>
            <a:r>
              <a:rPr lang="en-US" sz="1400" dirty="0" err="1"/>
              <a:t>pts_src</a:t>
            </a:r>
            <a:r>
              <a:rPr lang="en-US" sz="1400" dirty="0"/>
              <a:t>) &lt; 4:</a:t>
            </a:r>
          </a:p>
          <a:p>
            <a:r>
              <a:rPr lang="en-US" sz="1400" dirty="0"/>
              <a:t>         </a:t>
            </a:r>
            <a:r>
              <a:rPr lang="en-US" sz="1400" dirty="0" err="1"/>
              <a:t>pts_src</a:t>
            </a:r>
            <a:r>
              <a:rPr lang="en-US" sz="1400" dirty="0"/>
              <a:t> = </a:t>
            </a:r>
            <a:r>
              <a:rPr lang="en-US" sz="1400" dirty="0" err="1"/>
              <a:t>np.append</a:t>
            </a:r>
            <a:r>
              <a:rPr lang="en-US" sz="1400" dirty="0"/>
              <a:t>(</a:t>
            </a:r>
            <a:r>
              <a:rPr lang="en-US" sz="1400" dirty="0" err="1"/>
              <a:t>pts_src</a:t>
            </a:r>
            <a:r>
              <a:rPr lang="en-US" sz="1400" dirty="0"/>
              <a:t>,[(</a:t>
            </a:r>
            <a:r>
              <a:rPr lang="en-US" sz="1400" dirty="0" err="1"/>
              <a:t>x,y</a:t>
            </a:r>
            <a:r>
              <a:rPr lang="en-US" sz="1400" dirty="0"/>
              <a:t>)],axis=0)        </a:t>
            </a:r>
          </a:p>
          <a:p>
            <a:endParaRPr lang="en-US" sz="1400" dirty="0"/>
          </a:p>
        </p:txBody>
      </p:sp>
      <p:sp>
        <p:nvSpPr>
          <p:cNvPr id="4" name="TextBox 3"/>
          <p:cNvSpPr txBox="1"/>
          <p:nvPr/>
        </p:nvSpPr>
        <p:spPr>
          <a:xfrm>
            <a:off x="5129561" y="553101"/>
            <a:ext cx="3924472" cy="41857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# Open webcam</a:t>
            </a:r>
          </a:p>
          <a:p>
            <a:r>
              <a:rPr lang="en-US" dirty="0"/>
              <a:t>cap = cv2.VideoCapture(0)</a:t>
            </a:r>
          </a:p>
          <a:p>
            <a:endParaRPr lang="en-US" dirty="0"/>
          </a:p>
          <a:p>
            <a:r>
              <a:rPr lang="en-US" dirty="0"/>
              <a:t># Capture a frame</a:t>
            </a:r>
          </a:p>
          <a:p>
            <a:r>
              <a:rPr lang="en-US" dirty="0"/>
              <a:t>ret, frame = </a:t>
            </a:r>
            <a:r>
              <a:rPr lang="en-US" dirty="0" err="1"/>
              <a:t>cap.read</a:t>
            </a:r>
            <a:r>
              <a:rPr lang="en-US" dirty="0"/>
              <a:t>()</a:t>
            </a:r>
          </a:p>
          <a:p>
            <a:endParaRPr lang="en-US" dirty="0"/>
          </a:p>
          <a:p>
            <a:r>
              <a:rPr lang="en-US" dirty="0"/>
              <a:t># Create a named window</a:t>
            </a:r>
          </a:p>
          <a:p>
            <a:endParaRPr lang="en-US" dirty="0"/>
          </a:p>
          <a:p>
            <a:r>
              <a:rPr lang="en-US" dirty="0"/>
              <a:t>cv2.namedWindow("image",1)</a:t>
            </a:r>
          </a:p>
          <a:p>
            <a:endParaRPr lang="en-US" dirty="0"/>
          </a:p>
          <a:p>
            <a:r>
              <a:rPr lang="en-US" dirty="0" err="1"/>
              <a:t>im_temp</a:t>
            </a:r>
            <a:r>
              <a:rPr lang="en-US" dirty="0"/>
              <a:t>=frame</a:t>
            </a:r>
          </a:p>
          <a:p>
            <a:r>
              <a:rPr lang="en-US" dirty="0" err="1"/>
              <a:t>pts_src</a:t>
            </a:r>
            <a:r>
              <a:rPr lang="en-US" dirty="0"/>
              <a:t>= </a:t>
            </a:r>
            <a:r>
              <a:rPr lang="en-US" dirty="0" err="1"/>
              <a:t>np.empty</a:t>
            </a:r>
            <a:r>
              <a:rPr lang="en-US" dirty="0"/>
              <a:t>((0,2),</a:t>
            </a:r>
            <a:r>
              <a:rPr lang="en-US" dirty="0" err="1"/>
              <a:t>dtype</a:t>
            </a:r>
            <a:r>
              <a:rPr lang="en-US" dirty="0"/>
              <a:t>=np.int32)</a:t>
            </a:r>
          </a:p>
          <a:p>
            <a:r>
              <a:rPr lang="en-US" dirty="0"/>
              <a:t>cv2.setMouseCallback("image",</a:t>
            </a:r>
            <a:r>
              <a:rPr lang="en-US" dirty="0" err="1"/>
              <a:t>mouseHandler</a:t>
            </a:r>
            <a:r>
              <a:rPr lang="en-US" dirty="0"/>
              <a:t>)</a:t>
            </a:r>
          </a:p>
          <a:p>
            <a:endParaRPr lang="en-US" dirty="0"/>
          </a:p>
          <a:p>
            <a:r>
              <a:rPr lang="en-US" dirty="0"/>
              <a:t>cv2.imshow("image",</a:t>
            </a:r>
            <a:r>
              <a:rPr lang="en-US" dirty="0" err="1"/>
              <a:t>im_temp</a:t>
            </a:r>
            <a:r>
              <a:rPr lang="en-US" dirty="0"/>
              <a:t>)</a:t>
            </a:r>
          </a:p>
          <a:p>
            <a:r>
              <a:rPr lang="en-US" dirty="0"/>
              <a:t>cv2.waitKey(0)</a:t>
            </a:r>
          </a:p>
          <a:p>
            <a:r>
              <a:rPr lang="en-US" dirty="0"/>
              <a:t>cv2.destroyAllWindows</a:t>
            </a:r>
          </a:p>
          <a:p>
            <a:r>
              <a:rPr lang="en-US" dirty="0"/>
              <a:t>print </a:t>
            </a:r>
            <a:r>
              <a:rPr lang="en-US" dirty="0" err="1"/>
              <a:t>pts_src</a:t>
            </a:r>
            <a:endParaRPr lang="en-US" dirty="0"/>
          </a:p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19272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dirty="0" smtClean="0"/>
              <a:t>Use Morphology to “clean up” image</a:t>
            </a:r>
            <a:endParaRPr lang="en" dirty="0"/>
          </a:p>
        </p:txBody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 sz="1800" u="sng" dirty="0"/>
              <a:t>erode</a:t>
            </a:r>
            <a:r>
              <a:rPr lang="en" sz="1800" dirty="0"/>
              <a:t>:</a:t>
            </a:r>
          </a:p>
          <a:p>
            <a:pPr rtl="0">
              <a:spcBef>
                <a:spcPts val="0"/>
              </a:spcBef>
              <a:buNone/>
            </a:pPr>
            <a:r>
              <a:rPr lang="en" sz="1800" dirty="0">
                <a:solidFill>
                  <a:srgbClr val="404040"/>
                </a:solidFill>
              </a:rPr>
              <a:t>The value of the output pixel is the </a:t>
            </a:r>
            <a:r>
              <a:rPr lang="en" sz="1800" i="1" dirty="0">
                <a:solidFill>
                  <a:srgbClr val="404040"/>
                </a:solidFill>
              </a:rPr>
              <a:t>minimum</a:t>
            </a:r>
            <a:r>
              <a:rPr lang="en" sz="1800" dirty="0">
                <a:solidFill>
                  <a:srgbClr val="404040"/>
                </a:solidFill>
              </a:rPr>
              <a:t> value of all the pixels in the input pixel's neighborhood</a:t>
            </a:r>
          </a:p>
          <a:p>
            <a:pPr rtl="0">
              <a:spcBef>
                <a:spcPts val="0"/>
              </a:spcBef>
              <a:buNone/>
            </a:pPr>
            <a:r>
              <a:rPr lang="en" sz="1800" u="sng" dirty="0"/>
              <a:t>dilate</a:t>
            </a:r>
            <a:r>
              <a:rPr lang="en" sz="1800" dirty="0"/>
              <a:t>:</a:t>
            </a:r>
          </a:p>
          <a:p>
            <a:pPr rtl="0">
              <a:spcBef>
                <a:spcPts val="0"/>
              </a:spcBef>
              <a:buNone/>
            </a:pPr>
            <a:r>
              <a:rPr lang="en" sz="1800" dirty="0">
                <a:solidFill>
                  <a:srgbClr val="404040"/>
                </a:solidFill>
              </a:rPr>
              <a:t>The value of the output pixel is the </a:t>
            </a:r>
          </a:p>
          <a:p>
            <a:pPr rtl="0">
              <a:spcBef>
                <a:spcPts val="0"/>
              </a:spcBef>
              <a:buNone/>
            </a:pPr>
            <a:r>
              <a:rPr lang="en" sz="1800" i="1" dirty="0">
                <a:solidFill>
                  <a:srgbClr val="404040"/>
                </a:solidFill>
              </a:rPr>
              <a:t>maximum</a:t>
            </a:r>
            <a:r>
              <a:rPr lang="en" sz="1800" dirty="0">
                <a:solidFill>
                  <a:srgbClr val="404040"/>
                </a:solidFill>
              </a:rPr>
              <a:t> value of all the pixels in the </a:t>
            </a:r>
          </a:p>
          <a:p>
            <a:pPr>
              <a:spcBef>
                <a:spcPts val="0"/>
              </a:spcBef>
              <a:buNone/>
            </a:pPr>
            <a:r>
              <a:rPr lang="en" sz="1800" dirty="0">
                <a:solidFill>
                  <a:srgbClr val="404040"/>
                </a:solidFill>
              </a:rPr>
              <a:t>input pixel's neighborhood</a:t>
            </a:r>
          </a:p>
        </p:txBody>
      </p:sp>
      <p:pic>
        <p:nvPicPr>
          <p:cNvPr id="68" name="Shape 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81037" y="3034350"/>
            <a:ext cx="828675" cy="114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Shape 6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20362" y="3034350"/>
            <a:ext cx="904875" cy="114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Shape 7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84237" y="3034350"/>
            <a:ext cx="904875" cy="1143000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Shape 71"/>
          <p:cNvSpPr txBox="1"/>
          <p:nvPr/>
        </p:nvSpPr>
        <p:spPr>
          <a:xfrm>
            <a:off x="5447650" y="4285125"/>
            <a:ext cx="3893100" cy="454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" name="TextBox 1"/>
          <p:cNvSpPr txBox="1"/>
          <p:nvPr/>
        </p:nvSpPr>
        <p:spPr>
          <a:xfrm>
            <a:off x="167919" y="4370921"/>
            <a:ext cx="72715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hlinkClick r:id="rId6"/>
              </a:rPr>
              <a:t>Tutorial:  </a:t>
            </a:r>
            <a:r>
              <a:rPr lang="en-US" sz="1000" dirty="0">
                <a:hlinkClick r:id="rId6"/>
              </a:rPr>
              <a:t>https://</a:t>
            </a:r>
            <a:r>
              <a:rPr lang="en-US" sz="1000" dirty="0" smtClean="0">
                <a:hlinkClick r:id="rId6"/>
              </a:rPr>
              <a:t>docs.opencv.org/3.0-beta/doc/py_tutorials/py_imgproc/py_morphological_ops/py_morphological_ops.html</a:t>
            </a:r>
            <a:endParaRPr lang="en-US" sz="1000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>
            <a:spLocks noGrp="1"/>
          </p:cNvSpPr>
          <p:nvPr>
            <p:ph type="title"/>
          </p:nvPr>
        </p:nvSpPr>
        <p:spPr>
          <a:xfrm>
            <a:off x="457200" y="342753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Connected-Component Labeling (a.k.a. Blob Extraction)</a:t>
            </a:r>
          </a:p>
        </p:txBody>
      </p:sp>
      <p:pic>
        <p:nvPicPr>
          <p:cNvPr id="77" name="Shape 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0579" y="1583875"/>
            <a:ext cx="2876550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Shape 7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48140" y="1588637"/>
            <a:ext cx="2867025" cy="28479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9" name="Shape 79"/>
          <p:cNvCxnSpPr/>
          <p:nvPr/>
        </p:nvCxnSpPr>
        <p:spPr>
          <a:xfrm rot="10800000" flipH="1">
            <a:off x="3394528" y="3044574"/>
            <a:ext cx="890999" cy="10500"/>
          </a:xfrm>
          <a:prstGeom prst="straightConnector1">
            <a:avLst/>
          </a:prstGeom>
          <a:noFill/>
          <a:ln w="76200" cap="flat">
            <a:solidFill>
              <a:srgbClr val="000000"/>
            </a:solidFill>
            <a:prstDash val="solid"/>
            <a:round/>
            <a:headEnd type="none" w="lg" len="lg"/>
            <a:tailEnd type="triangle" w="lg" len="lg"/>
          </a:ln>
        </p:spPr>
      </p:cxnSp>
      <p:pic>
        <p:nvPicPr>
          <p:cNvPr id="80" name="Shape 8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54137" y="1583875"/>
            <a:ext cx="1343025" cy="933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-light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509</Words>
  <Application>Microsoft Office PowerPoint</Application>
  <PresentationFormat>On-screen Show (16:9)</PresentationFormat>
  <Paragraphs>117</Paragraphs>
  <Slides>11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Courier New</vt:lpstr>
      <vt:lpstr>simple-light</vt:lpstr>
      <vt:lpstr>Color Tracking</vt:lpstr>
      <vt:lpstr>A Quick Overview</vt:lpstr>
      <vt:lpstr>RGB vs HSV</vt:lpstr>
      <vt:lpstr>HSV Color Space</vt:lpstr>
      <vt:lpstr>Convert to HSV, Find HSV values</vt:lpstr>
      <vt:lpstr>Choosing a Color</vt:lpstr>
      <vt:lpstr>PowerPoint Presentation</vt:lpstr>
      <vt:lpstr>Use Morphology to “clean up” image</vt:lpstr>
      <vt:lpstr>Connected-Component Labeling (a.k.a. Blob Extraction)</vt:lpstr>
      <vt:lpstr>Finding the Target-Pseudocode</vt:lpstr>
      <vt:lpstr>Center the Target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Color Tracking</dc:title>
  <dc:creator>Peter Allen</dc:creator>
  <cp:lastModifiedBy>Peter Allen</cp:lastModifiedBy>
  <cp:revision>20</cp:revision>
  <dcterms:modified xsi:type="dcterms:W3CDTF">2017-10-17T15:27:30Z</dcterms:modified>
</cp:coreProperties>
</file>