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21" r:id="rId3"/>
    <p:sldMasterId id="2147483733" r:id="rId4"/>
    <p:sldMasterId id="2147483745" r:id="rId5"/>
    <p:sldMasterId id="2147483757" r:id="rId6"/>
    <p:sldMasterId id="2147483769" r:id="rId7"/>
    <p:sldMasterId id="2147483865" r:id="rId8"/>
    <p:sldMasterId id="2147483877" r:id="rId9"/>
    <p:sldMasterId id="2147483889" r:id="rId10"/>
    <p:sldMasterId id="2147483901" r:id="rId11"/>
    <p:sldMasterId id="2147483913" r:id="rId12"/>
  </p:sldMasterIdLst>
  <p:notesMasterIdLst>
    <p:notesMasterId r:id="rId61"/>
  </p:notesMasterIdLst>
  <p:handoutMasterIdLst>
    <p:handoutMasterId r:id="rId62"/>
  </p:handoutMasterIdLst>
  <p:sldIdLst>
    <p:sldId id="382" r:id="rId13"/>
    <p:sldId id="274" r:id="rId14"/>
    <p:sldId id="275" r:id="rId15"/>
    <p:sldId id="383" r:id="rId16"/>
    <p:sldId id="334" r:id="rId17"/>
    <p:sldId id="276" r:id="rId18"/>
    <p:sldId id="371" r:id="rId19"/>
    <p:sldId id="278" r:id="rId20"/>
    <p:sldId id="279" r:id="rId21"/>
    <p:sldId id="281" r:id="rId22"/>
    <p:sldId id="282" r:id="rId23"/>
    <p:sldId id="283" r:id="rId24"/>
    <p:sldId id="284" r:id="rId25"/>
    <p:sldId id="372" r:id="rId26"/>
    <p:sldId id="373" r:id="rId27"/>
    <p:sldId id="370" r:id="rId28"/>
    <p:sldId id="374" r:id="rId29"/>
    <p:sldId id="289" r:id="rId30"/>
    <p:sldId id="290" r:id="rId31"/>
    <p:sldId id="291" r:id="rId32"/>
    <p:sldId id="375" r:id="rId33"/>
    <p:sldId id="376" r:id="rId34"/>
    <p:sldId id="377" r:id="rId35"/>
    <p:sldId id="378" r:id="rId36"/>
    <p:sldId id="379" r:id="rId37"/>
    <p:sldId id="380" r:id="rId38"/>
    <p:sldId id="381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2" r:id="rId48"/>
    <p:sldId id="331" r:id="rId49"/>
    <p:sldId id="332" r:id="rId50"/>
    <p:sldId id="303" r:id="rId51"/>
    <p:sldId id="304" r:id="rId52"/>
    <p:sldId id="354" r:id="rId53"/>
    <p:sldId id="305" r:id="rId54"/>
    <p:sldId id="369" r:id="rId55"/>
    <p:sldId id="315" r:id="rId56"/>
    <p:sldId id="316" r:id="rId57"/>
    <p:sldId id="321" r:id="rId58"/>
    <p:sldId id="385" r:id="rId59"/>
    <p:sldId id="384" r:id="rId6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79328" autoAdjust="0"/>
  </p:normalViewPr>
  <p:slideViewPr>
    <p:cSldViewPr>
      <p:cViewPr varScale="1">
        <p:scale>
          <a:sx n="144" d="100"/>
          <a:sy n="144" d="100"/>
        </p:scale>
        <p:origin x="211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48A5A-8F2D-430C-9146-0D0D87FDB491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CS 376 Lecture 8 Fitting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B4527-3157-4112-981A-7B21D574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988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8FF12D1-6BEF-4526-896C-4C1368AE010E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CS 376 Lecture 8 Fitting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CA47EF5-16AF-45AD-90D9-27382333A3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184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B4D7A8-20D6-4DDB-BFEC-01E606D4E1AB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8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7091A9EC-0FEB-49B8-99D7-502048F4AC7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baseline="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07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E4F17BB6-1BAF-4740-A939-4A920CDAAFE1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66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C9D108-64FA-4AF6-B980-2D0B6CFE4AD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Figure 15.1, top half.  Note that most points in the vote array are very dark, because they</a:t>
            </a:r>
          </a:p>
          <a:p>
            <a:pPr eaLnBrk="1" hangingPunct="1"/>
            <a:r>
              <a:rPr lang="en-US" altLang="en-US" smtClean="0"/>
              <a:t>get only one vote.</a:t>
            </a:r>
          </a:p>
        </p:txBody>
      </p:sp>
    </p:spTree>
    <p:extLst>
      <p:ext uri="{BB962C8B-B14F-4D97-AF65-F5344CB8AC3E}">
        <p14:creationId xmlns:p14="http://schemas.microsoft.com/office/powerpoint/2010/main" val="1545850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EFDE78-3ABF-4DBC-B4BA-3F5B247BAB5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32987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8E0247-7BE9-40E4-981A-4200CF72D27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10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B4D7A8-20D6-4DDB-BFEC-01E606D4E1AB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38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FC353440-A4DC-41E0-9364-498AD60AC0E9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defTabSz="966612">
              <a:defRPr/>
            </a:pP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0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C99BCC50-E0BD-46D3-8D8D-F7E9F4622CCF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99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65CC2FA-78EB-48DC-A9A2-03876B89DA6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This is 15.1 lower half</a:t>
            </a:r>
          </a:p>
        </p:txBody>
      </p:sp>
    </p:spTree>
    <p:extLst>
      <p:ext uri="{BB962C8B-B14F-4D97-AF65-F5344CB8AC3E}">
        <p14:creationId xmlns:p14="http://schemas.microsoft.com/office/powerpoint/2010/main" val="4270579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203A9F-2197-490C-A964-D995C2DD501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This is 15.1 lower half</a:t>
            </a:r>
          </a:p>
        </p:txBody>
      </p:sp>
    </p:spTree>
    <p:extLst>
      <p:ext uri="{BB962C8B-B14F-4D97-AF65-F5344CB8AC3E}">
        <p14:creationId xmlns:p14="http://schemas.microsoft.com/office/powerpoint/2010/main" val="105012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B4D7A8-20D6-4DDB-BFEC-01E606D4E1AB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747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77D3B9-091D-45FF-9332-304B48E3E0A9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This is the number of votes that the real line of 20 points gets with increasing noise (figure15.3)</a:t>
            </a:r>
          </a:p>
        </p:txBody>
      </p:sp>
    </p:spTree>
    <p:extLst>
      <p:ext uri="{BB962C8B-B14F-4D97-AF65-F5344CB8AC3E}">
        <p14:creationId xmlns:p14="http://schemas.microsoft.com/office/powerpoint/2010/main" val="2446585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B3A9079-88A2-4A03-8DD1-4F761048CD88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15.2; main point is that lots of noise can lead to large peaks in the array</a:t>
            </a:r>
          </a:p>
        </p:txBody>
      </p:sp>
    </p:spTree>
    <p:extLst>
      <p:ext uri="{BB962C8B-B14F-4D97-AF65-F5344CB8AC3E}">
        <p14:creationId xmlns:p14="http://schemas.microsoft.com/office/powerpoint/2010/main" val="14321460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E6A760-B200-4BBA-B11B-21E7DBF67186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Figure 15.4; as the noise increases in a picture without a line, the number of points in the max cell goes</a:t>
            </a:r>
          </a:p>
          <a:p>
            <a:pPr eaLnBrk="1" hangingPunct="1"/>
            <a:r>
              <a:rPr lang="en-US" altLang="en-US" smtClean="0"/>
              <a:t>up, too</a:t>
            </a:r>
          </a:p>
        </p:txBody>
      </p:sp>
    </p:spTree>
    <p:extLst>
      <p:ext uri="{BB962C8B-B14F-4D97-AF65-F5344CB8AC3E}">
        <p14:creationId xmlns:p14="http://schemas.microsoft.com/office/powerpoint/2010/main" val="26588249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E25A5B-8FB0-46F4-8F36-BCC50ECE7CCB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64195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988111-07B2-457C-A3BA-EC0AE440BC8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36888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0EE40815-05AC-493C-9114-5C5F67E2AF0B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961" y="4540568"/>
            <a:ext cx="5384800" cy="4378881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273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67A68ADE-D0CF-4841-A44D-BCC2957125A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651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67A68ADE-D0CF-4841-A44D-BCC2957125A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305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67A68ADE-D0CF-4841-A44D-BCC2957125A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745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67A68ADE-D0CF-4841-A44D-BCC2957125A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89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E96898A3-3EE3-4540-9826-A6DD2D9AC774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ts val="634"/>
              </a:spcAft>
            </a:pPr>
            <a:endParaRPr lang="en-US" sz="13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00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66612">
              <a:defRPr/>
            </a:pPr>
            <a:endParaRPr lang="en-US" dirty="0" smtClean="0"/>
          </a:p>
        </p:txBody>
      </p:sp>
      <p:sp>
        <p:nvSpPr>
          <p:cNvPr id="169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67A68ADE-D0CF-4841-A44D-BCC2957125A2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95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dirty="0" smtClean="0">
              <a:solidFill>
                <a:srgbClr val="000000"/>
              </a:solidFill>
              <a:latin typeface="Helvetica" pitchFamily="34" charset="0"/>
            </a:endParaRPr>
          </a:p>
        </p:txBody>
      </p:sp>
      <p:sp>
        <p:nvSpPr>
          <p:cNvPr id="171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3EA9A9B7-852E-4FE9-ADC0-4D5CDF6208E9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084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39579042-ABAB-42FC-ADC9-9CBC67D14FFA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891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39579042-ABAB-42FC-ADC9-9CBC67D14FFA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58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47EF5-16AF-45AD-90D9-27382333A367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242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BD68ACD3-F762-47B4-B86B-0A5292667085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043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C1ABAACE-DD07-44CF-AFE0-CAEB14790866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199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6661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C6C01-5097-4EFA-ACFD-07FDC1D804AC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96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167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85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B4D7A8-20D6-4DDB-BFEC-01E606D4E1AB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557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19981008-ADBE-4873-AE9D-D0F1866C4705}" type="slidenum">
              <a:rPr lang="en-US" sz="12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687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A1F162F4-B372-41D2-8526-B17C4CC57920}" type="slidenum">
              <a:rPr lang="en-US" sz="12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418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ABB4D7A8-20D6-4DDB-BFEC-01E606D4E1AB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46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76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9C9FAE-4BFF-4B70-BB77-14B98D10F426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9114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2BCDA7C6-4E28-471E-A0F6-23EF427D758F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961" y="4540568"/>
            <a:ext cx="5384800" cy="4378881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48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7DD4497C-5D18-43CF-9BFC-913A6DFFACAF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961" y="4540568"/>
            <a:ext cx="5384800" cy="4378881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12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CB032AB6-9822-46CE-B5E4-CEB78EEE70AD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961" y="4540568"/>
            <a:ext cx="5384800" cy="4378881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73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CB032AB6-9822-46CE-B5E4-CEB78EEE70AD}" type="slidenum">
              <a:rPr lang="en-US">
                <a:solidFill>
                  <a:prstClr val="black"/>
                </a:solidFill>
                <a:latin typeface="Arial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961" y="4540568"/>
            <a:ext cx="5384800" cy="4378881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CS 376 Lecture 8 Fitting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57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6748F70-04AE-4728-9E23-F0F90FF35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2734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51A53710-4D38-4D59-BDB6-455BEBAAA7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76458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70953A44-3D05-4B0F-B647-15E3BCD2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8354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71ED6D4-AE99-456D-99DA-1EB50CDF82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2302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F215EEEA-3688-47FC-8BA6-07584CB8E2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4409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8A55DF4-606F-4D3B-A915-2A559A22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9477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B8BA3DE-D567-4447-A23A-CA6B969B19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228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D12FDC86-3656-4949-8264-DF06F4698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3485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9A4AF95-CCC2-4B16-9655-547248DF16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71272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906ED3F-8530-4989-B6BC-C03A272D6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97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6AAC3025-3AAE-47AC-9137-1397B6CC1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4431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6748F70-04AE-4728-9E23-F0F90FF35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3114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51A53710-4D38-4D59-BDB6-455BEBAAA7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9990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70953A44-3D05-4B0F-B647-15E3BCD2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0510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71ED6D4-AE99-456D-99DA-1EB50CDF82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36244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F215EEEA-3688-47FC-8BA6-07584CB8E2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610897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8A55DF4-606F-4D3B-A915-2A559A22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8018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B8BA3DE-D567-4447-A23A-CA6B969B19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81172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D12FDC86-3656-4949-8264-DF06F4698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97916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9A4AF95-CCC2-4B16-9655-547248DF16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56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82307C8-829D-4BED-80D0-396216B14B1A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906ED3F-8530-4989-B6BC-C03A272D6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7580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6AAC3025-3AAE-47AC-9137-1397B6CC1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7237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6748F70-04AE-4728-9E23-F0F90FF35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78292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51A53710-4D38-4D59-BDB6-455BEBAAA7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84623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70953A44-3D05-4B0F-B647-15E3BCD2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78542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71ED6D4-AE99-456D-99DA-1EB50CDF82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45361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F215EEEA-3688-47FC-8BA6-07584CB8E2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1456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8A55DF4-606F-4D3B-A915-2A559A22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6523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B8BA3DE-D567-4447-A23A-CA6B969B19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92154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D12FDC86-3656-4949-8264-DF06F4698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4216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BB6C3202-6032-4398-816A-8AC20E230ECE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9A4AF95-CCC2-4B16-9655-547248DF16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96141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906ED3F-8530-4989-B6BC-C03A272D6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0184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6AAC3025-3AAE-47AC-9137-1397B6CC1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94392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6748F70-04AE-4728-9E23-F0F90FF35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758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731CB19-1C00-46EB-95E5-FC6DE6FE5CC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FBD2DE4-3975-4D81-9234-8C24AEADCFA7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8ACB6DE-3EC2-4600-BA32-ECA1B2995D5D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F36629A-99BA-43CE-910B-DE79E020FC0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985158D-3111-4441-A775-49823B22BC2F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52AFC6A-C4FA-4FAE-8CCF-DCD4EF18CEE1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9CC0164F-EAAB-4283-99BF-B9E434354674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E53CB9A-9E34-4D09-8302-9742DF7F18E8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DF2B9EF0-7E4F-4554-8D12-4A5B9B407E73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A66157C-4016-434D-8329-A6BA8E355C74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4749891-993B-4D33-B993-137EB48B8924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ED13BAD-D3CD-4709-A2BF-5D45E7943025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A33737EA-7009-4E81-999B-EDE285887C7A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67408ED-D371-4F73-8FFB-D7F48F1ED9C4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FB27D6B-5523-448D-A070-920C01AFCC8F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6C5779B-CA68-481B-B316-38460C8DEAF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CD9997A-8257-478E-A6A0-790675028B21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12E691A-386B-4998-A2FA-C91D6DAECFB1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730CC90E-0932-4E33-996D-1E975E80B87F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F877AAA-4F4C-42BD-B112-A1606A8023C8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6BE9D59-81E1-49DC-B0DF-BFE23630BDF8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10225231-1B04-4B28-977A-01563C4B0EE6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2378EC12-D0E0-4B4A-A0DE-A2D7FD048EF1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81F52E98-AC33-414F-AC4C-5DE08E7DFAEB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DD1A5F88-2822-46AC-AB6D-CEB7905A53AF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5B762708-BA4D-47B0-82A6-0FC41C3E0B15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DF016BBD-8E86-4A06-B96A-3EDB19E317A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DD31170D-85B5-47E1-820C-18DD5758B643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A202562E-3016-4BCD-B5B0-9524E897947C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35FC7014-8518-4FB3-AC68-7AD46F8324F9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05E7D173-9B33-4C30-B08D-562C9791FB06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07CF7331-3FB3-4CD1-AEB5-094A5FE4CB51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 pitchFamily="34" charset="0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E4B2DDB-B4D1-4125-8159-6EDB94AE1695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73018B4-3933-4F62-A5FA-67D0DCE8653B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B389572-BE80-4015-B60A-A72FC85D6D8B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073EA36-E756-4169-B749-F2D60A8B0CA8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A149096-2B83-44A4-B84B-C4BAB53BC103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7C9B566-B7D8-4BE7-840C-83778208EB12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0B7A1A3-3CB5-4873-9914-12B786270A82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4F18ADD-DE40-44F3-A998-E661606E32F3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1C550BD-6899-4552-B1A8-0A2A1826DF53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C183C7D-514C-471D-B43C-43B42CF8B980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F06E393-7836-4834-A61E-1ECDC2D39269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15D16E1-4ED3-4227-804B-12509266F623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FAC55F-92E2-4DBB-AFA0-463A7222A4C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16FF4FA-9223-420D-899B-6655516D0A59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E00A54B-E472-486C-97EC-D4EA8BBF96D5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E5EE0C3-10C7-4BC6-81C3-9CC82F2C0235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CDAEF1-F8C3-425C-B07E-CDA97C926752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21BF95E-C8D3-48F8-A7F8-D99D52B37402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8B2CE9-2E60-4970-8E9B-92539C1720A1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4B917C-EC37-4048-94F8-9AEC0B9682E9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31EF539-55EA-479C-829B-CF7809C3187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549001C-B9BF-46E4-A221-9142850081D6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A547B049-3001-4866-8B59-34CB4FF28AAE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00206AE-998E-415C-820A-65FCD19CE570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FCAE5B10-D31A-4588-832D-622F2BE1CF2E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AF230AD-5C36-4AC7-95CA-A0F22E44FEA0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3473D5F2-C18E-4E02-93D6-64FDCD0696D8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74E8C1E-304B-4A0A-99D7-77C600D5E79D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904FD796-4929-4504-B1A9-4534A9E9096E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3BCF792-7106-43CC-B9D9-F4B724E890E7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048CCB60-9FD8-4E87-B368-E8728761F792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498D1447-A7E1-47A9-B3DA-3039733D0D78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E0AF087B-814A-4EA7-84D2-990B458107F2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6106A9D-2C39-4406-AD6F-3772BF863D39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10F7BC2C-85AC-4EAA-AFF2-96E83011E281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0831733-B0D0-47CC-8E41-1BC2273882A3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34B0821B-9EDC-4798-9634-9E3B1DD4E98C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225C1D3-A8E6-4B33-8935-22A44191FC12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0237FBB7-FACC-4D1A-BD99-374735EB0B0E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4BF91C3-3F9E-4CD9-A76A-23BB06EC2E40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7A856834-AC08-48BD-A91E-C9D22DE1FB89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E33C711-EC1C-4919-BE1C-AF7AEDAEBD7B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D37C9B25-3BF5-4377-A938-09817B1F330F}" type="datetimeFigureOut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81DB7ED-876C-4277-9A5E-CD1FC318D538}" type="slidenum"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A0E88-2A56-43BB-9311-C951583670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36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CAE69-3076-4B39-866B-3FD3C1A408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67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01677-BEFF-422E-8B97-69760C796C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533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984A1-08E7-4DA0-8FCA-B9FD8ADE21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516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ACC7-F352-4D64-A02A-C101A5F4FB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923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95E7F-68C3-4314-88CC-654771EED69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4057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11F4D-CA4E-4A69-AC03-04048CBA8E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7552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3434A-4E93-4F23-8B3C-683FC5E82E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9057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59F28-463A-4661-B890-53E4846050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851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C54FA-FA0F-468A-B3CB-2FCFD3A35C3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3478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BFFB6-0120-470C-BB50-E7B2D8A63B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51A53710-4D38-4D59-BDB6-455BEBAAA7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37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70953A44-3D05-4B0F-B647-15E3BCD2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1917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71ED6D4-AE99-456D-99DA-1EB50CDF82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1350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F215EEEA-3688-47FC-8BA6-07584CB8E2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82359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8A55DF4-606F-4D3B-A915-2A559A22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4415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BB8BA3DE-D567-4447-A23A-CA6B969B19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4756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D12FDC86-3656-4949-8264-DF06F4698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4947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E9A4AF95-CCC2-4B16-9655-547248DF16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67080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3906ED3F-8530-4989-B6BC-C03A272D6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6788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fld id="{6AAC3025-3AAE-47AC-9137-1397B6CC1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216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D38759-7BF7-4583-B6D9-8F919D1DE5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60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D38759-7BF7-4583-B6D9-8F919D1DE5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9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D38759-7BF7-4583-B6D9-8F919D1DE5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3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1A6C9532-855A-4EA1-B8EB-122CC0DEAC22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8948179E-8127-4BF2-8762-211A319AAEC1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fld id="{2995C511-E46B-4ADA-A9E9-D6AF2C7EFDC4}" type="slidenum">
              <a:rPr lang="en-US" kern="1200">
                <a:solidFill>
                  <a:srgbClr val="000000"/>
                </a:solidFill>
                <a:ea typeface="+mn-ea"/>
                <a:cs typeface="Arial" pitchFamily="34" charset="0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kern="1200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9B403E6-EFB1-4095-AC3C-2CFB971FD47E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30055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6B63662-279A-4AB5-B0A2-B050C86155D2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9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fld id="{92BE8338-BC39-4E4A-912F-5F4192F37488}" type="datetimeFigureOut"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t>10/24/2017</a:t>
            </a:fld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9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9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1C627014-78CE-43FE-A562-A608B28C2726}" type="slidenum"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defTabSz="9141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defTabSz="91411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defTabSz="914116" fontAlgn="base">
              <a:spcBef>
                <a:spcPct val="0"/>
              </a:spcBef>
              <a:spcAft>
                <a:spcPct val="0"/>
              </a:spcAft>
              <a:defRPr/>
            </a:pPr>
            <a:fld id="{0BEAF1B3-FB9A-44F8-BF37-16D02C4ED1FA}" type="slidenum">
              <a:rPr lang="en-US">
                <a:solidFill>
                  <a:srgbClr val="000000"/>
                </a:solidFill>
              </a:rPr>
              <a:pPr defTabSz="91411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3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5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1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3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793" indent="-34279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646" indent="-22852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702" indent="-22852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760" indent="-22852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18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876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934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991" indent="-22852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D38759-7BF7-4583-B6D9-8F919D1DE5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2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3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6.xml"/><Relationship Id="rId7" Type="http://schemas.openxmlformats.org/officeDocument/2006/relationships/image" Target="../media/image34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png"/><Relationship Id="rId5" Type="http://schemas.openxmlformats.org/officeDocument/2006/relationships/image" Target="../media/image36.wmf"/><Relationship Id="rId10" Type="http://schemas.openxmlformats.org/officeDocument/2006/relationships/image" Target="../media/image38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4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0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9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kschulze.net/java/hough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53.wmf"/><Relationship Id="rId4" Type="http://schemas.openxmlformats.org/officeDocument/2006/relationships/hyperlink" Target="http://www.pascal-network.org/challenges/VOC/pubs/leibe04.pdf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://www.pascal-network.org/challenges/VOC/pubs/leibe04.pdf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2" Type="http://schemas.openxmlformats.org/officeDocument/2006/relationships/hyperlink" Target="https://youtu.be/glFl6mcMghA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Hough Transform</a:t>
            </a:r>
          </a:p>
        </p:txBody>
      </p:sp>
      <p:sp>
        <p:nvSpPr>
          <p:cNvPr id="24579" name="Subtitle 2"/>
          <p:cNvSpPr>
            <a:spLocks noGrp="1"/>
          </p:cNvSpPr>
          <p:nvPr>
            <p:ph type="subTitle" idx="1"/>
          </p:nvPr>
        </p:nvSpPr>
        <p:spPr>
          <a:xfrm>
            <a:off x="14478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</a:rPr>
              <a:t>COMS 4733</a:t>
            </a:r>
          </a:p>
          <a:p>
            <a:pPr eaLnBrk="1" hangingPunct="1"/>
            <a:r>
              <a:rPr lang="en-US" altLang="en-US" smtClean="0">
                <a:solidFill>
                  <a:schemeClr val="tx1"/>
                </a:solidFill>
              </a:rPr>
              <a:t>Computational Aspect of Robotics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121881" y="6468675"/>
            <a:ext cx="9010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Many slides </a:t>
            </a:r>
            <a:r>
              <a:rPr lang="en-US" altLang="en-US" sz="1200" smtClean="0"/>
              <a:t>from James Hays, Kristen Grauman, </a:t>
            </a:r>
            <a:r>
              <a:rPr lang="en-US" altLang="en-US" sz="1200"/>
              <a:t>Derek Hoiem, Lana Lazebnik, Steve Seitz, David Forsyth, David Lowe, Fei-Fei Li</a:t>
            </a:r>
          </a:p>
        </p:txBody>
      </p:sp>
    </p:spTree>
    <p:extLst>
      <p:ext uri="{BB962C8B-B14F-4D97-AF65-F5344CB8AC3E}">
        <p14:creationId xmlns:p14="http://schemas.microsoft.com/office/powerpoint/2010/main" val="50451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Finding lines in an image: Hough space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8153400" cy="1905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What are the line parameters for the line that contains both (x</a:t>
            </a:r>
            <a:r>
              <a:rPr lang="en-US" baseline="-25000" dirty="0" smtClean="0"/>
              <a:t>0</a:t>
            </a:r>
            <a:r>
              <a:rPr lang="en-US" dirty="0" smtClean="0"/>
              <a:t>, y</a:t>
            </a:r>
            <a:r>
              <a:rPr lang="en-US" baseline="-25000" dirty="0" smtClean="0"/>
              <a:t>0</a:t>
            </a:r>
            <a:r>
              <a:rPr lang="en-US" dirty="0" smtClean="0"/>
              <a:t>) and (x</a:t>
            </a:r>
            <a:r>
              <a:rPr lang="en-US" baseline="-25000" dirty="0" smtClean="0"/>
              <a:t>1</a:t>
            </a:r>
            <a:r>
              <a:rPr lang="en-US" dirty="0" smtClean="0"/>
              <a:t>, y</a:t>
            </a:r>
            <a:r>
              <a:rPr lang="en-US" baseline="-25000" dirty="0" smtClean="0"/>
              <a:t>1</a:t>
            </a:r>
            <a:r>
              <a:rPr lang="en-US" dirty="0" smtClean="0"/>
              <a:t>)?</a:t>
            </a:r>
          </a:p>
          <a:p>
            <a:pPr lvl="1"/>
            <a:r>
              <a:rPr lang="en-US" dirty="0" smtClean="0"/>
              <a:t>It is the intersection of the lines b = –x</a:t>
            </a:r>
            <a:r>
              <a:rPr lang="en-US" baseline="-25000" dirty="0" smtClean="0"/>
              <a:t>0</a:t>
            </a:r>
            <a:r>
              <a:rPr lang="en-US" dirty="0" smtClean="0"/>
              <a:t>m + y</a:t>
            </a:r>
            <a:r>
              <a:rPr lang="en-US" baseline="-25000" dirty="0" smtClean="0"/>
              <a:t>0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b = –x</a:t>
            </a:r>
            <a:r>
              <a:rPr lang="en-US" baseline="-25000" dirty="0" smtClean="0"/>
              <a:t>1</a:t>
            </a:r>
            <a:r>
              <a:rPr lang="en-US" dirty="0" smtClean="0"/>
              <a:t>m + y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V="1">
            <a:off x="129540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129540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124200" y="30480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958850" y="11144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V="1">
            <a:off x="545465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545465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7283450" y="3048000"/>
            <a:ext cx="39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105400" y="11144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</a:t>
            </a:r>
          </a:p>
        </p:txBody>
      </p:sp>
      <p:sp>
        <p:nvSpPr>
          <p:cNvPr id="58380" name="Oval 12"/>
          <p:cNvSpPr>
            <a:spLocks noChangeArrowheads="1"/>
          </p:cNvSpPr>
          <p:nvPr/>
        </p:nvSpPr>
        <p:spPr bwMode="auto">
          <a:xfrm>
            <a:off x="1828800" y="1828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1447800" y="3352800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4876800" y="3352800"/>
            <a:ext cx="3695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(parameter) space</a:t>
            </a:r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>
            <a:off x="3810000" y="2209800"/>
            <a:ext cx="914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85800" y="1757363"/>
            <a:ext cx="8153400" cy="4948237"/>
            <a:chOff x="432" y="1107"/>
            <a:chExt cx="5136" cy="3117"/>
          </a:xfrm>
        </p:grpSpPr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432" y="1248"/>
              <a:ext cx="5136" cy="2976"/>
              <a:chOff x="432" y="1248"/>
              <a:chExt cx="5136" cy="2976"/>
            </a:xfrm>
          </p:grpSpPr>
          <p:sp>
            <p:nvSpPr>
              <p:cNvPr id="58391" name="Line 18"/>
              <p:cNvSpPr>
                <a:spLocks noChangeShapeType="1"/>
              </p:cNvSpPr>
              <p:nvPr/>
            </p:nvSpPr>
            <p:spPr bwMode="auto">
              <a:xfrm>
                <a:off x="3648" y="1248"/>
                <a:ext cx="912" cy="33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8392" name="Rectangle 19"/>
              <p:cNvSpPr>
                <a:spLocks noChangeArrowheads="1"/>
              </p:cNvSpPr>
              <p:nvPr/>
            </p:nvSpPr>
            <p:spPr bwMode="auto">
              <a:xfrm>
                <a:off x="432" y="3792"/>
                <a:ext cx="513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1143000" lvl="2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Tx/>
                  <a:buChar char="–"/>
                </a:pPr>
                <a:endParaRPr lang="en-US" kern="12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58390" name="Picture 20" descr="Edittex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15" y="1107"/>
              <a:ext cx="1092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385" name="Text Box 21"/>
          <p:cNvSpPr txBox="1">
            <a:spLocks noChangeArrowheads="1"/>
          </p:cNvSpPr>
          <p:nvPr/>
        </p:nvSpPr>
        <p:spPr bwMode="auto">
          <a:xfrm>
            <a:off x="1646238" y="3032125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  <a:r>
              <a:rPr lang="en-US" sz="2000" i="1" kern="1200" baseline="-250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58386" name="Text Box 22"/>
          <p:cNvSpPr txBox="1">
            <a:spLocks noChangeArrowheads="1"/>
          </p:cNvSpPr>
          <p:nvPr/>
        </p:nvSpPr>
        <p:spPr bwMode="auto">
          <a:xfrm>
            <a:off x="877888" y="1681144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  <a:r>
              <a:rPr lang="en-US" sz="2000" i="1" kern="1200" baseline="-250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58387" name="Oval 22"/>
          <p:cNvSpPr>
            <a:spLocks noChangeArrowheads="1"/>
          </p:cNvSpPr>
          <p:nvPr/>
        </p:nvSpPr>
        <p:spPr bwMode="auto">
          <a:xfrm>
            <a:off x="2362200" y="16002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88" name="Line 18"/>
          <p:cNvSpPr>
            <a:spLocks noChangeShapeType="1"/>
          </p:cNvSpPr>
          <p:nvPr/>
        </p:nvSpPr>
        <p:spPr bwMode="auto">
          <a:xfrm>
            <a:off x="5715000" y="2133600"/>
            <a:ext cx="175260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6629400" y="2625714"/>
            <a:ext cx="1546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b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= –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x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1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m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+ 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y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1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1812899" y="1895454"/>
            <a:ext cx="860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(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x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0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, 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y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0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</a:t>
            </a:r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2470133" y="1457298"/>
            <a:ext cx="860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(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x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1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, </a:t>
            </a: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y</a:t>
            </a:r>
            <a:r>
              <a:rPr lang="en-US" kern="1200" baseline="-250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1</a:t>
            </a: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6434163" y="2151045"/>
            <a:ext cx="182565" cy="182565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8" grpId="0" animBg="1"/>
      <p:bldP spid="25" grpId="0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799" y="76200"/>
            <a:ext cx="8458201" cy="838200"/>
          </a:xfrm>
        </p:spPr>
        <p:txBody>
          <a:bodyPr/>
          <a:lstStyle/>
          <a:p>
            <a:pPr eaLnBrk="1" hangingPunct="1"/>
            <a:r>
              <a:rPr lang="en-US" dirty="0" smtClean="0"/>
              <a:t>Finding lines in an image: Hough algorithm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544" y="4013208"/>
            <a:ext cx="8356656" cy="190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How can we use this to find the most likely parameters (</a:t>
            </a:r>
            <a:r>
              <a:rPr lang="en-US" dirty="0" err="1" smtClean="0"/>
              <a:t>m,b</a:t>
            </a:r>
            <a:r>
              <a:rPr lang="en-US" dirty="0" smtClean="0"/>
              <a:t>) for the most prominent line in the image space?</a:t>
            </a:r>
          </a:p>
          <a:p>
            <a:pPr eaLnBrk="1" hangingPunct="1"/>
            <a:r>
              <a:rPr lang="en-US" dirty="0" smtClean="0">
                <a:solidFill>
                  <a:srgbClr val="002060"/>
                </a:solidFill>
              </a:rPr>
              <a:t>Let each edge point in image space </a:t>
            </a:r>
            <a:r>
              <a:rPr lang="en-US" i="1" dirty="0" smtClean="0">
                <a:solidFill>
                  <a:srgbClr val="002060"/>
                </a:solidFill>
              </a:rPr>
              <a:t>vote </a:t>
            </a:r>
            <a:r>
              <a:rPr lang="en-US" dirty="0" smtClean="0">
                <a:solidFill>
                  <a:srgbClr val="002060"/>
                </a:solidFill>
              </a:rPr>
              <a:t>for a set of possible parameters in Hough space</a:t>
            </a:r>
          </a:p>
          <a:p>
            <a:pPr eaLnBrk="1" hangingPunct="1"/>
            <a:r>
              <a:rPr lang="en-US" dirty="0" smtClean="0">
                <a:solidFill>
                  <a:srgbClr val="002060"/>
                </a:solidFill>
              </a:rPr>
              <a:t>Accumulate votes in discrete set of bins; parameters with the most votes indicate line in image space</a:t>
            </a:r>
            <a:r>
              <a:rPr lang="en-US" dirty="0" smtClean="0"/>
              <a:t>.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V="1">
            <a:off x="129540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129540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124200" y="30480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958850" y="11144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V="1">
            <a:off x="545465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545465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7283450" y="3048000"/>
            <a:ext cx="39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105400" y="11144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</a:t>
            </a:r>
          </a:p>
        </p:txBody>
      </p:sp>
      <p:sp>
        <p:nvSpPr>
          <p:cNvPr id="58380" name="Oval 12"/>
          <p:cNvSpPr>
            <a:spLocks noChangeArrowheads="1"/>
          </p:cNvSpPr>
          <p:nvPr/>
        </p:nvSpPr>
        <p:spPr bwMode="auto">
          <a:xfrm>
            <a:off x="1828800" y="1828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1447800" y="3352800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4876800" y="3352800"/>
            <a:ext cx="3695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(parameter) space</a:t>
            </a:r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>
            <a:off x="3810000" y="2209800"/>
            <a:ext cx="914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85800" y="1981200"/>
            <a:ext cx="8153400" cy="4724400"/>
            <a:chOff x="432" y="1248"/>
            <a:chExt cx="5136" cy="2976"/>
          </a:xfrm>
        </p:grpSpPr>
        <p:sp>
          <p:nvSpPr>
            <p:cNvPr id="58391" name="Line 18"/>
            <p:cNvSpPr>
              <a:spLocks noChangeShapeType="1"/>
            </p:cNvSpPr>
            <p:nvPr/>
          </p:nvSpPr>
          <p:spPr bwMode="auto">
            <a:xfrm>
              <a:off x="3648" y="1248"/>
              <a:ext cx="912" cy="3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8392" name="Rectangle 19"/>
            <p:cNvSpPr>
              <a:spLocks noChangeArrowheads="1"/>
            </p:cNvSpPr>
            <p:nvPr/>
          </p:nvSpPr>
          <p:spPr bwMode="auto">
            <a:xfrm>
              <a:off x="432" y="3792"/>
              <a:ext cx="513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1143000" lvl="2" indent="-228600" algn="l" rtl="0" fontAlgn="base">
                <a:spcBef>
                  <a:spcPct val="20000"/>
                </a:spcBef>
                <a:spcAft>
                  <a:spcPct val="0"/>
                </a:spcAft>
                <a:buFontTx/>
                <a:buChar char="–"/>
              </a:pPr>
              <a:endPara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8387" name="Oval 22"/>
          <p:cNvSpPr>
            <a:spLocks noChangeArrowheads="1"/>
          </p:cNvSpPr>
          <p:nvPr/>
        </p:nvSpPr>
        <p:spPr bwMode="auto">
          <a:xfrm>
            <a:off x="2362200" y="1600200"/>
            <a:ext cx="76200" cy="762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8388" name="Line 18"/>
          <p:cNvSpPr>
            <a:spLocks noChangeShapeType="1"/>
          </p:cNvSpPr>
          <p:nvPr/>
        </p:nvSpPr>
        <p:spPr bwMode="auto">
          <a:xfrm>
            <a:off x="5715000" y="2133600"/>
            <a:ext cx="175260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8" name="Oval 12"/>
          <p:cNvSpPr>
            <a:spLocks noChangeArrowheads="1"/>
          </p:cNvSpPr>
          <p:nvPr/>
        </p:nvSpPr>
        <p:spPr bwMode="auto">
          <a:xfrm>
            <a:off x="1504908" y="1981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Oval 12"/>
          <p:cNvSpPr>
            <a:spLocks noChangeArrowheads="1"/>
          </p:cNvSpPr>
          <p:nvPr/>
        </p:nvSpPr>
        <p:spPr bwMode="auto">
          <a:xfrm>
            <a:off x="2779689" y="15271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 flipV="1">
            <a:off x="5813442" y="1895451"/>
            <a:ext cx="1825649" cy="69374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 flipV="1">
            <a:off x="5703904" y="2114531"/>
            <a:ext cx="1971701" cy="29210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3" name="Group 48"/>
          <p:cNvGrpSpPr/>
          <p:nvPr/>
        </p:nvGrpSpPr>
        <p:grpSpPr>
          <a:xfrm>
            <a:off x="5448312" y="1201707"/>
            <a:ext cx="2336832" cy="1898676"/>
            <a:chOff x="9144000" y="1311246"/>
            <a:chExt cx="2336832" cy="1898676"/>
          </a:xfrm>
        </p:grpSpPr>
        <p:grpSp>
          <p:nvGrpSpPr>
            <p:cNvPr id="4" name="Group 46"/>
            <p:cNvGrpSpPr/>
            <p:nvPr/>
          </p:nvGrpSpPr>
          <p:grpSpPr>
            <a:xfrm>
              <a:off x="9144000" y="1347759"/>
              <a:ext cx="2336832" cy="1862163"/>
              <a:chOff x="5375286" y="1238220"/>
              <a:chExt cx="2336832" cy="1862163"/>
            </a:xfrm>
          </p:grpSpPr>
          <p:sp>
            <p:nvSpPr>
              <p:cNvPr id="32" name="Rectangle 31"/>
              <p:cNvSpPr/>
              <p:nvPr/>
            </p:nvSpPr>
            <p:spPr bwMode="auto">
              <a:xfrm>
                <a:off x="5375286" y="1238220"/>
                <a:ext cx="2300319" cy="1862163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cxnSp>
            <p:nvCxnSpPr>
              <p:cNvPr id="41" name="Straight Connector 40"/>
              <p:cNvCxnSpPr/>
              <p:nvPr/>
            </p:nvCxnSpPr>
            <p:spPr bwMode="auto">
              <a:xfrm>
                <a:off x="5411799" y="1528736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Straight Connector 41"/>
              <p:cNvCxnSpPr/>
              <p:nvPr/>
            </p:nvCxnSpPr>
            <p:spPr bwMode="auto">
              <a:xfrm>
                <a:off x="5375286" y="1822428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Straight Connector 42"/>
              <p:cNvCxnSpPr/>
              <p:nvPr/>
            </p:nvCxnSpPr>
            <p:spPr bwMode="auto">
              <a:xfrm>
                <a:off x="5448312" y="2114532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Straight Connector 43"/>
              <p:cNvCxnSpPr/>
              <p:nvPr/>
            </p:nvCxnSpPr>
            <p:spPr bwMode="auto">
              <a:xfrm>
                <a:off x="5448312" y="2405048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Straight Connector 44"/>
              <p:cNvCxnSpPr/>
              <p:nvPr/>
            </p:nvCxnSpPr>
            <p:spPr bwMode="auto">
              <a:xfrm>
                <a:off x="5448312" y="2662227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Straight Connector 45"/>
              <p:cNvCxnSpPr/>
              <p:nvPr/>
            </p:nvCxnSpPr>
            <p:spPr bwMode="auto">
              <a:xfrm>
                <a:off x="5448312" y="2952743"/>
                <a:ext cx="2263806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" name="Group 47"/>
            <p:cNvGrpSpPr/>
            <p:nvPr/>
          </p:nvGrpSpPr>
          <p:grpSpPr>
            <a:xfrm>
              <a:off x="9355203" y="1311246"/>
              <a:ext cx="1753418" cy="1863751"/>
              <a:chOff x="5739622" y="1237426"/>
              <a:chExt cx="1753418" cy="1863751"/>
            </a:xfrm>
          </p:grpSpPr>
          <p:cxnSp>
            <p:nvCxnSpPr>
              <p:cNvPr id="34" name="Straight Connector 33"/>
              <p:cNvCxnSpPr/>
              <p:nvPr/>
            </p:nvCxnSpPr>
            <p:spPr bwMode="auto">
              <a:xfrm rot="5400000">
                <a:off x="4827591" y="2187558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 rot="5400000">
                <a:off x="5191927" y="2186764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Straight Connector 35"/>
              <p:cNvCxnSpPr/>
              <p:nvPr/>
            </p:nvCxnSpPr>
            <p:spPr bwMode="auto">
              <a:xfrm rot="5400000">
                <a:off x="5557851" y="2150251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Straight Connector 36"/>
              <p:cNvCxnSpPr/>
              <p:nvPr/>
            </p:nvCxnSpPr>
            <p:spPr bwMode="auto">
              <a:xfrm rot="5400000">
                <a:off x="5922187" y="2149457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Straight Connector 37"/>
              <p:cNvCxnSpPr/>
              <p:nvPr/>
            </p:nvCxnSpPr>
            <p:spPr bwMode="auto">
              <a:xfrm rot="5400000">
                <a:off x="6215085" y="2186764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Straight Connector 38"/>
              <p:cNvCxnSpPr/>
              <p:nvPr/>
            </p:nvCxnSpPr>
            <p:spPr bwMode="auto">
              <a:xfrm rot="5400000">
                <a:off x="6579421" y="2185970"/>
                <a:ext cx="182565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title"/>
          </p:nvPr>
        </p:nvSpPr>
        <p:spPr>
          <a:xfrm>
            <a:off x="446031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Polar representation for lines</a:t>
            </a:r>
          </a:p>
        </p:txBody>
      </p:sp>
      <p:sp>
        <p:nvSpPr>
          <p:cNvPr id="60424" name="Text Box 13"/>
          <p:cNvSpPr txBox="1">
            <a:spLocks noChangeArrowheads="1"/>
          </p:cNvSpPr>
          <p:nvPr/>
        </p:nvSpPr>
        <p:spPr bwMode="auto">
          <a:xfrm>
            <a:off x="5046669" y="2589201"/>
            <a:ext cx="3733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200" b="1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   </a:t>
            </a:r>
            <a:r>
              <a:rPr lang="en-US" sz="22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: perpendicular distance from line to origin</a:t>
            </a:r>
          </a:p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200" b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  </a:t>
            </a:r>
            <a:r>
              <a:rPr lang="en-US" sz="2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: angle the perpendicular makes with the x-axis</a:t>
            </a:r>
            <a:endParaRPr lang="en-US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5570" y="5692806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Point in image space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  <a:sym typeface="Wingdings" pitchFamily="2" charset="2"/>
              </a:rPr>
              <a:t> sinusoid segment in Hough space</a:t>
            </a: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4802199" y="4586319"/>
          <a:ext cx="3833865" cy="62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1" name="Equation" r:id="rId4" imgW="1218671" imgH="203112" progId="Equation.3">
                  <p:embed/>
                </p:oleObj>
              </mc:Choice>
              <mc:Fallback>
                <p:oleObj name="Equation" r:id="rId4" imgW="1218671" imgH="203112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199" y="4586319"/>
                        <a:ext cx="3833865" cy="621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5122893" y="2590776"/>
          <a:ext cx="347993" cy="430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2" name="Equation" r:id="rId6" imgW="139579" imgH="177646" progId="Equation.3">
                  <p:embed/>
                </p:oleObj>
              </mc:Choice>
              <mc:Fallback>
                <p:oleObj name="Equation" r:id="rId6" imgW="139579" imgH="177646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93" y="2590776"/>
                        <a:ext cx="347993" cy="4302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047764" y="3430575"/>
          <a:ext cx="338651" cy="460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3" name="Equation" r:id="rId8" imgW="126725" imgH="177415" progId="Equation.3">
                  <p:embed/>
                </p:oleObj>
              </mc:Choice>
              <mc:Fallback>
                <p:oleObj name="Equation" r:id="rId8" imgW="126725" imgH="177415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7764" y="3430575"/>
                        <a:ext cx="338651" cy="4603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4"/>
          <p:cNvGrpSpPr/>
          <p:nvPr/>
        </p:nvGrpSpPr>
        <p:grpSpPr>
          <a:xfrm>
            <a:off x="373005" y="2041506"/>
            <a:ext cx="4267200" cy="3886200"/>
            <a:chOff x="519057" y="1128681"/>
            <a:chExt cx="4267200" cy="3886200"/>
          </a:xfrm>
        </p:grpSpPr>
        <p:sp>
          <p:nvSpPr>
            <p:cNvPr id="60419" name="Line 6"/>
            <p:cNvSpPr>
              <a:spLocks noChangeShapeType="1"/>
            </p:cNvSpPr>
            <p:nvPr/>
          </p:nvSpPr>
          <p:spPr bwMode="auto">
            <a:xfrm>
              <a:off x="1509657" y="1966881"/>
              <a:ext cx="0" cy="304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0" name="Line 7"/>
            <p:cNvSpPr>
              <a:spLocks noChangeShapeType="1"/>
            </p:cNvSpPr>
            <p:nvPr/>
          </p:nvSpPr>
          <p:spPr bwMode="auto">
            <a:xfrm>
              <a:off x="1509657" y="1966881"/>
              <a:ext cx="3276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1" name="Line 8"/>
            <p:cNvSpPr>
              <a:spLocks noChangeShapeType="1"/>
            </p:cNvSpPr>
            <p:nvPr/>
          </p:nvSpPr>
          <p:spPr bwMode="auto">
            <a:xfrm flipV="1">
              <a:off x="519057" y="1128681"/>
              <a:ext cx="4038600" cy="3505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2" name="Line 9"/>
            <p:cNvSpPr>
              <a:spLocks noChangeShapeType="1"/>
            </p:cNvSpPr>
            <p:nvPr/>
          </p:nvSpPr>
          <p:spPr bwMode="auto">
            <a:xfrm>
              <a:off x="1509657" y="1966881"/>
              <a:ext cx="91440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3" name="Rectangle 10"/>
            <p:cNvSpPr>
              <a:spLocks noChangeArrowheads="1"/>
            </p:cNvSpPr>
            <p:nvPr/>
          </p:nvSpPr>
          <p:spPr bwMode="auto">
            <a:xfrm rot="-2487420">
              <a:off x="2247845" y="2624106"/>
              <a:ext cx="381000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7" name="Freeform 17"/>
            <p:cNvSpPr>
              <a:spLocks/>
            </p:cNvSpPr>
            <p:nvPr/>
          </p:nvSpPr>
          <p:spPr bwMode="auto">
            <a:xfrm>
              <a:off x="1890657" y="1966881"/>
              <a:ext cx="228600" cy="381000"/>
            </a:xfrm>
            <a:custGeom>
              <a:avLst/>
              <a:gdLst>
                <a:gd name="T0" fmla="*/ 152400 w 112"/>
                <a:gd name="T1" fmla="*/ 0 h 192"/>
                <a:gd name="T2" fmla="*/ 152400 w 112"/>
                <a:gd name="T3" fmla="*/ 228600 h 192"/>
                <a:gd name="T4" fmla="*/ 0 w 112"/>
                <a:gd name="T5" fmla="*/ 304800 h 192"/>
                <a:gd name="T6" fmla="*/ 0 60000 65536"/>
                <a:gd name="T7" fmla="*/ 0 60000 65536"/>
                <a:gd name="T8" fmla="*/ 0 60000 65536"/>
                <a:gd name="T9" fmla="*/ 0 w 112"/>
                <a:gd name="T10" fmla="*/ 0 h 192"/>
                <a:gd name="T11" fmla="*/ 112 w 11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2" h="192">
                  <a:moveTo>
                    <a:pt x="96" y="0"/>
                  </a:moveTo>
                  <a:cubicBezTo>
                    <a:pt x="104" y="56"/>
                    <a:pt x="112" y="112"/>
                    <a:pt x="96" y="144"/>
                  </a:cubicBezTo>
                  <a:cubicBezTo>
                    <a:pt x="80" y="176"/>
                    <a:pt x="40" y="184"/>
                    <a:pt x="0" y="192"/>
                  </a:cubicBezTo>
                </a:path>
              </a:pathLst>
            </a:cu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0428" name="Text Box 18"/>
            <p:cNvSpPr txBox="1">
              <a:spLocks noChangeArrowheads="1"/>
            </p:cNvSpPr>
            <p:nvPr/>
          </p:nvSpPr>
          <p:spPr bwMode="auto">
            <a:xfrm>
              <a:off x="976257" y="1738281"/>
              <a:ext cx="1143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[0,0]</a:t>
              </a:r>
            </a:p>
          </p:txBody>
        </p:sp>
        <p:cxnSp>
          <p:nvCxnSpPr>
            <p:cNvPr id="60432" name="Straight Connector 18"/>
            <p:cNvCxnSpPr>
              <a:cxnSpLocks noChangeShapeType="1"/>
            </p:cNvCxnSpPr>
            <p:nvPr/>
          </p:nvCxnSpPr>
          <p:spPr bwMode="auto">
            <a:xfrm rot="16200000" flipH="1">
              <a:off x="1433457" y="2043081"/>
              <a:ext cx="1066800" cy="914400"/>
            </a:xfrm>
            <a:prstGeom prst="line">
              <a:avLst/>
            </a:prstGeom>
            <a:noFill/>
            <a:ln w="38100" algn="ctr">
              <a:solidFill>
                <a:srgbClr val="008000"/>
              </a:solidFill>
              <a:round/>
              <a:headEnd/>
              <a:tailEnd/>
            </a:ln>
          </p:spPr>
        </p:cxnSp>
        <p:graphicFrame>
          <p:nvGraphicFramePr>
            <p:cNvPr id="25603" name="Object 3"/>
            <p:cNvGraphicFramePr>
              <a:graphicFrameLocks noChangeAspect="1"/>
            </p:cNvGraphicFramePr>
            <p:nvPr/>
          </p:nvGraphicFramePr>
          <p:xfrm>
            <a:off x="1655683" y="2528847"/>
            <a:ext cx="347663" cy="430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24" name="Equation" r:id="rId10" imgW="139579" imgH="177646" progId="Equation.3">
                    <p:embed/>
                  </p:oleObj>
                </mc:Choice>
                <mc:Fallback>
                  <p:oleObj name="Equation" r:id="rId10" imgW="139579" imgH="177646" progId="Equation.3">
                    <p:embed/>
                    <p:pic>
                      <p:nvPicPr>
                        <p:cNvPr id="0" name="Picture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683" y="2528847"/>
                          <a:ext cx="347663" cy="430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05" name="Object 5"/>
            <p:cNvGraphicFramePr>
              <a:graphicFrameLocks noChangeAspect="1"/>
            </p:cNvGraphicFramePr>
            <p:nvPr/>
          </p:nvGraphicFramePr>
          <p:xfrm>
            <a:off x="1765053" y="1944639"/>
            <a:ext cx="311319" cy="423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25" name="Equation" r:id="rId11" imgW="126725" imgH="177415" progId="Equation.3">
                    <p:embed/>
                  </p:oleObj>
                </mc:Choice>
                <mc:Fallback>
                  <p:oleObj name="Equation" r:id="rId11" imgW="126725" imgH="177415" progId="Equation.3">
                    <p:embed/>
                    <p:pic>
                      <p:nvPicPr>
                        <p:cNvPr id="0" name="Picture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053" y="1944639"/>
                          <a:ext cx="311319" cy="423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06" name="Object 6"/>
            <p:cNvGraphicFramePr>
              <a:graphicFrameLocks noChangeAspect="1"/>
            </p:cNvGraphicFramePr>
            <p:nvPr/>
          </p:nvGraphicFramePr>
          <p:xfrm>
            <a:off x="2514528" y="1553522"/>
            <a:ext cx="365130" cy="3911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26" name="Equation" r:id="rId12" imgW="126835" imgH="139518" progId="Equation.3">
                    <p:embed/>
                  </p:oleObj>
                </mc:Choice>
                <mc:Fallback>
                  <p:oleObj name="Equation" r:id="rId12" imgW="126835" imgH="139518" progId="Equation.3">
                    <p:embed/>
                    <p:pic>
                      <p:nvPicPr>
                        <p:cNvPr id="0" name="Picture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4528" y="1553522"/>
                          <a:ext cx="365130" cy="3911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07" name="Object 7"/>
            <p:cNvGraphicFramePr>
              <a:graphicFrameLocks noChangeAspect="1"/>
            </p:cNvGraphicFramePr>
            <p:nvPr/>
          </p:nvGraphicFramePr>
          <p:xfrm>
            <a:off x="1054008" y="2784438"/>
            <a:ext cx="352367" cy="4048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27" name="Equation" r:id="rId14" imgW="139579" imgH="164957" progId="Equation.3">
                    <p:embed/>
                  </p:oleObj>
                </mc:Choice>
                <mc:Fallback>
                  <p:oleObj name="Equation" r:id="rId14" imgW="139579" imgH="164957" progId="Equation.3">
                    <p:embed/>
                    <p:pic>
                      <p:nvPicPr>
                        <p:cNvPr id="0" name="Picture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4008" y="2784438"/>
                          <a:ext cx="352367" cy="4048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Rectangle 25"/>
          <p:cNvSpPr/>
          <p:nvPr/>
        </p:nvSpPr>
        <p:spPr>
          <a:xfrm>
            <a:off x="665109" y="1128681"/>
            <a:ext cx="7704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Issues with usual (</a:t>
            </a:r>
            <a:r>
              <a:rPr lang="en-US" sz="2400" i="1" kern="12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m,b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) parameter space: can take on infinite values, undefined for vertical lines.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2077365"/>
            <a:ext cx="176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columns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559398" y="3795669"/>
            <a:ext cx="179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rows</a:t>
            </a:r>
            <a:endParaRPr lang="en-US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20" grpId="0" build="allAtOnce"/>
      <p:bldP spid="3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Hough transform algorithm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943600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dirty="0" smtClean="0"/>
              <a:t>Using the polar parameterization:</a:t>
            </a:r>
          </a:p>
          <a:p>
            <a:pPr marL="457200" indent="-457200">
              <a:buFontTx/>
              <a:buNone/>
            </a:pPr>
            <a:endParaRPr lang="en-US" dirty="0" smtClean="0"/>
          </a:p>
          <a:p>
            <a:pPr marL="457200" indent="-457200">
              <a:buFontTx/>
              <a:buNone/>
            </a:pPr>
            <a:endParaRPr lang="en-US" dirty="0" smtClean="0"/>
          </a:p>
          <a:p>
            <a:pPr marL="457200" indent="-457200">
              <a:buFontTx/>
              <a:buNone/>
            </a:pPr>
            <a:r>
              <a:rPr lang="en-US" dirty="0" smtClean="0"/>
              <a:t>Basic Hough transform algorithm</a:t>
            </a:r>
          </a:p>
          <a:p>
            <a:pPr marL="838200" lvl="1" indent="-381000">
              <a:buFontTx/>
              <a:buAutoNum type="arabicPeriod"/>
            </a:pPr>
            <a:r>
              <a:rPr lang="en-US" dirty="0" smtClean="0"/>
              <a:t>Initialize H[d, </a:t>
            </a:r>
            <a:r>
              <a:rPr lang="en-US" dirty="0" smtClean="0">
                <a:sym typeface="Symbol" pitchFamily="18" charset="2"/>
              </a:rPr>
              <a:t></a:t>
            </a:r>
            <a:r>
              <a:rPr lang="en-US" dirty="0" smtClean="0"/>
              <a:t>]=0</a:t>
            </a:r>
          </a:p>
          <a:p>
            <a:pPr marL="838200" lvl="1" indent="-381000">
              <a:buFontTx/>
              <a:buAutoNum type="arabicPeriod"/>
            </a:pPr>
            <a:r>
              <a:rPr lang="en-US" dirty="0" smtClean="0"/>
              <a:t>for each edge point I[</a:t>
            </a:r>
            <a:r>
              <a:rPr lang="en-US" dirty="0" err="1" smtClean="0"/>
              <a:t>x,y</a:t>
            </a:r>
            <a:r>
              <a:rPr lang="en-US" dirty="0" smtClean="0"/>
              <a:t>] in the image</a:t>
            </a:r>
          </a:p>
          <a:p>
            <a:pPr marL="1257300" lvl="2" indent="-342900">
              <a:buFontTx/>
              <a:buNone/>
            </a:pPr>
            <a:r>
              <a:rPr lang="en-US" sz="2000" dirty="0" smtClean="0"/>
              <a:t>    for </a:t>
            </a:r>
            <a:r>
              <a:rPr lang="en-US" sz="2000" dirty="0" smtClean="0">
                <a:sym typeface="Symbol" pitchFamily="18" charset="2"/>
              </a:rPr>
              <a:t></a:t>
            </a:r>
            <a:r>
              <a:rPr lang="en-US" sz="2000" dirty="0" smtClean="0"/>
              <a:t> = [</a:t>
            </a:r>
            <a:r>
              <a:rPr lang="en-US" sz="2000" dirty="0" smtClean="0">
                <a:sym typeface="Symbol" pitchFamily="18" charset="2"/>
              </a:rPr>
              <a:t></a:t>
            </a:r>
            <a:r>
              <a:rPr lang="en-US" sz="2000" baseline="-25000" dirty="0" smtClean="0"/>
              <a:t>min</a:t>
            </a:r>
            <a:r>
              <a:rPr lang="en-US" sz="2000" dirty="0" smtClean="0"/>
              <a:t>  to  </a:t>
            </a:r>
            <a:r>
              <a:rPr lang="en-US" sz="2000" dirty="0" smtClean="0">
                <a:sym typeface="Symbol" pitchFamily="18" charset="2"/>
              </a:rPr>
              <a:t></a:t>
            </a:r>
            <a:r>
              <a:rPr lang="en-US" sz="2000" baseline="-25000" dirty="0" smtClean="0"/>
              <a:t>max</a:t>
            </a:r>
            <a:r>
              <a:rPr lang="en-US" sz="2000" dirty="0" smtClean="0"/>
              <a:t> ]  </a:t>
            </a:r>
            <a:r>
              <a:rPr lang="en-US" sz="1800" dirty="0" smtClean="0">
                <a:solidFill>
                  <a:srgbClr val="00B050"/>
                </a:solidFill>
              </a:rPr>
              <a:t>// some quantization</a:t>
            </a:r>
          </a:p>
          <a:p>
            <a:pPr marL="1676400" lvl="3" indent="-304800"/>
            <a:endParaRPr lang="en-US" sz="2000" dirty="0" smtClean="0"/>
          </a:p>
          <a:p>
            <a:pPr marL="1676400" lvl="3" indent="-304800">
              <a:buFontTx/>
              <a:buNone/>
            </a:pPr>
            <a:r>
              <a:rPr lang="en-US" sz="2000" dirty="0" smtClean="0"/>
              <a:t>    H[d, </a:t>
            </a:r>
            <a:r>
              <a:rPr lang="en-US" sz="1800" dirty="0" smtClean="0">
                <a:sym typeface="Symbol" pitchFamily="18" charset="2"/>
              </a:rPr>
              <a:t></a:t>
            </a:r>
            <a:r>
              <a:rPr lang="en-US" sz="2000" dirty="0" smtClean="0"/>
              <a:t>] += 1</a:t>
            </a:r>
          </a:p>
          <a:p>
            <a:pPr marL="838200" lvl="1" indent="-381000">
              <a:buFontTx/>
              <a:buAutoNum type="arabicPeriod"/>
            </a:pPr>
            <a:r>
              <a:rPr lang="en-US" dirty="0" smtClean="0"/>
              <a:t>Find the value(s) of (d, </a:t>
            </a:r>
            <a:r>
              <a:rPr lang="en-US" dirty="0" smtClean="0">
                <a:sym typeface="Symbol" pitchFamily="18" charset="2"/>
              </a:rPr>
              <a:t>) where</a:t>
            </a:r>
            <a:r>
              <a:rPr lang="en-US" dirty="0" smtClean="0"/>
              <a:t> H[d, </a:t>
            </a:r>
            <a:r>
              <a:rPr lang="en-US" dirty="0" smtClean="0">
                <a:sym typeface="Symbol" pitchFamily="18" charset="2"/>
              </a:rPr>
              <a:t></a:t>
            </a:r>
            <a:r>
              <a:rPr lang="en-US" dirty="0" smtClean="0"/>
              <a:t>] is maximum</a:t>
            </a:r>
          </a:p>
          <a:p>
            <a:pPr marL="838200" lvl="1" indent="-381000">
              <a:buFontTx/>
              <a:buAutoNum type="arabicPeriod"/>
            </a:pPr>
            <a:r>
              <a:rPr lang="en-US" dirty="0" smtClean="0"/>
              <a:t>The detected line in the image is given by</a:t>
            </a:r>
          </a:p>
        </p:txBody>
      </p:sp>
      <p:graphicFrame>
        <p:nvGraphicFramePr>
          <p:cNvPr id="8" name="Group 168"/>
          <p:cNvGraphicFramePr>
            <a:graphicFrameLocks noGrp="1"/>
          </p:cNvGraphicFramePr>
          <p:nvPr/>
        </p:nvGraphicFramePr>
        <p:xfrm>
          <a:off x="6629400" y="1524000"/>
          <a:ext cx="2082800" cy="192024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473825" y="1139825"/>
            <a:ext cx="2441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H: accumulator array (votes)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248400" y="22098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467600" y="35052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  <a:sym typeface="Symbol" pitchFamily="18" charset="2"/>
              </a:rPr>
              <a:t></a:t>
            </a:r>
            <a:endParaRPr lang="en-US" i="1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2000" y="5867400"/>
            <a:ext cx="79677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Time complexity (in terms of number of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votes per pt)?</a:t>
            </a: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1600200" y="1371600"/>
          <a:ext cx="2730452" cy="442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" name="Equation" r:id="rId4" imgW="1218671" imgH="203112" progId="Equation.3">
                  <p:embed/>
                </p:oleObj>
              </mc:Choice>
              <mc:Fallback>
                <p:oleObj name="Equation" r:id="rId4" imgW="1218671" imgH="203112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371600"/>
                        <a:ext cx="2730452" cy="4424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7456527" y="6581775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Source: Steve Seitz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417733" y="3799964"/>
          <a:ext cx="2446371" cy="395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6" name="Equation" r:id="rId6" imgW="1218671" imgH="203112" progId="Equation.3">
                  <p:embed/>
                </p:oleObj>
              </mc:Choice>
              <mc:Fallback>
                <p:oleObj name="Equation" r:id="rId6" imgW="1218671" imgH="203112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33" y="3799964"/>
                        <a:ext cx="2446371" cy="3958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6361137" y="4889520"/>
          <a:ext cx="2044728" cy="330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7" name="Equation" r:id="rId8" imgW="1218671" imgH="203112" progId="Equation.3">
                  <p:embed/>
                </p:oleObj>
              </mc:Choice>
              <mc:Fallback>
                <p:oleObj name="Equation" r:id="rId8" imgW="1218671" imgH="203112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37" y="4889520"/>
                        <a:ext cx="2044728" cy="330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lum bright="66000" contras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316038"/>
            <a:ext cx="8293100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114550" y="5576888"/>
            <a:ext cx="1009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features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356350" y="55626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votes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Basic illustration</a:t>
            </a:r>
          </a:p>
        </p:txBody>
      </p:sp>
    </p:spTree>
    <p:extLst>
      <p:ext uri="{BB962C8B-B14F-4D97-AF65-F5344CB8AC3E}">
        <p14:creationId xmlns:p14="http://schemas.microsoft.com/office/powerpoint/2010/main" val="421782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2263775" y="1265238"/>
            <a:ext cx="125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cs typeface="Arial" panose="020B0604020202020204" pitchFamily="34" charset="0"/>
              </a:rPr>
              <a:t>Square </a:t>
            </a:r>
          </a:p>
        </p:txBody>
      </p:sp>
      <p:pic>
        <p:nvPicPr>
          <p:cNvPr id="34819" name="Picture 4" descr="c-repres-hghsq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0863"/>
            <a:ext cx="3473450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5880100" y="1285875"/>
            <a:ext cx="104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cs typeface="Arial" panose="020B0604020202020204" pitchFamily="34" charset="0"/>
              </a:rPr>
              <a:t>Circle </a:t>
            </a:r>
          </a:p>
        </p:txBody>
      </p:sp>
      <p:pic>
        <p:nvPicPr>
          <p:cNvPr id="34821" name="Picture 6" descr="c-repres-hghccl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1816100"/>
            <a:ext cx="347345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Other shapes</a:t>
            </a:r>
          </a:p>
        </p:txBody>
      </p:sp>
    </p:spTree>
    <p:extLst>
      <p:ext uri="{BB962C8B-B14F-4D97-AF65-F5344CB8AC3E}">
        <p14:creationId xmlns:p14="http://schemas.microsoft.com/office/powerpoint/2010/main" val="2613936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v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685800"/>
            <a:ext cx="3343776" cy="2628900"/>
          </a:xfrm>
          <a:prstGeom prst="rect">
            <a:avLst/>
          </a:prstGeom>
        </p:spPr>
      </p:pic>
      <p:pic>
        <p:nvPicPr>
          <p:cNvPr id="5" name="Picture 4" descr="gavel2.bmp"/>
          <p:cNvPicPr>
            <a:picLocks noChangeAspect="1"/>
          </p:cNvPicPr>
          <p:nvPr/>
        </p:nvPicPr>
        <p:blipFill>
          <a:blip r:embed="rId3" cstate="print"/>
          <a:srcRect l="58334" t="13009" r="10833" b="54484"/>
          <a:stretch>
            <a:fillRect/>
          </a:stretch>
        </p:blipFill>
        <p:spPr>
          <a:xfrm>
            <a:off x="4876800" y="685800"/>
            <a:ext cx="3402724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381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Original image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381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Canny edges</a:t>
            </a:r>
            <a:endParaRPr lang="en-US" dirty="0"/>
          </a:p>
        </p:txBody>
      </p:sp>
      <p:pic>
        <p:nvPicPr>
          <p:cNvPr id="8" name="Picture 7" descr="gavel2.bmp"/>
          <p:cNvPicPr>
            <a:picLocks noChangeAspect="1"/>
          </p:cNvPicPr>
          <p:nvPr/>
        </p:nvPicPr>
        <p:blipFill>
          <a:blip r:embed="rId3" cstate="print"/>
          <a:srcRect l="54864" t="56726" r="9167" b="8525"/>
          <a:stretch>
            <a:fillRect/>
          </a:stretch>
        </p:blipFill>
        <p:spPr>
          <a:xfrm>
            <a:off x="2667000" y="3810000"/>
            <a:ext cx="3925529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76600" y="35052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Vote space and top peaks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 more complicated image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58913"/>
            <a:ext cx="8305800" cy="425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5181600" y="6477000"/>
            <a:ext cx="3646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smtClean="0">
                <a:solidFill>
                  <a:srgbClr val="000000"/>
                </a:solidFill>
                <a:cs typeface="Arial" panose="020B0604020202020204" pitchFamily="34" charset="0"/>
              </a:rPr>
              <a:t>http://ostatic.com/files/images/ss_hough.jpg</a:t>
            </a:r>
          </a:p>
        </p:txBody>
      </p:sp>
    </p:spTree>
    <p:extLst>
      <p:ext uri="{BB962C8B-B14F-4D97-AF65-F5344CB8AC3E}">
        <p14:creationId xmlns:p14="http://schemas.microsoft.com/office/powerpoint/2010/main" val="187674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ball_paramspace.jpg"/>
          <p:cNvPicPr>
            <a:picLocks noChangeAspect="1"/>
          </p:cNvPicPr>
          <p:nvPr/>
        </p:nvPicPr>
        <p:blipFill>
          <a:blip r:embed="rId3" cstate="print"/>
          <a:srcRect l="12783" t="6899" r="8234" b="10164"/>
          <a:stretch>
            <a:fillRect/>
          </a:stretch>
        </p:blipFill>
        <p:spPr>
          <a:xfrm>
            <a:off x="117414" y="3357812"/>
            <a:ext cx="4060817" cy="2700124"/>
          </a:xfrm>
          <a:prstGeom prst="rect">
            <a:avLst/>
          </a:prstGeom>
        </p:spPr>
      </p:pic>
      <p:pic>
        <p:nvPicPr>
          <p:cNvPr id="3" name="Picture 2" descr="footba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31787"/>
            <a:ext cx="4572000" cy="2545237"/>
          </a:xfrm>
          <a:prstGeom prst="rect">
            <a:avLst/>
          </a:prstGeom>
        </p:spPr>
      </p:pic>
      <p:pic>
        <p:nvPicPr>
          <p:cNvPr id="4" name="Picture 3" descr="football_edges.jpg"/>
          <p:cNvPicPr>
            <a:picLocks noChangeAspect="1"/>
          </p:cNvPicPr>
          <p:nvPr/>
        </p:nvPicPr>
        <p:blipFill>
          <a:blip r:embed="rId5" cstate="print"/>
          <a:srcRect l="11850" t="4406" r="11127" b="11684"/>
          <a:stretch>
            <a:fillRect/>
          </a:stretch>
        </p:blipFill>
        <p:spPr>
          <a:xfrm>
            <a:off x="4608513" y="282513"/>
            <a:ext cx="4746690" cy="2781357"/>
          </a:xfrm>
          <a:prstGeom prst="rect">
            <a:avLst/>
          </a:prstGeom>
        </p:spPr>
      </p:pic>
      <p:pic>
        <p:nvPicPr>
          <p:cNvPr id="5" name="Picture 4" descr="football_lines.jpg"/>
          <p:cNvPicPr>
            <a:picLocks noChangeAspect="1"/>
          </p:cNvPicPr>
          <p:nvPr/>
        </p:nvPicPr>
        <p:blipFill>
          <a:blip r:embed="rId6" cstate="print"/>
          <a:srcRect l="9163" t="19237" r="9893" b="26623"/>
          <a:stretch>
            <a:fillRect/>
          </a:stretch>
        </p:blipFill>
        <p:spPr>
          <a:xfrm>
            <a:off x="4272663" y="3357811"/>
            <a:ext cx="4871338" cy="26654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00617" y="5984910"/>
            <a:ext cx="4016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Showing longest segments found</a:t>
            </a:r>
          </a:p>
        </p:txBody>
      </p:sp>
      <p:sp>
        <p:nvSpPr>
          <p:cNvPr id="7" name="Oval 6"/>
          <p:cNvSpPr/>
          <p:nvPr/>
        </p:nvSpPr>
        <p:spPr>
          <a:xfrm>
            <a:off x="6172200" y="4876800"/>
            <a:ext cx="26670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724" y="1384272"/>
            <a:ext cx="6946900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itle 4"/>
          <p:cNvSpPr>
            <a:spLocks noGrp="1"/>
          </p:cNvSpPr>
          <p:nvPr>
            <p:ph type="title"/>
          </p:nvPr>
        </p:nvSpPr>
        <p:spPr>
          <a:xfrm>
            <a:off x="446031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Impact of noise on Hough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74695" y="5191097"/>
            <a:ext cx="27320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Image space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edge coordinates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776929" y="5191097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Votes</a:t>
            </a:r>
          </a:p>
        </p:txBody>
      </p:sp>
      <p:sp>
        <p:nvSpPr>
          <p:cNvPr id="65542" name="Rectangle 7"/>
          <p:cNvSpPr>
            <a:spLocks noChangeArrowheads="1"/>
          </p:cNvSpPr>
          <p:nvPr/>
        </p:nvSpPr>
        <p:spPr bwMode="auto">
          <a:xfrm>
            <a:off x="6145161" y="4668810"/>
            <a:ext cx="304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  <a:sym typeface="Symbol" pitchFamily="18" charset="2"/>
              </a:rPr>
              <a:t></a:t>
            </a:r>
            <a:endParaRPr lang="en-US" i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5543" name="Rectangle 8"/>
          <p:cNvSpPr>
            <a:spLocks noChangeArrowheads="1"/>
          </p:cNvSpPr>
          <p:nvPr/>
        </p:nvSpPr>
        <p:spPr bwMode="auto">
          <a:xfrm>
            <a:off x="2792361" y="4592610"/>
            <a:ext cx="304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  <a:sym typeface="Symbol" pitchFamily="18" charset="2"/>
              </a:rPr>
              <a:t>x</a:t>
            </a:r>
            <a:endParaRPr lang="en-US" i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5544" name="Rectangle 9"/>
          <p:cNvSpPr>
            <a:spLocks noChangeArrowheads="1"/>
          </p:cNvSpPr>
          <p:nvPr/>
        </p:nvSpPr>
        <p:spPr bwMode="auto">
          <a:xfrm>
            <a:off x="811161" y="2916210"/>
            <a:ext cx="300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897761" y="2828897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674" y="6216992"/>
            <a:ext cx="9347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What difficulty does this present for an implementation?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Example: Line fitting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31" y="1201707"/>
            <a:ext cx="8229600" cy="609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 smtClean="0"/>
              <a:t>Why fit lines? 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Many objects characterized by presence of straight lines</a:t>
            </a:r>
            <a:endParaRPr lang="en-US" sz="2400" dirty="0"/>
          </a:p>
        </p:txBody>
      </p:sp>
      <p:pic>
        <p:nvPicPr>
          <p:cNvPr id="219138" name="Picture 2" descr="http://www.talonmorris.com/Photos/Memories/07%20UT%20Tow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755" y="2187558"/>
            <a:ext cx="2686050" cy="35814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 bwMode="auto">
          <a:xfrm>
            <a:off x="592155" y="4321158"/>
            <a:ext cx="2362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125555" y="4016358"/>
            <a:ext cx="1752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5400000" flipH="1" flipV="1">
            <a:off x="1239855" y="3521058"/>
            <a:ext cx="838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5400000" flipH="1" flipV="1">
            <a:off x="1774049" y="3596464"/>
            <a:ext cx="8382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354155" y="4778358"/>
            <a:ext cx="9144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533400" y="5948397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Wait, why aren’t we done just by running edge detection?</a:t>
            </a:r>
          </a:p>
        </p:txBody>
      </p:sp>
      <p:pic>
        <p:nvPicPr>
          <p:cNvPr id="219140" name="Picture 4" descr="http://www.segger.com/jpg/EvalBoards/Explorer_16_Microchip_600x4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5355" y="2720958"/>
            <a:ext cx="2246923" cy="1752600"/>
          </a:xfrm>
          <a:prstGeom prst="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 bwMode="auto">
          <a:xfrm>
            <a:off x="3868755" y="3101958"/>
            <a:ext cx="990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4021155" y="2797158"/>
            <a:ext cx="713232" cy="130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4097355" y="3482958"/>
            <a:ext cx="60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19142" name="Picture 6" descr="http://www.apwa.net/Images/Publications/Reporter/Sidewalk%20-%20Enlarged%20Tree%20We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9955" y="2416158"/>
            <a:ext cx="2682240" cy="2514600"/>
          </a:xfrm>
          <a:prstGeom prst="rect">
            <a:avLst/>
          </a:prstGeom>
          <a:noFill/>
        </p:spPr>
      </p:pic>
      <p:cxnSp>
        <p:nvCxnSpPr>
          <p:cNvPr id="41" name="Straight Connector 40"/>
          <p:cNvCxnSpPr/>
          <p:nvPr/>
        </p:nvCxnSpPr>
        <p:spPr bwMode="auto">
          <a:xfrm rot="16200000" flipV="1">
            <a:off x="6460349" y="4169552"/>
            <a:ext cx="1143000" cy="22701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rot="5400000" flipH="1" flipV="1">
            <a:off x="5468161" y="3482164"/>
            <a:ext cx="1600200" cy="8397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6916755" y="3711558"/>
            <a:ext cx="6858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752" y="1347759"/>
            <a:ext cx="69469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517628" y="4926033"/>
            <a:ext cx="27320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Image space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edge coordinates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32520" y="4926033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Votes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 bwMode="auto">
          <a:xfrm>
            <a:off x="446031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Impact of noise on Hough</a:t>
            </a:r>
            <a:endParaRPr lang="en-US" sz="44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7213" y="5884173"/>
            <a:ext cx="7594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Here, everything appears to be “noise”, or random edge points, but we still see peaks in the vote space.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12838"/>
            <a:ext cx="8164513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133600" y="51054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features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324600" y="51054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votes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Effect of noise</a:t>
            </a:r>
          </a:p>
        </p:txBody>
      </p:sp>
      <p:sp>
        <p:nvSpPr>
          <p:cNvPr id="37894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572000" y="990600"/>
            <a:ext cx="41148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2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12838"/>
            <a:ext cx="8164513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133600" y="51054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features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6324600" y="51054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votes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Effect of noise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5562600"/>
            <a:ext cx="7772400" cy="685800"/>
          </a:xfrm>
        </p:spPr>
        <p:txBody>
          <a:bodyPr/>
          <a:lstStyle/>
          <a:p>
            <a:r>
              <a:rPr lang="en-US" altLang="en-US" smtClean="0"/>
              <a:t>Peak gets fuzzy and hard to locate</a:t>
            </a:r>
          </a:p>
        </p:txBody>
      </p:sp>
    </p:spTree>
    <p:extLst>
      <p:ext uri="{BB962C8B-B14F-4D97-AF65-F5344CB8AC3E}">
        <p14:creationId xmlns:p14="http://schemas.microsoft.com/office/powerpoint/2010/main" val="32695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74850"/>
            <a:ext cx="5602288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Effect of noise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mtClean="0"/>
              <a:t>Number of votes for a line of 20 points with increasing noise:</a:t>
            </a:r>
          </a:p>
        </p:txBody>
      </p:sp>
    </p:spTree>
    <p:extLst>
      <p:ext uri="{BB962C8B-B14F-4D97-AF65-F5344CB8AC3E}">
        <p14:creationId xmlns:p14="http://schemas.microsoft.com/office/powerpoint/2010/main" val="1261225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382000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Random points</a:t>
            </a:r>
          </a:p>
        </p:txBody>
      </p:sp>
      <p:sp>
        <p:nvSpPr>
          <p:cNvPr id="4096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0" y="5638800"/>
            <a:ext cx="9144000" cy="1066800"/>
          </a:xfrm>
        </p:spPr>
        <p:txBody>
          <a:bodyPr/>
          <a:lstStyle/>
          <a:p>
            <a:pPr algn="ctr"/>
            <a:r>
              <a:rPr lang="en-US" altLang="en-US" smtClean="0"/>
              <a:t>Uniform noise can lead to spurious peaks in the array</a:t>
            </a:r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2133600" y="5348288"/>
            <a:ext cx="121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features</a:t>
            </a:r>
          </a:p>
        </p:txBody>
      </p:sp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6324600" y="534828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votes</a:t>
            </a:r>
          </a:p>
        </p:txBody>
      </p:sp>
    </p:spTree>
    <p:extLst>
      <p:ext uri="{BB962C8B-B14F-4D97-AF65-F5344CB8AC3E}">
        <p14:creationId xmlns:p14="http://schemas.microsoft.com/office/powerpoint/2010/main" val="238531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74863"/>
            <a:ext cx="5513388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Random points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mtClean="0"/>
              <a:t>As the level of uniform noise increases, the maximum number of votes increases too:</a:t>
            </a:r>
          </a:p>
        </p:txBody>
      </p:sp>
    </p:spTree>
    <p:extLst>
      <p:ext uri="{BB962C8B-B14F-4D97-AF65-F5344CB8AC3E}">
        <p14:creationId xmlns:p14="http://schemas.microsoft.com/office/powerpoint/2010/main" val="2870610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Dealing with noise</a:t>
            </a:r>
          </a:p>
        </p:txBody>
      </p:sp>
      <p:sp>
        <p:nvSpPr>
          <p:cNvPr id="155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mtClean="0"/>
              <a:t>Choose a good grid / discretization</a:t>
            </a:r>
          </a:p>
          <a:p>
            <a:pPr lvl="1"/>
            <a:r>
              <a:rPr lang="en-US" altLang="en-US" smtClean="0"/>
              <a:t>Too coarse: large votes obtained when too many different lines correspond to a single bucket</a:t>
            </a:r>
          </a:p>
          <a:p>
            <a:pPr lvl="1"/>
            <a:r>
              <a:rPr lang="en-US" altLang="en-US" smtClean="0"/>
              <a:t>Too fine: miss lines because some points that are not exactly collinear cast votes for different buckets</a:t>
            </a:r>
          </a:p>
          <a:p>
            <a:pPr>
              <a:buFontTx/>
              <a:buChar char="•"/>
            </a:pPr>
            <a:r>
              <a:rPr lang="en-US" altLang="en-US" smtClean="0"/>
              <a:t>Increment neighboring bins (smoothing in accumulator array)</a:t>
            </a:r>
          </a:p>
          <a:p>
            <a:pPr>
              <a:buFontTx/>
              <a:buChar char="•"/>
            </a:pPr>
            <a:r>
              <a:rPr lang="en-US" altLang="en-US" smtClean="0"/>
              <a:t>Try to get rid of irrelevant features </a:t>
            </a:r>
          </a:p>
          <a:p>
            <a:pPr lvl="1"/>
            <a:r>
              <a:rPr lang="en-US" altLang="en-US" smtClean="0"/>
              <a:t>Take only edge points with significant gradient magnitude</a:t>
            </a:r>
          </a:p>
        </p:txBody>
      </p:sp>
    </p:spTree>
    <p:extLst>
      <p:ext uri="{BB962C8B-B14F-4D97-AF65-F5344CB8AC3E}">
        <p14:creationId xmlns:p14="http://schemas.microsoft.com/office/powerpoint/2010/main" val="18122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4435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077200" cy="838200"/>
          </a:xfrm>
        </p:spPr>
        <p:txBody>
          <a:bodyPr/>
          <a:lstStyle/>
          <a:p>
            <a:r>
              <a:rPr lang="en-US" altLang="en-US" smtClean="0"/>
              <a:t>Incorporating image gradients</a:t>
            </a:r>
          </a:p>
        </p:txBody>
      </p:sp>
      <p:sp>
        <p:nvSpPr>
          <p:cNvPr id="143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 smtClean="0"/>
              <a:t>Recall: when we detect an </a:t>
            </a:r>
            <a:br>
              <a:rPr lang="en-US" altLang="en-US" sz="2400" smtClean="0"/>
            </a:br>
            <a:r>
              <a:rPr lang="en-US" altLang="en-US" sz="2400" smtClean="0"/>
              <a:t>edge point, we also know its </a:t>
            </a:r>
            <a:br>
              <a:rPr lang="en-US" altLang="en-US" sz="2400" smtClean="0"/>
            </a:br>
            <a:r>
              <a:rPr lang="en-US" altLang="en-US" sz="2400" smtClean="0"/>
              <a:t>gradient direction</a:t>
            </a:r>
          </a:p>
          <a:p>
            <a:pPr>
              <a:buFontTx/>
              <a:buChar char="•"/>
            </a:pPr>
            <a:r>
              <a:rPr lang="en-US" altLang="en-US" sz="2400" smtClean="0"/>
              <a:t>But this means that the line </a:t>
            </a:r>
            <a:br>
              <a:rPr lang="en-US" altLang="en-US" sz="2400" smtClean="0"/>
            </a:br>
            <a:r>
              <a:rPr lang="en-US" altLang="en-US" sz="2400" smtClean="0"/>
              <a:t>is uniquely determined!</a:t>
            </a:r>
            <a:br>
              <a:rPr lang="en-US" altLang="en-US" sz="2400" smtClean="0"/>
            </a:br>
            <a:endParaRPr lang="en-US" altLang="en-US" sz="2400" smtClean="0"/>
          </a:p>
          <a:p>
            <a:pPr>
              <a:buFontTx/>
              <a:buChar char="•"/>
            </a:pPr>
            <a:r>
              <a:rPr lang="en-US" altLang="en-US" sz="2400" smtClean="0"/>
              <a:t>Modified Hough transform:</a:t>
            </a:r>
            <a:br>
              <a:rPr lang="en-US" altLang="en-US" sz="2400" smtClean="0"/>
            </a:br>
            <a:endParaRPr lang="en-US" altLang="en-US" sz="2400" smtClean="0"/>
          </a:p>
          <a:p>
            <a:r>
              <a:rPr lang="en-US" altLang="en-US" sz="2400" smtClean="0"/>
              <a:t>    For each edge point (x,y) </a:t>
            </a:r>
            <a:br>
              <a:rPr lang="en-US" altLang="en-US" sz="2400" smtClean="0"/>
            </a:br>
            <a:r>
              <a:rPr lang="en-US" altLang="en-US" sz="2400" smtClean="0"/>
              <a:t>	θ = gradient orientation at (x,y)</a:t>
            </a:r>
            <a:br>
              <a:rPr lang="en-US" altLang="en-US" sz="2400" smtClean="0"/>
            </a:br>
            <a:r>
              <a:rPr lang="en-US" altLang="en-US" sz="2400" smtClean="0"/>
              <a:t>	</a:t>
            </a:r>
            <a:r>
              <a:rPr lang="el-GR" altLang="en-US" sz="2400" smtClean="0">
                <a:cs typeface="Times New Roman" panose="02020603050405020304" pitchFamily="18" charset="0"/>
              </a:rPr>
              <a:t>ρ</a:t>
            </a:r>
            <a:r>
              <a:rPr lang="en-US" altLang="en-US" sz="2400" smtClean="0"/>
              <a:t> = x cos θ + y sin θ</a:t>
            </a:r>
            <a:br>
              <a:rPr lang="en-US" altLang="en-US" sz="2400" smtClean="0"/>
            </a:br>
            <a:r>
              <a:rPr lang="en-US" altLang="en-US" sz="2400" smtClean="0"/>
              <a:t>	H(θ, </a:t>
            </a:r>
            <a:r>
              <a:rPr lang="el-GR" altLang="en-US" sz="2400" smtClean="0">
                <a:cs typeface="Times New Roman" panose="02020603050405020304" pitchFamily="18" charset="0"/>
              </a:rPr>
              <a:t>ρ</a:t>
            </a:r>
            <a:r>
              <a:rPr lang="en-US" altLang="en-US" sz="2400" smtClean="0"/>
              <a:t>) = H(θ, </a:t>
            </a:r>
            <a:r>
              <a:rPr lang="el-GR" altLang="en-US" sz="2400" smtClean="0">
                <a:cs typeface="Times New Roman" panose="02020603050405020304" pitchFamily="18" charset="0"/>
              </a:rPr>
              <a:t>ρ</a:t>
            </a:r>
            <a:r>
              <a:rPr lang="en-US" altLang="en-US" sz="2400" smtClean="0"/>
              <a:t>) + 1</a:t>
            </a:r>
            <a:br>
              <a:rPr lang="en-US" altLang="en-US" sz="2400" smtClean="0"/>
            </a:br>
            <a:r>
              <a:rPr lang="en-US" altLang="en-US" sz="2400" smtClean="0"/>
              <a:t>end</a:t>
            </a:r>
          </a:p>
          <a:p>
            <a:pPr>
              <a:buFontTx/>
              <a:buChar char="•"/>
            </a:pPr>
            <a:endParaRPr lang="en-US" altLang="en-US" sz="2400" smtClean="0"/>
          </a:p>
        </p:txBody>
      </p:sp>
      <p:grpSp>
        <p:nvGrpSpPr>
          <p:cNvPr id="44036" name="Group 16"/>
          <p:cNvGrpSpPr>
            <a:grpSpLocks/>
          </p:cNvGrpSpPr>
          <p:nvPr/>
        </p:nvGrpSpPr>
        <p:grpSpPr bwMode="auto">
          <a:xfrm>
            <a:off x="5867400" y="1066800"/>
            <a:ext cx="2590800" cy="990600"/>
            <a:chOff x="3840" y="1392"/>
            <a:chExt cx="1632" cy="624"/>
          </a:xfrm>
        </p:grpSpPr>
        <p:grpSp>
          <p:nvGrpSpPr>
            <p:cNvPr id="44038" name="Group 4"/>
            <p:cNvGrpSpPr>
              <a:grpSpLocks/>
            </p:cNvGrpSpPr>
            <p:nvPr/>
          </p:nvGrpSpPr>
          <p:grpSpPr bwMode="auto">
            <a:xfrm>
              <a:off x="3840" y="1392"/>
              <a:ext cx="1632" cy="624"/>
              <a:chOff x="3840" y="1776"/>
              <a:chExt cx="1632" cy="624"/>
            </a:xfrm>
          </p:grpSpPr>
          <p:grpSp>
            <p:nvGrpSpPr>
              <p:cNvPr id="44044" name="Group 5"/>
              <p:cNvGrpSpPr>
                <a:grpSpLocks/>
              </p:cNvGrpSpPr>
              <p:nvPr/>
            </p:nvGrpSpPr>
            <p:grpSpPr bwMode="auto">
              <a:xfrm>
                <a:off x="3840" y="1776"/>
                <a:ext cx="1632" cy="624"/>
                <a:chOff x="3840" y="1776"/>
                <a:chExt cx="1632" cy="624"/>
              </a:xfrm>
            </p:grpSpPr>
            <p:grpSp>
              <p:nvGrpSpPr>
                <p:cNvPr id="44046" name="Group 6"/>
                <p:cNvGrpSpPr>
                  <a:grpSpLocks/>
                </p:cNvGrpSpPr>
                <p:nvPr/>
              </p:nvGrpSpPr>
              <p:grpSpPr bwMode="auto">
                <a:xfrm>
                  <a:off x="3840" y="1776"/>
                  <a:ext cx="624" cy="624"/>
                  <a:chOff x="3840" y="1776"/>
                  <a:chExt cx="624" cy="624"/>
                </a:xfrm>
              </p:grpSpPr>
              <p:sp>
                <p:nvSpPr>
                  <p:cNvPr id="143770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840" y="1776"/>
                    <a:ext cx="624" cy="624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tx1">
                          <a:gamma/>
                          <a:tint val="0"/>
                          <a:invGamma/>
                        </a:schemeClr>
                      </a:gs>
                    </a:gsLst>
                    <a:lin ang="189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sz="2800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049" name="Line 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61" y="1872"/>
                    <a:ext cx="207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mtClean="0">
                      <a:solidFill>
                        <a:srgbClr val="000000"/>
                      </a:solidFill>
                    </a:endParaRPr>
                  </a:p>
                </p:txBody>
              </p:sp>
            </p:grpSp>
            <p:pic>
              <p:nvPicPr>
                <p:cNvPr id="44047" name="Picture 9" descr="Edittex"/>
                <p:cNvPicPr>
                  <a:picLocks noChangeAspect="1" noChangeArrowheads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05" y="1824"/>
                  <a:ext cx="967" cy="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4045" name="Oval 10"/>
              <p:cNvSpPr>
                <a:spLocks noChangeArrowheads="1"/>
              </p:cNvSpPr>
              <p:nvPr/>
            </p:nvSpPr>
            <p:spPr bwMode="auto">
              <a:xfrm>
                <a:off x="4128" y="206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 sz="2800" b="1" smtClean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4039" name="Group 11"/>
            <p:cNvGrpSpPr>
              <a:grpSpLocks/>
            </p:cNvGrpSpPr>
            <p:nvPr/>
          </p:nvGrpSpPr>
          <p:grpSpPr bwMode="auto">
            <a:xfrm>
              <a:off x="4146" y="1399"/>
              <a:ext cx="306" cy="321"/>
              <a:chOff x="4152" y="1776"/>
              <a:chExt cx="306" cy="321"/>
            </a:xfrm>
          </p:grpSpPr>
          <p:sp>
            <p:nvSpPr>
              <p:cNvPr id="44040" name="Line 12"/>
              <p:cNvSpPr>
                <a:spLocks noChangeShapeType="1"/>
              </p:cNvSpPr>
              <p:nvPr/>
            </p:nvSpPr>
            <p:spPr bwMode="auto">
              <a:xfrm>
                <a:off x="4155" y="2088"/>
                <a:ext cx="3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041" name="Line 13"/>
              <p:cNvSpPr>
                <a:spLocks noChangeShapeType="1"/>
              </p:cNvSpPr>
              <p:nvPr/>
            </p:nvSpPr>
            <p:spPr bwMode="auto">
              <a:xfrm flipV="1">
                <a:off x="4152" y="1776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042" name="Freeform 14"/>
              <p:cNvSpPr>
                <a:spLocks/>
              </p:cNvSpPr>
              <p:nvPr/>
            </p:nvSpPr>
            <p:spPr bwMode="auto">
              <a:xfrm flipV="1">
                <a:off x="4216" y="2032"/>
                <a:ext cx="27" cy="51"/>
              </a:xfrm>
              <a:custGeom>
                <a:avLst/>
                <a:gdLst>
                  <a:gd name="T0" fmla="*/ 18 w 27"/>
                  <a:gd name="T1" fmla="*/ 0 h 51"/>
                  <a:gd name="T2" fmla="*/ 24 w 27"/>
                  <a:gd name="T3" fmla="*/ 33 h 51"/>
                  <a:gd name="T4" fmla="*/ 0 w 27"/>
                  <a:gd name="T5" fmla="*/ 51 h 51"/>
                  <a:gd name="T6" fmla="*/ 0 60000 65536"/>
                  <a:gd name="T7" fmla="*/ 0 60000 65536"/>
                  <a:gd name="T8" fmla="*/ 0 60000 65536"/>
                  <a:gd name="T9" fmla="*/ 0 w 27"/>
                  <a:gd name="T10" fmla="*/ 0 h 51"/>
                  <a:gd name="T11" fmla="*/ 27 w 27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" h="51">
                    <a:moveTo>
                      <a:pt x="18" y="0"/>
                    </a:moveTo>
                    <a:cubicBezTo>
                      <a:pt x="22" y="12"/>
                      <a:pt x="27" y="25"/>
                      <a:pt x="24" y="33"/>
                    </a:cubicBezTo>
                    <a:cubicBezTo>
                      <a:pt x="21" y="41"/>
                      <a:pt x="10" y="46"/>
                      <a:pt x="0" y="51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44043" name="Picture 15" descr="Edittex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9" y="1968"/>
                <a:ext cx="69" cy="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437713" name="Picture 17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09800"/>
            <a:ext cx="23622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4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69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Extensions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486400"/>
          </a:xfrm>
        </p:spPr>
        <p:txBody>
          <a:bodyPr/>
          <a:lstStyle/>
          <a:p>
            <a:pPr marL="457200" indent="-457200" eaLnBrk="1" hangingPunct="1">
              <a:buFontTx/>
              <a:buNone/>
            </a:pPr>
            <a:r>
              <a:rPr lang="en-US" sz="2000" dirty="0" smtClean="0"/>
              <a:t>Extension 1:  Use the image gradient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US" sz="1800" dirty="0" smtClean="0"/>
              <a:t>same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US" sz="1800" dirty="0" smtClean="0"/>
              <a:t>for each edge point I[</a:t>
            </a:r>
            <a:r>
              <a:rPr lang="en-US" sz="1800" dirty="0" err="1" smtClean="0"/>
              <a:t>x,y</a:t>
            </a:r>
            <a:r>
              <a:rPr lang="en-US" sz="1800" dirty="0" smtClean="0"/>
              <a:t>] in the image</a:t>
            </a:r>
          </a:p>
          <a:p>
            <a:pPr marL="1257300" lvl="2" indent="-342900" eaLnBrk="1" hangingPunct="1">
              <a:buFontTx/>
              <a:buNone/>
            </a:pPr>
            <a:r>
              <a:rPr lang="en-US" sz="1800" dirty="0" smtClean="0"/>
              <a:t>        compute unique (d, </a:t>
            </a:r>
            <a:r>
              <a:rPr lang="en-US" sz="1800" dirty="0" smtClean="0">
                <a:sym typeface="Symbol" pitchFamily="18" charset="2"/>
              </a:rPr>
              <a:t></a:t>
            </a:r>
            <a:r>
              <a:rPr lang="en-US" sz="1600" dirty="0" smtClean="0">
                <a:sym typeface="Symbol" pitchFamily="18" charset="2"/>
              </a:rPr>
              <a:t>) </a:t>
            </a:r>
            <a:r>
              <a:rPr lang="en-US" sz="1800" dirty="0" smtClean="0">
                <a:sym typeface="Symbol" pitchFamily="18" charset="2"/>
              </a:rPr>
              <a:t>based on image gradient at (</a:t>
            </a:r>
            <a:r>
              <a:rPr lang="en-US" sz="1800" dirty="0" err="1" smtClean="0">
                <a:sym typeface="Symbol" pitchFamily="18" charset="2"/>
              </a:rPr>
              <a:t>x,y</a:t>
            </a:r>
            <a:r>
              <a:rPr lang="en-US" sz="1800" dirty="0" smtClean="0">
                <a:sym typeface="Symbol" pitchFamily="18" charset="2"/>
              </a:rPr>
              <a:t>)</a:t>
            </a:r>
            <a:r>
              <a:rPr lang="en-US" sz="1800" dirty="0" smtClean="0"/>
              <a:t> </a:t>
            </a:r>
          </a:p>
          <a:p>
            <a:pPr marL="1371600" lvl="3" indent="0" eaLnBrk="1" hangingPunct="1">
              <a:buFontTx/>
              <a:buNone/>
            </a:pPr>
            <a:r>
              <a:rPr lang="en-US" sz="1800" dirty="0" smtClean="0"/>
              <a:t> H[d, </a:t>
            </a:r>
            <a:r>
              <a:rPr lang="en-US" sz="1800" dirty="0" smtClean="0">
                <a:sym typeface="Symbol" pitchFamily="18" charset="2"/>
              </a:rPr>
              <a:t></a:t>
            </a:r>
            <a:r>
              <a:rPr lang="en-US" sz="1800" dirty="0" smtClean="0"/>
              <a:t>] += 1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US" sz="1800" dirty="0" smtClean="0"/>
              <a:t>same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US" sz="1800" dirty="0" smtClean="0"/>
              <a:t>same</a:t>
            </a:r>
          </a:p>
          <a:p>
            <a:pPr marL="457200" indent="-457200" eaLnBrk="1" hangingPunct="1">
              <a:buFontTx/>
              <a:buNone/>
            </a:pPr>
            <a:r>
              <a:rPr lang="en-US" sz="2000" dirty="0" smtClean="0"/>
              <a:t>(Reduces degrees of freedom)</a:t>
            </a:r>
          </a:p>
          <a:p>
            <a:pPr marL="457200" indent="-457200" eaLnBrk="1" hangingPunct="1">
              <a:buFontTx/>
              <a:buNone/>
            </a:pPr>
            <a:endParaRPr lang="en-US" sz="1600" dirty="0" smtClean="0"/>
          </a:p>
          <a:p>
            <a:pPr marL="457200" indent="-457200" eaLnBrk="1" hangingPunct="1">
              <a:buFontTx/>
              <a:buNone/>
            </a:pPr>
            <a:r>
              <a:rPr lang="en-US" sz="2000" dirty="0" smtClean="0"/>
              <a:t>Extension 2</a:t>
            </a:r>
          </a:p>
          <a:p>
            <a:pPr marL="838200" lvl="1" indent="-381000" eaLnBrk="1" hangingPunct="1"/>
            <a:r>
              <a:rPr lang="en-US" sz="1800" dirty="0" smtClean="0"/>
              <a:t>give more votes for stronger edges (use magnitude of gradient)</a:t>
            </a:r>
          </a:p>
          <a:p>
            <a:pPr marL="457200" indent="-457200" eaLnBrk="1" hangingPunct="1">
              <a:buFontTx/>
              <a:buNone/>
            </a:pPr>
            <a:r>
              <a:rPr lang="en-US" sz="2000" dirty="0" smtClean="0"/>
              <a:t>Extension 3</a:t>
            </a:r>
          </a:p>
          <a:p>
            <a:pPr marL="838200" lvl="1" indent="-381000" eaLnBrk="1" hangingPunct="1"/>
            <a:r>
              <a:rPr lang="en-US" sz="1800" dirty="0" smtClean="0"/>
              <a:t>change the sampling of (d, </a:t>
            </a:r>
            <a:r>
              <a:rPr lang="en-US" sz="1800" dirty="0" smtClean="0">
                <a:sym typeface="Symbol" pitchFamily="18" charset="2"/>
              </a:rPr>
              <a:t>) to give more/less resolution</a:t>
            </a:r>
            <a:endParaRPr lang="en-US" sz="1800" dirty="0" smtClean="0"/>
          </a:p>
          <a:p>
            <a:pPr marL="457200" indent="-457200" eaLnBrk="1" hangingPunct="1">
              <a:buFontTx/>
              <a:buNone/>
            </a:pPr>
            <a:r>
              <a:rPr lang="en-US" sz="2000" dirty="0" smtClean="0"/>
              <a:t>Extension 4</a:t>
            </a:r>
          </a:p>
          <a:p>
            <a:pPr marL="838200" lvl="1" indent="-381000" eaLnBrk="1" hangingPunct="1"/>
            <a:r>
              <a:rPr lang="en-US" sz="1800" dirty="0" smtClean="0"/>
              <a:t>The same procedure can be used with circles, squares, or any other shape…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43800" y="6553200"/>
            <a:ext cx="3048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Source: Steve Seitz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519057" y="0"/>
            <a:ext cx="8229600" cy="1143000"/>
          </a:xfrm>
        </p:spPr>
        <p:txBody>
          <a:bodyPr/>
          <a:lstStyle/>
          <a:p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57" y="2297097"/>
            <a:ext cx="8229600" cy="4525962"/>
          </a:xfrm>
        </p:spPr>
        <p:txBody>
          <a:bodyPr/>
          <a:lstStyle/>
          <a:p>
            <a:r>
              <a:rPr lang="en-US" sz="2400" dirty="0" smtClean="0"/>
              <a:t>For a fixed radius r, unknown gradient direction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9057" y="116519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Circle: center (</a:t>
            </a:r>
            <a:r>
              <a:rPr lang="en-US" sz="2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a,b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) and radius r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709837" y="1639863"/>
          <a:ext cx="3276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3" name="Equation" r:id="rId4" imgW="1473200" imgH="241300" progId="Equation.3">
                  <p:embed/>
                </p:oleObj>
              </mc:Choice>
              <mc:Fallback>
                <p:oleObj name="Equation" r:id="rId4" imgW="1473200" imgH="24130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37" y="1639863"/>
                        <a:ext cx="3276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601843" y="6086471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pic>
        <p:nvPicPr>
          <p:cNvPr id="9" name="Picture 8" descr="img007"/>
          <p:cNvPicPr>
            <a:picLocks noChangeAspect="1" noChangeArrowheads="1"/>
          </p:cNvPicPr>
          <p:nvPr/>
        </p:nvPicPr>
        <p:blipFill>
          <a:blip r:embed="rId6" cstate="print"/>
          <a:srcRect r="52785"/>
          <a:stretch>
            <a:fillRect/>
          </a:stretch>
        </p:blipFill>
        <p:spPr bwMode="auto">
          <a:xfrm>
            <a:off x="847674" y="3081375"/>
            <a:ext cx="372898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 bwMode="auto">
          <a:xfrm rot="16200000">
            <a:off x="6306369" y="5017315"/>
            <a:ext cx="365130" cy="20082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069033" y="6057936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space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 rot="5400000" flipH="1" flipV="1">
            <a:off x="4097331" y="4487877"/>
            <a:ext cx="2848014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5521338" y="5911884"/>
            <a:ext cx="2951208" cy="63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8113761" y="5984910"/>
          <a:ext cx="392048" cy="431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4" name="Equation" r:id="rId7" imgW="126835" imgH="139518" progId="Equation.3">
                  <p:embed/>
                </p:oleObj>
              </mc:Choice>
              <mc:Fallback>
                <p:oleObj name="Equation" r:id="rId7" imgW="126835" imgH="139518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3761" y="5984910"/>
                        <a:ext cx="392048" cy="4316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2"/>
          <p:cNvGraphicFramePr>
            <a:graphicFrameLocks noChangeAspect="1"/>
          </p:cNvGraphicFramePr>
          <p:nvPr/>
        </p:nvGraphicFramePr>
        <p:xfrm>
          <a:off x="4973638" y="3005138"/>
          <a:ext cx="39211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5" name="Equation" r:id="rId9" imgW="126725" imgH="177415" progId="Equation.3">
                  <p:embed/>
                </p:oleObj>
              </mc:Choice>
              <mc:Fallback>
                <p:oleObj name="Equation" r:id="rId9" imgW="126725" imgH="177415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3638" y="3005138"/>
                        <a:ext cx="392112" cy="550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13"/>
          <p:cNvSpPr/>
          <p:nvPr/>
        </p:nvSpPr>
        <p:spPr bwMode="auto">
          <a:xfrm>
            <a:off x="2162141" y="4560903"/>
            <a:ext cx="693747" cy="438156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33" grpId="0"/>
      <p:bldP spid="12" grpId="0" animBg="1"/>
      <p:bldP spid="10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ower_ed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9057" y="1274733"/>
            <a:ext cx="3708393" cy="49389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9435" y="1502688"/>
            <a:ext cx="430853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 algn="l" rtl="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Extra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edge points (clutter), multiple models:</a:t>
            </a:r>
          </a:p>
          <a:p>
            <a:pPr marL="688975" lvl="1" indent="-231775" algn="l" rtl="0">
              <a:spcAft>
                <a:spcPts val="600"/>
              </a:spcAft>
              <a:buFont typeface="Arial" pitchFamily="34" charset="0"/>
              <a:buChar char="–"/>
            </a:pPr>
            <a:r>
              <a:rPr lang="en-US" sz="2000" kern="1200" dirty="0">
                <a:solidFill>
                  <a:schemeClr val="accent6"/>
                </a:solidFill>
                <a:latin typeface="Arial"/>
                <a:ea typeface="+mn-ea"/>
                <a:cs typeface="+mn-cs"/>
              </a:rPr>
              <a:t>which points go with which line, if any?</a:t>
            </a:r>
          </a:p>
          <a:p>
            <a:pPr marL="231775" indent="-231775" algn="l" rtl="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Only some parts of each line detected, and some parts are </a:t>
            </a: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missing:</a:t>
            </a:r>
            <a:endParaRPr lang="en-US" sz="24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pPr marL="688975" lvl="1" indent="-231775" algn="l" rtl="0">
              <a:spcAft>
                <a:spcPts val="600"/>
              </a:spcAft>
              <a:buFont typeface="Arial" pitchFamily="34" charset="0"/>
              <a:buChar char="–"/>
            </a:pPr>
            <a:r>
              <a:rPr lang="en-US" sz="2000" kern="1200" dirty="0">
                <a:solidFill>
                  <a:schemeClr val="accent6"/>
                </a:solidFill>
                <a:latin typeface="Arial"/>
                <a:ea typeface="+mn-ea"/>
                <a:cs typeface="+mn-cs"/>
              </a:rPr>
              <a:t>how to find a line that bridges missing evidence?</a:t>
            </a:r>
          </a:p>
          <a:p>
            <a:pPr marL="231775" indent="-231775" algn="l" rtl="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Noise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in measured edge points, orientations:</a:t>
            </a:r>
          </a:p>
          <a:p>
            <a:pPr marL="688975" lvl="1" indent="-231775" algn="l" rtl="0">
              <a:spcAft>
                <a:spcPts val="600"/>
              </a:spcAft>
              <a:buFont typeface="Arial" pitchFamily="34" charset="0"/>
              <a:buChar char="–"/>
            </a:pPr>
            <a:r>
              <a:rPr lang="en-US" sz="2000" kern="1200" dirty="0">
                <a:solidFill>
                  <a:schemeClr val="accent6"/>
                </a:solidFill>
                <a:latin typeface="Arial"/>
                <a:ea typeface="+mn-ea"/>
                <a:cs typeface="+mn-cs"/>
              </a:rPr>
              <a:t>how to detect true underlying parameters?</a:t>
            </a:r>
          </a:p>
          <a:p>
            <a:pPr marL="231775" indent="-231775" algn="l" rtl="0">
              <a:spcAft>
                <a:spcPts val="1200"/>
              </a:spcAft>
              <a:buFont typeface="Arial" pitchFamily="34" charset="0"/>
              <a:buChar char="•"/>
            </a:pPr>
            <a:endParaRPr lang="en-US" sz="24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28638" y="325395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Difficulty of line fitting</a:t>
            </a:r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7018371" y="179343"/>
            <a:ext cx="1851263" cy="1128681"/>
            <a:chOff x="96" y="1104"/>
            <a:chExt cx="5040" cy="3072"/>
          </a:xfrm>
        </p:grpSpPr>
        <p:sp>
          <p:nvSpPr>
            <p:cNvPr id="11" name="Oval 6"/>
            <p:cNvSpPr>
              <a:spLocks noChangeAspect="1" noChangeArrowheads="1"/>
            </p:cNvSpPr>
            <p:nvPr/>
          </p:nvSpPr>
          <p:spPr bwMode="auto">
            <a:xfrm>
              <a:off x="1248" y="288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Oval 7"/>
            <p:cNvSpPr>
              <a:spLocks noChangeAspect="1" noChangeArrowheads="1"/>
            </p:cNvSpPr>
            <p:nvPr/>
          </p:nvSpPr>
          <p:spPr bwMode="auto">
            <a:xfrm>
              <a:off x="1776" y="2544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Oval 8"/>
            <p:cNvSpPr>
              <a:spLocks noChangeAspect="1" noChangeArrowheads="1"/>
            </p:cNvSpPr>
            <p:nvPr/>
          </p:nvSpPr>
          <p:spPr bwMode="auto">
            <a:xfrm>
              <a:off x="2112" y="201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Oval 9"/>
            <p:cNvSpPr>
              <a:spLocks noChangeAspect="1" noChangeArrowheads="1"/>
            </p:cNvSpPr>
            <p:nvPr/>
          </p:nvSpPr>
          <p:spPr bwMode="auto">
            <a:xfrm>
              <a:off x="2976" y="1248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5" name="Oval 10"/>
            <p:cNvSpPr>
              <a:spLocks noChangeAspect="1" noChangeArrowheads="1"/>
            </p:cNvSpPr>
            <p:nvPr/>
          </p:nvSpPr>
          <p:spPr bwMode="auto">
            <a:xfrm>
              <a:off x="1008" y="321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6" name="Oval 11"/>
            <p:cNvSpPr>
              <a:spLocks noChangeAspect="1" noChangeArrowheads="1"/>
            </p:cNvSpPr>
            <p:nvPr/>
          </p:nvSpPr>
          <p:spPr bwMode="auto">
            <a:xfrm>
              <a:off x="384" y="369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Oval 12"/>
            <p:cNvSpPr>
              <a:spLocks noChangeAspect="1" noChangeArrowheads="1"/>
            </p:cNvSpPr>
            <p:nvPr/>
          </p:nvSpPr>
          <p:spPr bwMode="auto">
            <a:xfrm>
              <a:off x="3072" y="3264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Oval 13"/>
            <p:cNvSpPr>
              <a:spLocks noChangeAspect="1" noChangeArrowheads="1"/>
            </p:cNvSpPr>
            <p:nvPr/>
          </p:nvSpPr>
          <p:spPr bwMode="auto">
            <a:xfrm>
              <a:off x="1104" y="168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9" name="Oval 14"/>
            <p:cNvSpPr>
              <a:spLocks noChangeAspect="1" noChangeArrowheads="1"/>
            </p:cNvSpPr>
            <p:nvPr/>
          </p:nvSpPr>
          <p:spPr bwMode="auto">
            <a:xfrm>
              <a:off x="3264" y="235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0" name="Oval 15"/>
            <p:cNvSpPr>
              <a:spLocks noChangeAspect="1" noChangeArrowheads="1"/>
            </p:cNvSpPr>
            <p:nvPr/>
          </p:nvSpPr>
          <p:spPr bwMode="auto">
            <a:xfrm>
              <a:off x="4320" y="336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1" name="Oval 16"/>
            <p:cNvSpPr>
              <a:spLocks noChangeAspect="1" noChangeArrowheads="1"/>
            </p:cNvSpPr>
            <p:nvPr/>
          </p:nvSpPr>
          <p:spPr bwMode="auto">
            <a:xfrm>
              <a:off x="4416" y="2400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2" name="Oval 17"/>
            <p:cNvSpPr>
              <a:spLocks noChangeAspect="1" noChangeArrowheads="1"/>
            </p:cNvSpPr>
            <p:nvPr/>
          </p:nvSpPr>
          <p:spPr bwMode="auto">
            <a:xfrm>
              <a:off x="3792" y="249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3" name="Oval 18"/>
            <p:cNvSpPr>
              <a:spLocks noChangeAspect="1" noChangeArrowheads="1"/>
            </p:cNvSpPr>
            <p:nvPr/>
          </p:nvSpPr>
          <p:spPr bwMode="auto">
            <a:xfrm>
              <a:off x="2400" y="3504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4" name="Oval 19"/>
            <p:cNvSpPr>
              <a:spLocks noChangeAspect="1" noChangeArrowheads="1"/>
            </p:cNvSpPr>
            <p:nvPr/>
          </p:nvSpPr>
          <p:spPr bwMode="auto">
            <a:xfrm>
              <a:off x="336" y="2688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5" name="Oval 20"/>
            <p:cNvSpPr>
              <a:spLocks noChangeAspect="1" noChangeArrowheads="1"/>
            </p:cNvSpPr>
            <p:nvPr/>
          </p:nvSpPr>
          <p:spPr bwMode="auto">
            <a:xfrm>
              <a:off x="432" y="2112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6" name="Oval 21"/>
            <p:cNvSpPr>
              <a:spLocks noChangeAspect="1" noChangeArrowheads="1"/>
            </p:cNvSpPr>
            <p:nvPr/>
          </p:nvSpPr>
          <p:spPr bwMode="auto">
            <a:xfrm>
              <a:off x="4992" y="321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7" name="Oval 22"/>
            <p:cNvSpPr>
              <a:spLocks noChangeAspect="1" noChangeArrowheads="1"/>
            </p:cNvSpPr>
            <p:nvPr/>
          </p:nvSpPr>
          <p:spPr bwMode="auto">
            <a:xfrm>
              <a:off x="4032" y="1776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8" name="Line 23"/>
            <p:cNvSpPr>
              <a:spLocks noChangeAspect="1" noChangeShapeType="1"/>
            </p:cNvSpPr>
            <p:nvPr/>
          </p:nvSpPr>
          <p:spPr bwMode="auto">
            <a:xfrm flipV="1">
              <a:off x="96" y="1104"/>
              <a:ext cx="3168" cy="30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519057" y="0"/>
            <a:ext cx="8229600" cy="1143000"/>
          </a:xfrm>
        </p:spPr>
        <p:txBody>
          <a:bodyPr/>
          <a:lstStyle/>
          <a:p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57" y="2297097"/>
            <a:ext cx="8229600" cy="4525962"/>
          </a:xfrm>
        </p:spPr>
        <p:txBody>
          <a:bodyPr/>
          <a:lstStyle/>
          <a:p>
            <a:r>
              <a:rPr lang="en-US" sz="2400" dirty="0" smtClean="0"/>
              <a:t>For a fixed radius r, unknown gradient direction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9057" y="116519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Circle: center (</a:t>
            </a:r>
            <a:r>
              <a:rPr lang="en-US" sz="2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a,b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) and radius r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709837" y="1639863"/>
          <a:ext cx="3276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Equation" r:id="rId4" imgW="1473200" imgH="241300" progId="Equation.3">
                  <p:embed/>
                </p:oleObj>
              </mc:Choice>
              <mc:Fallback>
                <p:oleObj name="Equation" r:id="rId4" imgW="14732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37" y="1639863"/>
                        <a:ext cx="3276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601843" y="6086471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pic>
        <p:nvPicPr>
          <p:cNvPr id="9" name="Picture 8" descr="img007"/>
          <p:cNvPicPr>
            <a:picLocks noChangeAspect="1" noChangeArrowheads="1"/>
          </p:cNvPicPr>
          <p:nvPr/>
        </p:nvPicPr>
        <p:blipFill>
          <a:blip r:embed="rId6" cstate="print"/>
          <a:srcRect r="52785"/>
          <a:stretch>
            <a:fillRect/>
          </a:stretch>
        </p:blipFill>
        <p:spPr bwMode="auto">
          <a:xfrm>
            <a:off x="847674" y="3081375"/>
            <a:ext cx="372898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069033" y="6057936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space</a:t>
            </a:r>
          </a:p>
        </p:txBody>
      </p:sp>
      <p:pic>
        <p:nvPicPr>
          <p:cNvPr id="14" name="Picture 13" descr="img007"/>
          <p:cNvPicPr>
            <a:picLocks noChangeAspect="1" noChangeArrowheads="1"/>
          </p:cNvPicPr>
          <p:nvPr/>
        </p:nvPicPr>
        <p:blipFill>
          <a:blip r:embed="rId6" cstate="print"/>
          <a:srcRect l="53306"/>
          <a:stretch>
            <a:fillRect/>
          </a:stretch>
        </p:blipFill>
        <p:spPr bwMode="auto">
          <a:xfrm>
            <a:off x="4608513" y="3081375"/>
            <a:ext cx="36878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 bwMode="auto">
          <a:xfrm>
            <a:off x="2162141" y="4560903"/>
            <a:ext cx="693747" cy="438156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996007" y="4451364"/>
            <a:ext cx="693747" cy="62072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6231" y="3810000"/>
            <a:ext cx="1623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Intersection: most votes for center occur here.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519057" y="0"/>
            <a:ext cx="8229600" cy="1143000"/>
          </a:xfrm>
        </p:spPr>
        <p:txBody>
          <a:bodyPr/>
          <a:lstStyle/>
          <a:p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57" y="2297097"/>
            <a:ext cx="8229600" cy="693747"/>
          </a:xfrm>
        </p:spPr>
        <p:txBody>
          <a:bodyPr/>
          <a:lstStyle/>
          <a:p>
            <a:r>
              <a:rPr lang="en-US" sz="2400" dirty="0" smtClean="0"/>
              <a:t>For an unknown radius r, unknown gradient direction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9057" y="116519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Circle: center (</a:t>
            </a:r>
            <a:r>
              <a:rPr lang="en-US" sz="2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a,b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) and radius r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709837" y="1639863"/>
          <a:ext cx="3276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Equation" r:id="rId4" imgW="1473200" imgH="241300" progId="Equation.3">
                  <p:embed/>
                </p:oleObj>
              </mc:Choice>
              <mc:Fallback>
                <p:oleObj name="Equation" r:id="rId4" imgW="14732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37" y="1639863"/>
                        <a:ext cx="3276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img007"/>
          <p:cNvPicPr>
            <a:picLocks noChangeAspect="1" noChangeArrowheads="1"/>
          </p:cNvPicPr>
          <p:nvPr/>
        </p:nvPicPr>
        <p:blipFill>
          <a:blip r:embed="rId6" cstate="print"/>
          <a:srcRect r="52724"/>
          <a:stretch>
            <a:fillRect/>
          </a:stretch>
        </p:blipFill>
        <p:spPr bwMode="auto">
          <a:xfrm>
            <a:off x="1066800" y="3100383"/>
            <a:ext cx="312420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867400" y="5691183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space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447800" y="5705471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447800" y="3328983"/>
            <a:ext cx="2971800" cy="1981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1905000" y="3709983"/>
            <a:ext cx="1371600" cy="12954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3810000" y="4319583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2514600" y="4929183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4864105" y="2954332"/>
            <a:ext cx="4279895" cy="3249655"/>
            <a:chOff x="4864105" y="2954332"/>
            <a:chExt cx="4279895" cy="3249655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V="1">
              <a:off x="6032520" y="4999059"/>
              <a:ext cx="2482884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rot="5400000" flipH="1" flipV="1">
              <a:off x="5010156" y="3976695"/>
              <a:ext cx="2044728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 bwMode="auto">
            <a:xfrm rot="5400000">
              <a:off x="4845848" y="5017315"/>
              <a:ext cx="1204929" cy="116841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8588430" y="4743468"/>
              <a:ext cx="5555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en-US" sz="2600" i="1" kern="12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00617" y="5327676"/>
              <a:ext cx="5555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en-US" sz="2600" i="1" kern="12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42059" y="2954332"/>
              <a:ext cx="62859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en-US" sz="2600" i="1" kern="12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r</a:t>
              </a:r>
            </a:p>
          </p:txBody>
        </p:sp>
      </p:grpSp>
      <p:sp>
        <p:nvSpPr>
          <p:cNvPr id="21" name="Oval 13"/>
          <p:cNvSpPr>
            <a:spLocks noChangeArrowheads="1"/>
          </p:cNvSpPr>
          <p:nvPr/>
        </p:nvSpPr>
        <p:spPr bwMode="auto">
          <a:xfrm>
            <a:off x="2133600" y="4114800"/>
            <a:ext cx="914400" cy="9144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Oval 13"/>
          <p:cNvSpPr>
            <a:spLocks noChangeArrowheads="1"/>
          </p:cNvSpPr>
          <p:nvPr/>
        </p:nvSpPr>
        <p:spPr bwMode="auto">
          <a:xfrm>
            <a:off x="2286000" y="4343400"/>
            <a:ext cx="685800" cy="6858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4000" y="4114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3" name="Oval 13"/>
          <p:cNvSpPr>
            <a:spLocks noChangeArrowheads="1"/>
          </p:cNvSpPr>
          <p:nvPr/>
        </p:nvSpPr>
        <p:spPr bwMode="auto">
          <a:xfrm>
            <a:off x="2438400" y="4876800"/>
            <a:ext cx="914400" cy="9144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 animBg="1"/>
      <p:bldP spid="21" grpId="0" animBg="1"/>
      <p:bldP spid="23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519057" y="0"/>
            <a:ext cx="8229600" cy="1143000"/>
          </a:xfrm>
        </p:spPr>
        <p:txBody>
          <a:bodyPr/>
          <a:lstStyle/>
          <a:p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57" y="2297097"/>
            <a:ext cx="8229600" cy="693747"/>
          </a:xfrm>
        </p:spPr>
        <p:txBody>
          <a:bodyPr/>
          <a:lstStyle/>
          <a:p>
            <a:r>
              <a:rPr lang="en-US" sz="2400" dirty="0" smtClean="0"/>
              <a:t>For an unknown radius r, unknown gradient direction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9057" y="116519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Circle: center (</a:t>
            </a:r>
            <a:r>
              <a:rPr lang="en-US" sz="2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a,b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) and radius r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709837" y="1639863"/>
          <a:ext cx="3276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5" name="Equation" r:id="rId4" imgW="1473200" imgH="241300" progId="Equation.3">
                  <p:embed/>
                </p:oleObj>
              </mc:Choice>
              <mc:Fallback>
                <p:oleObj name="Equation" r:id="rId4" imgW="14732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37" y="1639863"/>
                        <a:ext cx="3276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/>
          <a:srcRect l="34584" t="60902" r="49167" b="11839"/>
          <a:stretch>
            <a:fillRect/>
          </a:stretch>
        </p:blipFill>
        <p:spPr bwMode="auto">
          <a:xfrm>
            <a:off x="5105400" y="3100383"/>
            <a:ext cx="27479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img007"/>
          <p:cNvPicPr>
            <a:picLocks noChangeAspect="1" noChangeArrowheads="1"/>
          </p:cNvPicPr>
          <p:nvPr/>
        </p:nvPicPr>
        <p:blipFill>
          <a:blip r:embed="rId7" cstate="print"/>
          <a:srcRect r="52724"/>
          <a:stretch>
            <a:fillRect/>
          </a:stretch>
        </p:blipFill>
        <p:spPr bwMode="auto">
          <a:xfrm>
            <a:off x="1066800" y="3100383"/>
            <a:ext cx="312420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867400" y="5691183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space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447800" y="5705471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447800" y="3328983"/>
            <a:ext cx="2971800" cy="1981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2514600" y="3633783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3810000" y="4319583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640" t="68269" r="50998" b="18469"/>
          <a:stretch>
            <a:fillRect/>
          </a:stretch>
        </p:blipFill>
        <p:spPr bwMode="auto">
          <a:xfrm>
            <a:off x="6477000" y="3862383"/>
            <a:ext cx="1752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2514600" y="4929183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32839" y="4670442"/>
            <a:ext cx="5555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600" i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2281" y="5327676"/>
            <a:ext cx="5555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600" i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24623" y="2954332"/>
            <a:ext cx="446031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en-US" sz="2600" i="1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519057" y="0"/>
            <a:ext cx="8229600" cy="1143000"/>
          </a:xfrm>
        </p:spPr>
        <p:txBody>
          <a:bodyPr/>
          <a:lstStyle/>
          <a:p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57" y="2297097"/>
            <a:ext cx="8229600" cy="693747"/>
          </a:xfrm>
        </p:spPr>
        <p:txBody>
          <a:bodyPr/>
          <a:lstStyle/>
          <a:p>
            <a:r>
              <a:rPr lang="en-US" sz="2400" dirty="0" smtClean="0"/>
              <a:t>For an unknown radius r, </a:t>
            </a:r>
            <a:r>
              <a:rPr lang="en-US" sz="2400" b="1" dirty="0" smtClean="0"/>
              <a:t>known</a:t>
            </a:r>
            <a:r>
              <a:rPr lang="en-US" sz="2400" dirty="0" smtClean="0"/>
              <a:t> gradient direction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19057" y="116519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Circle: center (</a:t>
            </a:r>
            <a:r>
              <a:rPr lang="en-US" sz="2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a,b</a:t>
            </a:r>
            <a:r>
              <a:rPr lang="en-US" sz="2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) and radius r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709837" y="1639863"/>
          <a:ext cx="32766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Equation" r:id="rId4" imgW="1473200" imgH="241300" progId="Equation.3">
                  <p:embed/>
                </p:oleObj>
              </mc:Choice>
              <mc:Fallback>
                <p:oleObj name="Equation" r:id="rId4" imgW="14732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37" y="1639863"/>
                        <a:ext cx="32766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 descr="img007"/>
          <p:cNvPicPr>
            <a:picLocks noChangeAspect="1" noChangeArrowheads="1"/>
          </p:cNvPicPr>
          <p:nvPr/>
        </p:nvPicPr>
        <p:blipFill>
          <a:blip r:embed="rId6" cstate="print"/>
          <a:srcRect r="52724"/>
          <a:stretch>
            <a:fillRect/>
          </a:stretch>
        </p:blipFill>
        <p:spPr bwMode="auto">
          <a:xfrm>
            <a:off x="1173213" y="2990844"/>
            <a:ext cx="312420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973813" y="5581644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space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1833525" y="5581685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1554213" y="3219444"/>
            <a:ext cx="2743200" cy="1981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2011413" y="3600444"/>
            <a:ext cx="1371600" cy="1295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6" name="Line 13"/>
          <p:cNvSpPr>
            <a:spLocks noChangeShapeType="1"/>
          </p:cNvSpPr>
          <p:nvPr/>
        </p:nvSpPr>
        <p:spPr bwMode="auto">
          <a:xfrm>
            <a:off x="4373613" y="4210044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27" name="Picture 16"/>
          <p:cNvPicPr>
            <a:picLocks noChangeAspect="1" noChangeArrowheads="1"/>
          </p:cNvPicPr>
          <p:nvPr/>
        </p:nvPicPr>
        <p:blipFill>
          <a:blip r:embed="rId7" cstate="print"/>
          <a:srcRect l="36250" t="66354" r="50417" b="5707"/>
          <a:stretch>
            <a:fillRect/>
          </a:stretch>
        </p:blipFill>
        <p:spPr bwMode="auto">
          <a:xfrm>
            <a:off x="5821413" y="3067044"/>
            <a:ext cx="20224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Line 17"/>
          <p:cNvSpPr>
            <a:spLocks noChangeShapeType="1"/>
          </p:cNvSpPr>
          <p:nvPr/>
        </p:nvSpPr>
        <p:spPr bwMode="auto">
          <a:xfrm rot="2717577">
            <a:off x="1875681" y="4663276"/>
            <a:ext cx="6397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 rot="2717577" flipV="1">
            <a:off x="2347963" y="4264019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0" name="Oval 15"/>
          <p:cNvSpPr>
            <a:spLocks noChangeArrowheads="1"/>
          </p:cNvSpPr>
          <p:nvPr/>
        </p:nvSpPr>
        <p:spPr bwMode="auto">
          <a:xfrm rot="2717577">
            <a:off x="2108251" y="4576757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1630413" y="4667244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2" name="Rectangle 22"/>
          <p:cNvSpPr>
            <a:spLocks noChangeArrowheads="1"/>
          </p:cNvSpPr>
          <p:nvPr/>
        </p:nvSpPr>
        <p:spPr bwMode="auto">
          <a:xfrm>
            <a:off x="2201913" y="4468807"/>
            <a:ext cx="266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200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θ</a:t>
            </a:r>
            <a:endParaRPr lang="en-US" sz="1200" i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2544813" y="4133844"/>
            <a:ext cx="2286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8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446031" y="14283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Hough transform for circles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dirty="0" smtClean="0"/>
              <a:t>For every edge pixel (</a:t>
            </a:r>
            <a:r>
              <a:rPr lang="en-US" sz="2800" i="1" dirty="0" err="1" smtClean="0"/>
              <a:t>x,y</a:t>
            </a:r>
            <a:r>
              <a:rPr lang="en-US" sz="2800" dirty="0" smtClean="0"/>
              <a:t>) : 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	For each possible radius value </a:t>
            </a:r>
            <a:r>
              <a:rPr lang="en-US" sz="2800" i="1" dirty="0" smtClean="0"/>
              <a:t>r</a:t>
            </a:r>
            <a:r>
              <a:rPr lang="en-US" sz="2800" dirty="0" smtClean="0"/>
              <a:t>: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	    For each possible gradient direction </a:t>
            </a:r>
            <a:r>
              <a:rPr lang="el-GR" sz="2800" i="1" dirty="0" smtClean="0"/>
              <a:t>θ</a:t>
            </a:r>
            <a:r>
              <a:rPr lang="en-US" sz="2800" i="1" dirty="0" smtClean="0"/>
              <a:t>: </a:t>
            </a:r>
          </a:p>
          <a:p>
            <a:pPr eaLnBrk="1" hangingPunct="1">
              <a:buFontTx/>
              <a:buNone/>
            </a:pPr>
            <a:r>
              <a:rPr lang="en-US" sz="2800" i="1" dirty="0" smtClean="0">
                <a:solidFill>
                  <a:srgbClr val="92D050"/>
                </a:solidFill>
              </a:rPr>
              <a:t>		// or use estimated gradient at (</a:t>
            </a:r>
            <a:r>
              <a:rPr lang="en-US" sz="2800" i="1" dirty="0" err="1" smtClean="0">
                <a:solidFill>
                  <a:srgbClr val="92D050"/>
                </a:solidFill>
              </a:rPr>
              <a:t>x,y</a:t>
            </a:r>
            <a:r>
              <a:rPr lang="en-US" sz="2800" i="1" dirty="0" smtClean="0">
                <a:solidFill>
                  <a:srgbClr val="92D050"/>
                </a:solidFill>
              </a:rPr>
              <a:t>)</a:t>
            </a:r>
            <a:endParaRPr lang="en-US" sz="2800" dirty="0" smtClean="0">
              <a:solidFill>
                <a:srgbClr val="92D050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dirty="0" smtClean="0"/>
              <a:t>	    		</a:t>
            </a:r>
            <a:r>
              <a:rPr lang="en-US" sz="2800" i="1" dirty="0" smtClean="0"/>
              <a:t>a</a:t>
            </a:r>
            <a:r>
              <a:rPr lang="en-US" sz="2800" dirty="0" smtClean="0"/>
              <a:t> = </a:t>
            </a:r>
            <a:r>
              <a:rPr lang="en-US" sz="2800" i="1" dirty="0" smtClean="0"/>
              <a:t>x</a:t>
            </a:r>
            <a:r>
              <a:rPr lang="en-US" sz="2800" dirty="0" smtClean="0"/>
              <a:t> – </a:t>
            </a:r>
            <a:r>
              <a:rPr lang="en-US" sz="2800" i="1" dirty="0" smtClean="0"/>
              <a:t>r</a:t>
            </a:r>
            <a:r>
              <a:rPr lang="en-US" sz="2800" dirty="0" smtClean="0"/>
              <a:t> </a:t>
            </a:r>
            <a:r>
              <a:rPr lang="en-US" sz="2800" dirty="0" err="1" smtClean="0"/>
              <a:t>cos</a:t>
            </a:r>
            <a:r>
              <a:rPr lang="en-US" sz="2800" dirty="0" smtClean="0"/>
              <a:t>(</a:t>
            </a:r>
            <a:r>
              <a:rPr lang="el-GR" sz="2800" i="1" dirty="0" smtClean="0"/>
              <a:t>θ</a:t>
            </a:r>
            <a:r>
              <a:rPr lang="en-US" sz="2800" dirty="0" smtClean="0"/>
              <a:t>) </a:t>
            </a:r>
            <a:r>
              <a:rPr lang="en-US" sz="2800" dirty="0" smtClean="0">
                <a:solidFill>
                  <a:srgbClr val="92D050"/>
                </a:solidFill>
              </a:rPr>
              <a:t>// column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	    		</a:t>
            </a:r>
            <a:r>
              <a:rPr lang="en-US" sz="2800" i="1" dirty="0" smtClean="0"/>
              <a:t>b</a:t>
            </a:r>
            <a:r>
              <a:rPr lang="en-US" sz="2800" dirty="0" smtClean="0"/>
              <a:t> = </a:t>
            </a:r>
            <a:r>
              <a:rPr lang="en-US" sz="2800" i="1" dirty="0" smtClean="0"/>
              <a:t>y</a:t>
            </a:r>
            <a:r>
              <a:rPr lang="en-US" sz="2800" dirty="0" smtClean="0"/>
              <a:t> + </a:t>
            </a:r>
            <a:r>
              <a:rPr lang="en-US" sz="2800" i="1" dirty="0" smtClean="0"/>
              <a:t>r</a:t>
            </a:r>
            <a:r>
              <a:rPr lang="en-US" sz="2800" dirty="0" smtClean="0"/>
              <a:t> sin(</a:t>
            </a:r>
            <a:r>
              <a:rPr lang="el-GR" sz="2800" i="1" dirty="0" smtClean="0"/>
              <a:t>θ</a:t>
            </a:r>
            <a:r>
              <a:rPr lang="en-US" sz="2800" dirty="0" smtClean="0"/>
              <a:t>)  </a:t>
            </a:r>
            <a:r>
              <a:rPr lang="en-US" sz="2800" dirty="0" smtClean="0">
                <a:solidFill>
                  <a:srgbClr val="92D050"/>
                </a:solidFill>
              </a:rPr>
              <a:t>// row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	    		H[</a:t>
            </a:r>
            <a:r>
              <a:rPr lang="en-US" sz="2800" i="1" dirty="0" err="1" smtClean="0"/>
              <a:t>a,b,r</a:t>
            </a:r>
            <a:r>
              <a:rPr lang="en-US" sz="2800" dirty="0" smtClean="0"/>
              <a:t>] += 1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	end</a:t>
            </a:r>
          </a:p>
          <a:p>
            <a:pPr eaLnBrk="1" hangingPunct="1">
              <a:buFontTx/>
              <a:buNone/>
            </a:pPr>
            <a:r>
              <a:rPr lang="en-US" sz="2800" dirty="0" smtClean="0"/>
              <a:t>end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</a:t>
            </a:r>
          </a:p>
          <a:p>
            <a:pPr lvl="1"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6200" y="64770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Check out online demo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</a:t>
            </a:r>
            <a:r>
              <a:rPr lang="en-US" dirty="0" smtClean="0">
                <a:hlinkClick r:id="rId3"/>
              </a:rPr>
              <a:t>http://www.markschulze.net/java/hough/</a:t>
            </a:r>
            <a:endParaRPr lang="en-US" dirty="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5943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complexity per </a:t>
            </a:r>
            <a:r>
              <a:rPr lang="en-US" dirty="0" err="1" smtClean="0"/>
              <a:t>edgel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0740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927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981034" y="1184811"/>
            <a:ext cx="1441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987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Edges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Example: detecting circles with Hough</a:t>
            </a:r>
            <a:endParaRPr lang="en-US" sz="40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 r="46982"/>
          <a:stretch>
            <a:fillRect/>
          </a:stretch>
        </p:blipFill>
        <p:spPr bwMode="auto">
          <a:xfrm>
            <a:off x="6032520" y="1603351"/>
            <a:ext cx="2957553" cy="371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653241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Votes: Penny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440" y="5473728"/>
            <a:ext cx="9310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Note: a different Hough transform (with separate accumulators) was used for each circle radius (quarters vs. penny).</a:t>
            </a:r>
          </a:p>
          <a:p>
            <a:pPr algn="l" rtl="0"/>
            <a:endParaRPr lang="en-US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0740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927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981034" y="1184811"/>
            <a:ext cx="1441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Original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987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Edges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>
                <a:solidFill>
                  <a:srgbClr val="000000"/>
                </a:solidFill>
                <a:latin typeface="Arial"/>
                <a:ea typeface="+mn-ea"/>
                <a:cs typeface="+mn-cs"/>
              </a:rPr>
              <a:t>Example: detecting circles with Hough</a:t>
            </a:r>
            <a:endParaRPr lang="en-US" sz="40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507189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Votes: Quarter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5650"/>
          <a:stretch>
            <a:fillRect/>
          </a:stretch>
        </p:blipFill>
        <p:spPr bwMode="auto">
          <a:xfrm>
            <a:off x="5996007" y="1566837"/>
            <a:ext cx="3036274" cy="37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928" y="1603350"/>
            <a:ext cx="2774988" cy="369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90440" y="1201707"/>
            <a:ext cx="3392497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Combined detections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145087" y="6657624"/>
            <a:ext cx="3846513" cy="2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Coin finding sample images from: </a:t>
            </a:r>
            <a:r>
              <a:rPr lang="en-GB" sz="1400" kern="1200" dirty="0" err="1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Vivek</a:t>
            </a:r>
            <a:r>
              <a:rPr lang="en-GB" sz="1400" kern="1200" dirty="0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 </a:t>
            </a:r>
            <a:r>
              <a:rPr lang="en-GB" sz="1400" kern="1200" dirty="0" err="1">
                <a:solidFill>
                  <a:srgbClr val="000000"/>
                </a:solidFill>
                <a:latin typeface="Arial" charset="0"/>
                <a:ea typeface="SimSun" pitchFamily="2" charset="-122"/>
                <a:cs typeface="+mn-cs"/>
              </a:rPr>
              <a:t>Kwatra</a:t>
            </a:r>
            <a:endParaRPr lang="en-GB" sz="1400" kern="1200" dirty="0">
              <a:solidFill>
                <a:srgbClr val="000000"/>
              </a:solidFill>
              <a:latin typeface="Arial" charset="0"/>
              <a:ea typeface="SimSun" pitchFamily="2" charset="-122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iris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096000"/>
            <a:ext cx="8229600" cy="685800"/>
          </a:xfrm>
        </p:spPr>
        <p:txBody>
          <a:bodyPr/>
          <a:lstStyle/>
          <a:p>
            <a:r>
              <a:rPr lang="en-US" sz="1800" dirty="0" err="1" smtClean="0"/>
              <a:t>Hemerson</a:t>
            </a:r>
            <a:r>
              <a:rPr lang="en-US" sz="1800" dirty="0" smtClean="0"/>
              <a:t> </a:t>
            </a:r>
            <a:r>
              <a:rPr lang="en-US" sz="1800" dirty="0" err="1" smtClean="0"/>
              <a:t>Pistori</a:t>
            </a:r>
            <a:r>
              <a:rPr lang="en-US" sz="1800" dirty="0" smtClean="0"/>
              <a:t> and Eduardo Rocha Costa http://rsbweb.nih.gov/ij/plugins/hough-circles.html</a:t>
            </a:r>
            <a:endParaRPr lang="en-US" sz="1800" dirty="0"/>
          </a:p>
        </p:txBody>
      </p:sp>
      <p:pic>
        <p:nvPicPr>
          <p:cNvPr id="290818" name="Picture 2" descr="[original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1600200"/>
            <a:ext cx="2315104" cy="1905001"/>
          </a:xfrm>
          <a:prstGeom prst="rect">
            <a:avLst/>
          </a:prstGeom>
          <a:noFill/>
        </p:spPr>
      </p:pic>
      <p:pic>
        <p:nvPicPr>
          <p:cNvPr id="290820" name="Picture 4" descr="[preprocessed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600200"/>
            <a:ext cx="2315104" cy="1905001"/>
          </a:xfrm>
          <a:prstGeom prst="rect">
            <a:avLst/>
          </a:prstGeom>
          <a:noFill/>
        </p:spPr>
      </p:pic>
      <p:pic>
        <p:nvPicPr>
          <p:cNvPr id="290822" name="Picture 6" descr="[houghspace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00200"/>
            <a:ext cx="2315104" cy="1905001"/>
          </a:xfrm>
          <a:prstGeom prst="rect">
            <a:avLst/>
          </a:prstGeom>
          <a:noFill/>
        </p:spPr>
      </p:pic>
      <p:pic>
        <p:nvPicPr>
          <p:cNvPr id="290824" name="Picture 8" descr="[circles marked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1600200"/>
            <a:ext cx="2315104" cy="1905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09800" y="3581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Gradient+threshold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53000" y="3581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Hough space (fixed radius)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39000" y="3581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 detections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iris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1200"/>
            <a:ext cx="8229600" cy="944563"/>
          </a:xfrm>
        </p:spPr>
        <p:txBody>
          <a:bodyPr/>
          <a:lstStyle/>
          <a:p>
            <a:r>
              <a:rPr lang="en-US" sz="1800" dirty="0" smtClean="0"/>
              <a:t>An Iris Detection Method Using the Hough Transform and Its Evaluation for Facial and Eye Movement, by Hideki Kashima, Hitoshi </a:t>
            </a:r>
            <a:r>
              <a:rPr lang="en-US" sz="1800" dirty="0" err="1" smtClean="0"/>
              <a:t>Hongo</a:t>
            </a:r>
            <a:r>
              <a:rPr lang="en-US" sz="1800" dirty="0" smtClean="0"/>
              <a:t>, </a:t>
            </a:r>
            <a:r>
              <a:rPr lang="en-US" sz="1800" dirty="0" err="1" smtClean="0"/>
              <a:t>Kunihito</a:t>
            </a:r>
            <a:r>
              <a:rPr lang="en-US" sz="1800" dirty="0" smtClean="0"/>
              <a:t> Kato, Kazuhiko Yamamoto, ACCV 2002.</a:t>
            </a:r>
            <a:endParaRPr lang="en-US" sz="18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 l="17969" t="17251" r="57031" b="59029"/>
          <a:stretch>
            <a:fillRect/>
          </a:stretch>
        </p:blipFill>
        <p:spPr bwMode="auto">
          <a:xfrm>
            <a:off x="3581400" y="1524000"/>
            <a:ext cx="243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30" name="Picture 2"/>
          <p:cNvPicPr>
            <a:picLocks noChangeAspect="1" noChangeArrowheads="1"/>
          </p:cNvPicPr>
          <p:nvPr/>
        </p:nvPicPr>
        <p:blipFill>
          <a:blip r:embed="rId4" cstate="print"/>
          <a:srcRect l="12500" t="51918" r="49219" b="6089"/>
          <a:stretch>
            <a:fillRect/>
          </a:stretch>
        </p:blipFill>
        <p:spPr bwMode="auto">
          <a:xfrm>
            <a:off x="304800" y="1447800"/>
            <a:ext cx="2971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 l="17969" t="40971" r="57031" b="36388"/>
          <a:stretch>
            <a:fillRect/>
          </a:stretch>
        </p:blipFill>
        <p:spPr bwMode="auto">
          <a:xfrm>
            <a:off x="6172200" y="1524000"/>
            <a:ext cx="2438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 l="17969" t="63612" r="57031" b="12668"/>
          <a:stretch>
            <a:fillRect/>
          </a:stretch>
        </p:blipFill>
        <p:spPr bwMode="auto">
          <a:xfrm>
            <a:off x="5181600" y="3657600"/>
            <a:ext cx="243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6031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Voting: practical tips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30" y="1311246"/>
            <a:ext cx="8545570" cy="4525963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US" sz="2800" dirty="0" smtClean="0"/>
              <a:t>Minimize irrelevant tokens first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/>
              <a:t>Choose a good grid / </a:t>
            </a:r>
            <a:r>
              <a:rPr lang="en-US" sz="2800" dirty="0" err="1" smtClean="0"/>
              <a:t>discretization</a:t>
            </a:r>
            <a:endParaRPr lang="en-US" sz="2800" dirty="0" smtClean="0"/>
          </a:p>
          <a:p>
            <a:pPr eaLnBrk="1" hangingPunct="1">
              <a:spcBef>
                <a:spcPts val="1800"/>
              </a:spcBef>
              <a:buNone/>
            </a:pPr>
            <a:endParaRPr lang="en-US" sz="2800" dirty="0" smtClean="0"/>
          </a:p>
          <a:p>
            <a:pPr eaLnBrk="1" hangingPunct="1">
              <a:spcBef>
                <a:spcPts val="1800"/>
              </a:spcBef>
            </a:pPr>
            <a:r>
              <a:rPr lang="en-US" sz="2800" dirty="0" smtClean="0"/>
              <a:t>Vote for neighbors, also (smoothing in accumulator array)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/>
              <a:t>Use direction of edge to reduce parameters by 1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/>
              <a:t>To read back which points voted for “winning” peaks, keep tags on the votes.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447800" y="2514600"/>
            <a:ext cx="6553200" cy="430887"/>
            <a:chOff x="1295400" y="2590800"/>
            <a:chExt cx="6553200" cy="430887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1295400" y="2971800"/>
              <a:ext cx="65532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6" name="TextBox 5"/>
            <p:cNvSpPr txBox="1"/>
            <p:nvPr/>
          </p:nvSpPr>
          <p:spPr>
            <a:xfrm>
              <a:off x="6477000" y="26024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Too coarse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95400" y="25908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Too fine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91000" y="2590800"/>
              <a:ext cx="1447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?</a:t>
              </a:r>
              <a:endParaRPr lang="en-US" sz="2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7232"/>
            <a:ext cx="4328160" cy="243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1"/>
            <a:ext cx="4267200" cy="24040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0" y="457200"/>
            <a:ext cx="327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Autonomous</a:t>
            </a:r>
          </a:p>
          <a:p>
            <a:r>
              <a:rPr lang="en-US" sz="2800" smtClean="0"/>
              <a:t>Driving</a:t>
            </a:r>
          </a:p>
          <a:p>
            <a:endParaRPr lang="en-US" sz="2800"/>
          </a:p>
          <a:p>
            <a:r>
              <a:rPr lang="en-US" sz="2800" smtClean="0"/>
              <a:t>Want prominent</a:t>
            </a:r>
          </a:p>
          <a:p>
            <a:r>
              <a:rPr lang="en-US" sz="2800" smtClean="0"/>
              <a:t>Lines, not noisy edges</a:t>
            </a:r>
            <a:endParaRPr lang="en-US" sz="2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29001"/>
            <a:ext cx="4267200" cy="24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0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82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800" dirty="0" smtClean="0"/>
              <a:t>Hough transform: pros and cons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31" y="1128681"/>
            <a:ext cx="8229600" cy="4924456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u="sng" dirty="0" smtClean="0"/>
              <a:t>Pros</a:t>
            </a:r>
          </a:p>
          <a:p>
            <a:pPr eaLnBrk="1" hangingPunct="1"/>
            <a:r>
              <a:rPr lang="en-US" sz="2400" dirty="0" smtClean="0"/>
              <a:t>All points are processed independently, so can cope with occlusion, gaps</a:t>
            </a:r>
          </a:p>
          <a:p>
            <a:pPr eaLnBrk="1" hangingPunct="1"/>
            <a:r>
              <a:rPr lang="en-US" sz="2400" dirty="0" smtClean="0"/>
              <a:t>Some robustness to noise: noise points unlikely to contribute </a:t>
            </a:r>
            <a:r>
              <a:rPr lang="en-US" sz="2400" i="1" dirty="0" smtClean="0"/>
              <a:t>consistently</a:t>
            </a:r>
            <a:r>
              <a:rPr lang="en-US" sz="2400" dirty="0" smtClean="0"/>
              <a:t> to any single bin</a:t>
            </a:r>
          </a:p>
          <a:p>
            <a:pPr eaLnBrk="1" hangingPunct="1"/>
            <a:r>
              <a:rPr lang="en-US" sz="2400" dirty="0" smtClean="0"/>
              <a:t>Can detect multiple instances of a model in a single pass</a:t>
            </a:r>
          </a:p>
          <a:p>
            <a:pPr eaLnBrk="1" hangingPunct="1"/>
            <a:endParaRPr lang="en-US" sz="800" dirty="0" smtClean="0"/>
          </a:p>
          <a:p>
            <a:pPr eaLnBrk="1" hangingPunct="1">
              <a:buNone/>
            </a:pPr>
            <a:r>
              <a:rPr lang="en-US" sz="2800" u="sng" dirty="0" smtClean="0"/>
              <a:t>Cons</a:t>
            </a:r>
          </a:p>
          <a:p>
            <a:pPr eaLnBrk="1" hangingPunct="1"/>
            <a:r>
              <a:rPr lang="en-US" sz="2400" dirty="0" smtClean="0"/>
              <a:t>Complexity of search time increases exponentially with the number of model parameters </a:t>
            </a:r>
          </a:p>
          <a:p>
            <a:pPr eaLnBrk="1" hangingPunct="1"/>
            <a:r>
              <a:rPr lang="en-US" sz="2400" dirty="0" smtClean="0"/>
              <a:t>Non-target shapes can produce spurious peaks in parameter space</a:t>
            </a:r>
          </a:p>
          <a:p>
            <a:pPr eaLnBrk="1" hangingPunct="1"/>
            <a:r>
              <a:rPr lang="en-US" sz="2400" dirty="0" smtClean="0"/>
              <a:t>Quantization: can be tricky to pick a good grid size</a:t>
            </a:r>
          </a:p>
          <a:p>
            <a:pPr eaLnBrk="1" hangingPunct="1">
              <a:buNone/>
            </a:pPr>
            <a:endParaRPr lang="en-US" sz="2800" u="sng" dirty="0" smtClean="0"/>
          </a:p>
          <a:p>
            <a:pPr eaLnBrk="1" hangingPunct="1"/>
            <a:endParaRPr lang="en-US" sz="2400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800" dirty="0" smtClean="0"/>
              <a:t>Generalized Hough Transform</a:t>
            </a:r>
            <a:endParaRPr lang="en-US" sz="38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611560" y="2903860"/>
            <a:ext cx="2232248" cy="2582540"/>
            <a:chOff x="719572" y="3609020"/>
            <a:chExt cx="2232248" cy="2582540"/>
          </a:xfrm>
        </p:grpSpPr>
        <p:sp>
          <p:nvSpPr>
            <p:cNvPr id="19" name="Rectangle 18"/>
            <p:cNvSpPr/>
            <p:nvPr/>
          </p:nvSpPr>
          <p:spPr>
            <a:xfrm>
              <a:off x="719572" y="3609020"/>
              <a:ext cx="2232248" cy="21242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Text Box 34"/>
            <p:cNvSpPr txBox="1">
              <a:spLocks noChangeArrowheads="1"/>
            </p:cNvSpPr>
            <p:nvPr/>
          </p:nvSpPr>
          <p:spPr bwMode="auto">
            <a:xfrm>
              <a:off x="1157303" y="5822256"/>
              <a:ext cx="1505480" cy="369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0" tIns="45706" rIns="91410" bIns="45706">
              <a:spAutoFit/>
            </a:bodyPr>
            <a:lstStyle/>
            <a:p>
              <a:pPr defTabSz="914116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</a:rPr>
                <a:t>Model image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35596" y="5149788"/>
              <a:ext cx="324036" cy="288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39752" y="4311588"/>
              <a:ext cx="324036" cy="2880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1691680" y="442798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16"/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6948264" y="5117068"/>
            <a:ext cx="1326008" cy="36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0" tIns="45706" rIns="91410" bIns="45706">
            <a:spAutoFit/>
          </a:bodyPr>
          <a:lstStyle/>
          <a:p>
            <a:pPr defTabSz="91411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Vote space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2" name="Straight Arrow Connector 21"/>
          <p:cNvCxnSpPr>
            <a:endCxn id="18" idx="7"/>
          </p:cNvCxnSpPr>
          <p:nvPr/>
        </p:nvCxnSpPr>
        <p:spPr>
          <a:xfrm rot="5400000">
            <a:off x="1706594" y="3779912"/>
            <a:ext cx="777175" cy="5611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8" idx="2"/>
          </p:cNvCxnSpPr>
          <p:nvPr/>
        </p:nvCxnSpPr>
        <p:spPr>
          <a:xfrm>
            <a:off x="971600" y="4499992"/>
            <a:ext cx="7200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3352800" y="2884820"/>
            <a:ext cx="2232248" cy="2601580"/>
            <a:chOff x="3455876" y="3609020"/>
            <a:chExt cx="2232248" cy="2601580"/>
          </a:xfrm>
        </p:grpSpPr>
        <p:sp>
          <p:nvSpPr>
            <p:cNvPr id="14" name="Text Box 34"/>
            <p:cNvSpPr txBox="1">
              <a:spLocks noChangeArrowheads="1"/>
            </p:cNvSpPr>
            <p:nvPr/>
          </p:nvSpPr>
          <p:spPr bwMode="auto">
            <a:xfrm>
              <a:off x="3923928" y="5841268"/>
              <a:ext cx="146706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0" tIns="45706" rIns="91410" bIns="45706">
              <a:spAutoFit/>
            </a:bodyPr>
            <a:lstStyle/>
            <a:p>
              <a:pPr defTabSz="914116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</a:rPr>
                <a:t>Novel image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55876" y="3609020"/>
              <a:ext cx="2232248" cy="21242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923928" y="3825044"/>
              <a:ext cx="324036" cy="2880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752020" y="4041068"/>
              <a:ext cx="324036" cy="2880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707904" y="4689140"/>
              <a:ext cx="324036" cy="288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644008" y="5373216"/>
              <a:ext cx="324036" cy="288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220072" y="5049180"/>
              <a:ext cx="324036" cy="2880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16"/>
              <a:endParaRPr 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33" name="Straight Arrow Connector 32"/>
          <p:cNvCxnSpPr/>
          <p:nvPr/>
        </p:nvCxnSpPr>
        <p:spPr>
          <a:xfrm rot="5400000">
            <a:off x="4129844" y="3568896"/>
            <a:ext cx="777175" cy="5611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733800" y="4108956"/>
            <a:ext cx="7200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680012" y="4793032"/>
            <a:ext cx="7200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4572000" y="4541004"/>
            <a:ext cx="777175" cy="5611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3275856" y="3352872"/>
            <a:ext cx="777175" cy="5611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444208" y="2884820"/>
            <a:ext cx="2232248" cy="21242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16"/>
            <a:endParaRPr lang="en-US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0312" y="389293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16"/>
            <a:r>
              <a:rPr lang="en-US" b="1" dirty="0" smtClean="0">
                <a:solidFill>
                  <a:srgbClr val="0070C0"/>
                </a:solidFill>
              </a:rPr>
              <a:t>x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52320" y="381163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16"/>
            <a:r>
              <a:rPr lang="en-US" b="1" dirty="0" smtClean="0">
                <a:solidFill>
                  <a:srgbClr val="0070C0"/>
                </a:solidFill>
              </a:rPr>
              <a:t>x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08204" y="371291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16"/>
            <a:r>
              <a:rPr lang="en-US" b="1" dirty="0" smtClean="0">
                <a:solidFill>
                  <a:srgbClr val="0070C0"/>
                </a:solidFill>
              </a:rPr>
              <a:t>x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20372" y="490104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16"/>
            <a:r>
              <a:rPr lang="en-US" b="1" dirty="0" smtClean="0">
                <a:solidFill>
                  <a:srgbClr val="0070C0"/>
                </a:solidFill>
              </a:rPr>
              <a:t>x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316416" y="4577008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16"/>
            <a:r>
              <a:rPr lang="en-US" b="1" dirty="0" smtClean="0">
                <a:solidFill>
                  <a:srgbClr val="0070C0"/>
                </a:solidFill>
              </a:rPr>
              <a:t>x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7380312" y="3784920"/>
            <a:ext cx="468052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16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5827693"/>
            <a:ext cx="8606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Now suppose those colors encode gradient directions…</a:t>
            </a:r>
            <a:endParaRPr lang="en-US" sz="2800" dirty="0"/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0" tIns="45706" rIns="91410" bIns="45706" numCol="1" anchor="t" anchorCtr="0" compatLnSpc="1">
            <a:prstTxWarp prst="textNoShape">
              <a:avLst/>
            </a:prstTxWarp>
          </a:bodyPr>
          <a:lstStyle>
            <a:lvl1pPr marL="342793" indent="-34279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19" indent="-28566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2646" indent="-228529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9702" indent="-228529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6760" indent="-228529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3818" indent="-22852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0876" indent="-22852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7934" indent="-22852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4991" indent="-228529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smtClean="0"/>
              <a:t>What if we want to detect arbitrary shapes?</a:t>
            </a:r>
          </a:p>
        </p:txBody>
      </p:sp>
      <p:sp>
        <p:nvSpPr>
          <p:cNvPr id="50" name="Oval 49"/>
          <p:cNvSpPr/>
          <p:nvPr/>
        </p:nvSpPr>
        <p:spPr>
          <a:xfrm rot="2659186">
            <a:off x="3715036" y="2989875"/>
            <a:ext cx="1197856" cy="17429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16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05740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Intuition: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61050" y="4468996"/>
            <a:ext cx="1663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Ref. point</a:t>
            </a:r>
            <a:endParaRPr lang="en-US" i="1" dirty="0"/>
          </a:p>
        </p:txBody>
      </p:sp>
      <p:sp>
        <p:nvSpPr>
          <p:cNvPr id="51" name="TextBox 50"/>
          <p:cNvSpPr txBox="1"/>
          <p:nvPr/>
        </p:nvSpPr>
        <p:spPr>
          <a:xfrm>
            <a:off x="546651" y="3544669"/>
            <a:ext cx="166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Displacement vectors</a:t>
            </a:r>
            <a:endParaRPr lang="en-US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3761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38" grpId="0" animBg="1"/>
      <p:bldP spid="39" grpId="0"/>
      <p:bldP spid="40" grpId="0"/>
      <p:bldP spid="41" grpId="0"/>
      <p:bldP spid="42" grpId="0"/>
      <p:bldP spid="43" grpId="0"/>
      <p:bldP spid="46" grpId="0" animBg="1"/>
      <p:bldP spid="5" grpId="0"/>
      <p:bldP spid="50" grpId="0" animBg="1"/>
      <p:bldP spid="8" grpId="0"/>
      <p:bldP spid="9" grpId="0"/>
      <p:bldP spid="5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544" y="1165194"/>
            <a:ext cx="8229600" cy="4525963"/>
          </a:xfrm>
        </p:spPr>
        <p:txBody>
          <a:bodyPr/>
          <a:lstStyle/>
          <a:p>
            <a:r>
              <a:rPr lang="en-US" sz="2800" dirty="0" smtClean="0"/>
              <a:t>Define a model shape by its boundary points and a reference point.</a:t>
            </a:r>
          </a:p>
        </p:txBody>
      </p:sp>
      <p:sp>
        <p:nvSpPr>
          <p:cNvPr id="341006" name="Text Box 14"/>
          <p:cNvSpPr txBox="1">
            <a:spLocks noChangeArrowheads="1"/>
          </p:cNvSpPr>
          <p:nvPr/>
        </p:nvSpPr>
        <p:spPr bwMode="auto">
          <a:xfrm>
            <a:off x="0" y="6550223"/>
            <a:ext cx="8991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[Dana H. Ballard, Generalizing the Hough Transform to Detect Arbitrary Shapes, 1980]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11161" y="2044687"/>
            <a:ext cx="3124200" cy="2582863"/>
            <a:chOff x="2688" y="2064"/>
            <a:chExt cx="1968" cy="1627"/>
          </a:xfrm>
        </p:grpSpPr>
        <p:pic>
          <p:nvPicPr>
            <p:cNvPr id="4" name="Picture 3" descr="img007"/>
            <p:cNvPicPr>
              <a:picLocks noChangeAspect="1" noChangeArrowheads="1"/>
            </p:cNvPicPr>
            <p:nvPr/>
          </p:nvPicPr>
          <p:blipFill>
            <a:blip r:embed="rId3" cstate="print"/>
            <a:srcRect r="52724"/>
            <a:stretch>
              <a:fillRect/>
            </a:stretch>
          </p:blipFill>
          <p:spPr bwMode="auto">
            <a:xfrm>
              <a:off x="2688" y="2064"/>
              <a:ext cx="1968" cy="1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1011" name="Rectangle 19"/>
            <p:cNvSpPr>
              <a:spLocks noChangeArrowheads="1"/>
            </p:cNvSpPr>
            <p:nvPr/>
          </p:nvSpPr>
          <p:spPr bwMode="auto">
            <a:xfrm>
              <a:off x="2928" y="2208"/>
              <a:ext cx="1728" cy="124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9" name="Freeform 27"/>
            <p:cNvSpPr>
              <a:spLocks/>
            </p:cNvSpPr>
            <p:nvPr/>
          </p:nvSpPr>
          <p:spPr bwMode="auto">
            <a:xfrm>
              <a:off x="3120" y="2400"/>
              <a:ext cx="928" cy="952"/>
            </a:xfrm>
            <a:custGeom>
              <a:avLst/>
              <a:gdLst/>
              <a:ahLst/>
              <a:cxnLst>
                <a:cxn ang="0">
                  <a:pos x="16" y="352"/>
                </a:cxn>
                <a:cxn ang="0">
                  <a:pos x="112" y="112"/>
                </a:cxn>
                <a:cxn ang="0">
                  <a:pos x="304" y="208"/>
                </a:cxn>
                <a:cxn ang="0">
                  <a:pos x="544" y="16"/>
                </a:cxn>
                <a:cxn ang="0">
                  <a:pos x="880" y="304"/>
                </a:cxn>
                <a:cxn ang="0">
                  <a:pos x="832" y="544"/>
                </a:cxn>
                <a:cxn ang="0">
                  <a:pos x="880" y="832"/>
                </a:cxn>
                <a:cxn ang="0">
                  <a:pos x="640" y="928"/>
                </a:cxn>
                <a:cxn ang="0">
                  <a:pos x="304" y="928"/>
                </a:cxn>
                <a:cxn ang="0">
                  <a:pos x="256" y="784"/>
                </a:cxn>
                <a:cxn ang="0">
                  <a:pos x="64" y="688"/>
                </a:cxn>
                <a:cxn ang="0">
                  <a:pos x="16" y="592"/>
                </a:cxn>
                <a:cxn ang="0">
                  <a:pos x="16" y="352"/>
                </a:cxn>
              </a:cxnLst>
              <a:rect l="0" t="0" r="r" b="b"/>
              <a:pathLst>
                <a:path w="928" h="952">
                  <a:moveTo>
                    <a:pt x="16" y="352"/>
                  </a:moveTo>
                  <a:cubicBezTo>
                    <a:pt x="32" y="272"/>
                    <a:pt x="64" y="136"/>
                    <a:pt x="112" y="112"/>
                  </a:cubicBezTo>
                  <a:cubicBezTo>
                    <a:pt x="160" y="88"/>
                    <a:pt x="232" y="224"/>
                    <a:pt x="304" y="208"/>
                  </a:cubicBezTo>
                  <a:cubicBezTo>
                    <a:pt x="376" y="192"/>
                    <a:pt x="448" y="0"/>
                    <a:pt x="544" y="16"/>
                  </a:cubicBezTo>
                  <a:cubicBezTo>
                    <a:pt x="640" y="32"/>
                    <a:pt x="832" y="216"/>
                    <a:pt x="880" y="304"/>
                  </a:cubicBezTo>
                  <a:cubicBezTo>
                    <a:pt x="928" y="392"/>
                    <a:pt x="832" y="456"/>
                    <a:pt x="832" y="544"/>
                  </a:cubicBezTo>
                  <a:cubicBezTo>
                    <a:pt x="832" y="632"/>
                    <a:pt x="912" y="768"/>
                    <a:pt x="880" y="832"/>
                  </a:cubicBezTo>
                  <a:cubicBezTo>
                    <a:pt x="848" y="896"/>
                    <a:pt x="736" y="912"/>
                    <a:pt x="640" y="928"/>
                  </a:cubicBezTo>
                  <a:cubicBezTo>
                    <a:pt x="544" y="944"/>
                    <a:pt x="368" y="952"/>
                    <a:pt x="304" y="928"/>
                  </a:cubicBezTo>
                  <a:cubicBezTo>
                    <a:pt x="240" y="904"/>
                    <a:pt x="296" y="824"/>
                    <a:pt x="256" y="784"/>
                  </a:cubicBezTo>
                  <a:cubicBezTo>
                    <a:pt x="216" y="744"/>
                    <a:pt x="104" y="720"/>
                    <a:pt x="64" y="688"/>
                  </a:cubicBezTo>
                  <a:cubicBezTo>
                    <a:pt x="24" y="656"/>
                    <a:pt x="24" y="648"/>
                    <a:pt x="16" y="592"/>
                  </a:cubicBezTo>
                  <a:cubicBezTo>
                    <a:pt x="8" y="536"/>
                    <a:pt x="0" y="432"/>
                    <a:pt x="16" y="352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4" name="Line 22"/>
            <p:cNvSpPr>
              <a:spLocks noChangeShapeType="1"/>
            </p:cNvSpPr>
            <p:nvPr/>
          </p:nvSpPr>
          <p:spPr bwMode="auto">
            <a:xfrm rot="2717577" flipV="1">
              <a:off x="3428" y="2928"/>
              <a:ext cx="0" cy="28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5" name="Oval 23"/>
            <p:cNvSpPr>
              <a:spLocks noChangeArrowheads="1"/>
            </p:cNvSpPr>
            <p:nvPr/>
          </p:nvSpPr>
          <p:spPr bwMode="auto">
            <a:xfrm rot="2717577">
              <a:off x="3277" y="310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6" name="Line 24"/>
            <p:cNvSpPr>
              <a:spLocks noChangeShapeType="1"/>
            </p:cNvSpPr>
            <p:nvPr/>
          </p:nvSpPr>
          <p:spPr bwMode="auto">
            <a:xfrm>
              <a:off x="2976" y="3161"/>
              <a:ext cx="7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7" name="Rectangle 25"/>
            <p:cNvSpPr>
              <a:spLocks noChangeArrowheads="1"/>
            </p:cNvSpPr>
            <p:nvPr/>
          </p:nvSpPr>
          <p:spPr bwMode="auto">
            <a:xfrm>
              <a:off x="3336" y="3036"/>
              <a:ext cx="1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8" name="Text Box 26"/>
            <p:cNvSpPr txBox="1">
              <a:spLocks noChangeArrowheads="1"/>
            </p:cNvSpPr>
            <p:nvPr/>
          </p:nvSpPr>
          <p:spPr bwMode="auto">
            <a:xfrm>
              <a:off x="3516" y="2639"/>
              <a:ext cx="144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800" b="1" kern="12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x</a:t>
              </a:r>
            </a:p>
          </p:txBody>
        </p:sp>
      </p:grpSp>
      <p:sp>
        <p:nvSpPr>
          <p:cNvPr id="341024" name="Text Box 32"/>
          <p:cNvSpPr txBox="1">
            <a:spLocks noChangeArrowheads="1"/>
          </p:cNvSpPr>
          <p:nvPr/>
        </p:nvSpPr>
        <p:spPr bwMode="auto">
          <a:xfrm>
            <a:off x="9856738" y="4175113"/>
            <a:ext cx="247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28" name="Text Box 36"/>
          <p:cNvSpPr txBox="1">
            <a:spLocks noChangeArrowheads="1"/>
          </p:cNvSpPr>
          <p:nvPr/>
        </p:nvSpPr>
        <p:spPr bwMode="auto">
          <a:xfrm>
            <a:off x="2641603" y="1752600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41" name="Text Box 49"/>
          <p:cNvSpPr txBox="1">
            <a:spLocks noChangeArrowheads="1"/>
          </p:cNvSpPr>
          <p:nvPr/>
        </p:nvSpPr>
        <p:spPr bwMode="auto">
          <a:xfrm>
            <a:off x="2243115" y="2882904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a</a:t>
            </a:r>
          </a:p>
        </p:txBody>
      </p:sp>
      <p:grpSp>
        <p:nvGrpSpPr>
          <p:cNvPr id="3" name="Group 43"/>
          <p:cNvGrpSpPr/>
          <p:nvPr/>
        </p:nvGrpSpPr>
        <p:grpSpPr>
          <a:xfrm>
            <a:off x="1496961" y="3592521"/>
            <a:ext cx="660468" cy="509566"/>
            <a:chOff x="5529213" y="4086234"/>
            <a:chExt cx="660468" cy="509566"/>
          </a:xfrm>
        </p:grpSpPr>
        <p:sp>
          <p:nvSpPr>
            <p:cNvPr id="341043" name="Text Box 51"/>
            <p:cNvSpPr txBox="1">
              <a:spLocks noChangeArrowheads="1"/>
            </p:cNvSpPr>
            <p:nvPr/>
          </p:nvSpPr>
          <p:spPr bwMode="auto">
            <a:xfrm>
              <a:off x="5529213" y="4291000"/>
              <a:ext cx="609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p</a:t>
              </a:r>
              <a:r>
                <a:rPr lang="en-US" sz="1400" b="1" kern="1200" baseline="-250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41" name="Rectangle 12"/>
            <p:cNvSpPr>
              <a:spLocks noChangeArrowheads="1"/>
            </p:cNvSpPr>
            <p:nvPr/>
          </p:nvSpPr>
          <p:spPr bwMode="auto">
            <a:xfrm>
              <a:off x="5922981" y="4086234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2"/>
          <p:cNvGrpSpPr/>
          <p:nvPr/>
        </p:nvGrpSpPr>
        <p:grpSpPr>
          <a:xfrm>
            <a:off x="2328885" y="3665547"/>
            <a:ext cx="1225476" cy="436540"/>
            <a:chOff x="6361137" y="4159260"/>
            <a:chExt cx="1225476" cy="436540"/>
          </a:xfrm>
        </p:grpSpPr>
        <p:sp>
          <p:nvSpPr>
            <p:cNvPr id="341034" name="Line 42"/>
            <p:cNvSpPr>
              <a:spLocks noChangeShapeType="1"/>
            </p:cNvSpPr>
            <p:nvPr/>
          </p:nvSpPr>
          <p:spPr bwMode="auto">
            <a:xfrm rot="17646248" flipV="1">
              <a:off x="6722934" y="4097479"/>
              <a:ext cx="0" cy="457200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ln>
                  <a:solidFill>
                    <a:srgbClr val="7030A0"/>
                  </a:solidFill>
                </a:ln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35" name="Oval 43"/>
            <p:cNvSpPr>
              <a:spLocks noChangeArrowheads="1"/>
            </p:cNvSpPr>
            <p:nvPr/>
          </p:nvSpPr>
          <p:spPr bwMode="auto">
            <a:xfrm rot="17646248">
              <a:off x="6855322" y="4344407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44" name="Text Box 52"/>
            <p:cNvSpPr txBox="1">
              <a:spLocks noChangeArrowheads="1"/>
            </p:cNvSpPr>
            <p:nvPr/>
          </p:nvSpPr>
          <p:spPr bwMode="auto">
            <a:xfrm>
              <a:off x="6977013" y="4291000"/>
              <a:ext cx="609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rtl="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p</a:t>
              </a:r>
              <a:r>
                <a:rPr lang="en-US" sz="1400" b="1" kern="1200" baseline="-250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0" name="Line 11"/>
            <p:cNvSpPr>
              <a:spLocks noChangeShapeType="1"/>
            </p:cNvSpPr>
            <p:nvPr/>
          </p:nvSpPr>
          <p:spPr bwMode="auto">
            <a:xfrm>
              <a:off x="6361137" y="4414851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6908832" y="4159260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7030A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7030A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800600" y="2911257"/>
            <a:ext cx="39845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800" kern="1200" dirty="0">
                <a:solidFill>
                  <a:srgbClr val="000000"/>
                </a:solidFill>
                <a:latin typeface="Arial"/>
                <a:ea typeface="+mn-ea"/>
              </a:rPr>
              <a:t>At each boundary point, compute displacement vector: </a:t>
            </a:r>
            <a:r>
              <a:rPr lang="en-US" sz="2800" b="1" kern="1200" dirty="0">
                <a:solidFill>
                  <a:srgbClr val="FF0000"/>
                </a:solidFill>
                <a:latin typeface="Arial"/>
                <a:ea typeface="+mn-ea"/>
              </a:rPr>
              <a:t>r</a:t>
            </a:r>
            <a:r>
              <a:rPr lang="en-US" sz="2800" b="1" kern="1200" dirty="0">
                <a:solidFill>
                  <a:srgbClr val="000000"/>
                </a:solidFill>
                <a:latin typeface="Arial"/>
                <a:ea typeface="+mn-ea"/>
              </a:rPr>
              <a:t> = a – p</a:t>
            </a:r>
            <a:r>
              <a:rPr lang="en-US" sz="2800" b="1" kern="1200" baseline="-25000" dirty="0">
                <a:solidFill>
                  <a:srgbClr val="000000"/>
                </a:solidFill>
                <a:latin typeface="Arial"/>
                <a:ea typeface="+mn-ea"/>
              </a:rPr>
              <a:t>i</a:t>
            </a:r>
            <a:r>
              <a:rPr lang="en-US" sz="2800" kern="1200" dirty="0">
                <a:solidFill>
                  <a:srgbClr val="000000"/>
                </a:solidFill>
                <a:latin typeface="Arial"/>
                <a:ea typeface="+mn-ea"/>
              </a:rPr>
              <a:t>.</a:t>
            </a:r>
          </a:p>
          <a:p>
            <a:pPr algn="l" rtl="0"/>
            <a:endParaRPr lang="en-US" sz="2800" kern="1200" dirty="0">
              <a:solidFill>
                <a:srgbClr val="000000"/>
              </a:solidFill>
              <a:latin typeface="Arial"/>
              <a:ea typeface="+mn-ea"/>
            </a:endParaRP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Arial"/>
              </a:rPr>
              <a:t>S</a:t>
            </a:r>
            <a:r>
              <a:rPr lang="en-US" sz="2800" kern="1200" dirty="0" smtClean="0">
                <a:solidFill>
                  <a:srgbClr val="000000"/>
                </a:solidFill>
                <a:latin typeface="Arial"/>
                <a:ea typeface="+mn-ea"/>
              </a:rPr>
              <a:t>tore </a:t>
            </a:r>
            <a:r>
              <a:rPr lang="en-US" sz="2800" kern="1200" dirty="0">
                <a:solidFill>
                  <a:srgbClr val="000000"/>
                </a:solidFill>
                <a:latin typeface="Arial"/>
                <a:ea typeface="+mn-ea"/>
              </a:rPr>
              <a:t>these vectors in a table indexed by gradient orientation </a:t>
            </a:r>
            <a:r>
              <a:rPr lang="el-GR" sz="28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θ</a:t>
            </a:r>
            <a:r>
              <a:rPr lang="en-US" sz="28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en-US" sz="105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cxnSp>
        <p:nvCxnSpPr>
          <p:cNvPr id="47" name="Straight Arrow Connector 46"/>
          <p:cNvCxnSpPr>
            <a:endCxn id="341041" idx="1"/>
          </p:cNvCxnSpPr>
          <p:nvPr/>
        </p:nvCxnSpPr>
        <p:spPr bwMode="auto">
          <a:xfrm rot="5400000" flipH="1" flipV="1">
            <a:off x="1659303" y="3211919"/>
            <a:ext cx="729470" cy="438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endCxn id="341041" idx="1"/>
          </p:cNvCxnSpPr>
          <p:nvPr/>
        </p:nvCxnSpPr>
        <p:spPr bwMode="auto">
          <a:xfrm rot="16200000" flipV="1">
            <a:off x="2152230" y="3157146"/>
            <a:ext cx="839009" cy="6572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800" smtClean="0"/>
              <a:t>Generalized Hough Transform</a:t>
            </a:r>
            <a:endParaRPr lang="en-US" sz="3800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22098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Offline procedure: </a:t>
            </a:r>
            <a:endParaRPr lang="en-US" sz="2800" b="1" u="sng" dirty="0"/>
          </a:p>
        </p:txBody>
      </p:sp>
      <p:sp>
        <p:nvSpPr>
          <p:cNvPr id="33" name="TextBox 32"/>
          <p:cNvSpPr txBox="1"/>
          <p:nvPr/>
        </p:nvSpPr>
        <p:spPr>
          <a:xfrm>
            <a:off x="1219200" y="4392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shape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1295400" y="4800600"/>
            <a:ext cx="2514600" cy="1676400"/>
            <a:chOff x="1066800" y="4800600"/>
            <a:chExt cx="2514600" cy="1676400"/>
          </a:xfrm>
        </p:grpSpPr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1371601" y="5029199"/>
              <a:ext cx="324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20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20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4" name="Line 22"/>
            <p:cNvSpPr>
              <a:spLocks noChangeShapeType="1"/>
            </p:cNvSpPr>
            <p:nvPr/>
          </p:nvSpPr>
          <p:spPr bwMode="auto">
            <a:xfrm rot="2717577" flipV="1">
              <a:off x="1457868" y="4885217"/>
              <a:ext cx="0" cy="45720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 bwMode="auto">
            <a:xfrm rot="5400000" flipH="1" flipV="1">
              <a:off x="2209801" y="4952999"/>
              <a:ext cx="457200" cy="30480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" name="Line 42"/>
            <p:cNvSpPr>
              <a:spLocks noChangeShapeType="1"/>
            </p:cNvSpPr>
            <p:nvPr/>
          </p:nvSpPr>
          <p:spPr bwMode="auto">
            <a:xfrm rot="17646248" flipV="1">
              <a:off x="1351667" y="5503560"/>
              <a:ext cx="0" cy="457200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ln>
                  <a:solidFill>
                    <a:srgbClr val="7030A0"/>
                  </a:solidFill>
                </a:ln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0" name="Rectangle 12"/>
            <p:cNvSpPr>
              <a:spLocks noChangeArrowheads="1"/>
            </p:cNvSpPr>
            <p:nvPr/>
          </p:nvSpPr>
          <p:spPr bwMode="auto">
            <a:xfrm>
              <a:off x="1537565" y="5565341"/>
              <a:ext cx="324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2000" i="1" kern="1200" dirty="0">
                  <a:solidFill>
                    <a:srgbClr val="7030A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2000" i="1" kern="1200" dirty="0">
                <a:solidFill>
                  <a:srgbClr val="7030A0"/>
                </a:solidFill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51" name="Straight Arrow Connector 50"/>
            <p:cNvCxnSpPr/>
            <p:nvPr/>
          </p:nvCxnSpPr>
          <p:spPr bwMode="auto">
            <a:xfrm rot="16200000" flipV="1">
              <a:off x="2286000" y="5562600"/>
              <a:ext cx="533400" cy="3810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" name="Rectangle 51"/>
            <p:cNvSpPr/>
            <p:nvPr/>
          </p:nvSpPr>
          <p:spPr bwMode="auto">
            <a:xfrm>
              <a:off x="1066800" y="4800600"/>
              <a:ext cx="2514600" cy="6096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1066800" y="5410200"/>
              <a:ext cx="2514600" cy="6096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 bwMode="auto">
            <a:xfrm rot="5400000">
              <a:off x="1066800" y="5638800"/>
              <a:ext cx="1676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 rot="5400000">
              <a:off x="1289566" y="6025634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66800" y="6019800"/>
              <a:ext cx="2514600" cy="4572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743200" y="50292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743200" y="5562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007"/>
          <p:cNvPicPr>
            <a:picLocks noChangeAspect="1" noChangeArrowheads="1"/>
          </p:cNvPicPr>
          <p:nvPr/>
        </p:nvPicPr>
        <p:blipFill>
          <a:blip r:embed="rId3" cstate="print"/>
          <a:srcRect r="52724"/>
          <a:stretch>
            <a:fillRect/>
          </a:stretch>
        </p:blipFill>
        <p:spPr bwMode="auto">
          <a:xfrm>
            <a:off x="5410200" y="1828800"/>
            <a:ext cx="3124200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1011" name="Rectangle 19"/>
          <p:cNvSpPr>
            <a:spLocks noChangeArrowheads="1"/>
          </p:cNvSpPr>
          <p:nvPr/>
        </p:nvSpPr>
        <p:spPr bwMode="auto">
          <a:xfrm>
            <a:off x="5791200" y="2057400"/>
            <a:ext cx="2743200" cy="1981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19" name="Freeform 27"/>
          <p:cNvSpPr>
            <a:spLocks/>
          </p:cNvSpPr>
          <p:nvPr/>
        </p:nvSpPr>
        <p:spPr bwMode="auto">
          <a:xfrm>
            <a:off x="6990680" y="2095871"/>
            <a:ext cx="1473200" cy="1511300"/>
          </a:xfrm>
          <a:custGeom>
            <a:avLst/>
            <a:gdLst/>
            <a:ahLst/>
            <a:cxnLst>
              <a:cxn ang="0">
                <a:pos x="16" y="352"/>
              </a:cxn>
              <a:cxn ang="0">
                <a:pos x="112" y="112"/>
              </a:cxn>
              <a:cxn ang="0">
                <a:pos x="304" y="208"/>
              </a:cxn>
              <a:cxn ang="0">
                <a:pos x="544" y="16"/>
              </a:cxn>
              <a:cxn ang="0">
                <a:pos x="880" y="304"/>
              </a:cxn>
              <a:cxn ang="0">
                <a:pos x="832" y="544"/>
              </a:cxn>
              <a:cxn ang="0">
                <a:pos x="880" y="832"/>
              </a:cxn>
              <a:cxn ang="0">
                <a:pos x="640" y="928"/>
              </a:cxn>
              <a:cxn ang="0">
                <a:pos x="304" y="928"/>
              </a:cxn>
              <a:cxn ang="0">
                <a:pos x="256" y="784"/>
              </a:cxn>
              <a:cxn ang="0">
                <a:pos x="64" y="688"/>
              </a:cxn>
              <a:cxn ang="0">
                <a:pos x="16" y="592"/>
              </a:cxn>
              <a:cxn ang="0">
                <a:pos x="16" y="352"/>
              </a:cxn>
            </a:cxnLst>
            <a:rect l="0" t="0" r="r" b="b"/>
            <a:pathLst>
              <a:path w="928" h="952">
                <a:moveTo>
                  <a:pt x="16" y="352"/>
                </a:moveTo>
                <a:cubicBezTo>
                  <a:pt x="32" y="272"/>
                  <a:pt x="64" y="136"/>
                  <a:pt x="112" y="112"/>
                </a:cubicBezTo>
                <a:cubicBezTo>
                  <a:pt x="160" y="88"/>
                  <a:pt x="232" y="224"/>
                  <a:pt x="304" y="208"/>
                </a:cubicBezTo>
                <a:cubicBezTo>
                  <a:pt x="376" y="192"/>
                  <a:pt x="448" y="0"/>
                  <a:pt x="544" y="16"/>
                </a:cubicBezTo>
                <a:cubicBezTo>
                  <a:pt x="640" y="32"/>
                  <a:pt x="832" y="216"/>
                  <a:pt x="880" y="304"/>
                </a:cubicBezTo>
                <a:cubicBezTo>
                  <a:pt x="928" y="392"/>
                  <a:pt x="832" y="456"/>
                  <a:pt x="832" y="544"/>
                </a:cubicBezTo>
                <a:cubicBezTo>
                  <a:pt x="832" y="632"/>
                  <a:pt x="912" y="768"/>
                  <a:pt x="880" y="832"/>
                </a:cubicBezTo>
                <a:cubicBezTo>
                  <a:pt x="848" y="896"/>
                  <a:pt x="736" y="912"/>
                  <a:pt x="640" y="928"/>
                </a:cubicBezTo>
                <a:cubicBezTo>
                  <a:pt x="544" y="944"/>
                  <a:pt x="368" y="952"/>
                  <a:pt x="304" y="928"/>
                </a:cubicBezTo>
                <a:cubicBezTo>
                  <a:pt x="240" y="904"/>
                  <a:pt x="296" y="824"/>
                  <a:pt x="256" y="784"/>
                </a:cubicBezTo>
                <a:cubicBezTo>
                  <a:pt x="216" y="744"/>
                  <a:pt x="104" y="720"/>
                  <a:pt x="64" y="688"/>
                </a:cubicBezTo>
                <a:cubicBezTo>
                  <a:pt x="24" y="656"/>
                  <a:pt x="24" y="648"/>
                  <a:pt x="16" y="592"/>
                </a:cubicBezTo>
                <a:cubicBezTo>
                  <a:pt x="8" y="536"/>
                  <a:pt x="0" y="432"/>
                  <a:pt x="16" y="3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17" name="Rectangle 25"/>
          <p:cNvSpPr>
            <a:spLocks noChangeArrowheads="1"/>
          </p:cNvSpPr>
          <p:nvPr/>
        </p:nvSpPr>
        <p:spPr bwMode="auto">
          <a:xfrm>
            <a:off x="7333580" y="3105521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24" name="Text Box 32"/>
          <p:cNvSpPr txBox="1">
            <a:spLocks noChangeArrowheads="1"/>
          </p:cNvSpPr>
          <p:nvPr/>
        </p:nvSpPr>
        <p:spPr bwMode="auto">
          <a:xfrm>
            <a:off x="8255868" y="3270621"/>
            <a:ext cx="247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28" name="Text Box 36"/>
          <p:cNvSpPr txBox="1">
            <a:spLocks noChangeArrowheads="1"/>
          </p:cNvSpPr>
          <p:nvPr/>
        </p:nvSpPr>
        <p:spPr bwMode="auto">
          <a:xfrm>
            <a:off x="2821042" y="17018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41043" name="Text Box 51"/>
          <p:cNvSpPr txBox="1">
            <a:spLocks noChangeArrowheads="1"/>
          </p:cNvSpPr>
          <p:nvPr/>
        </p:nvSpPr>
        <p:spPr bwMode="auto">
          <a:xfrm>
            <a:off x="6990680" y="3288096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</a:t>
            </a:r>
            <a:r>
              <a:rPr lang="en-US" sz="1400" b="1" kern="1200" baseline="-250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1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7239917" y="3083330"/>
            <a:ext cx="468313" cy="282541"/>
            <a:chOff x="7259637" y="4200559"/>
            <a:chExt cx="468313" cy="282541"/>
          </a:xfrm>
        </p:grpSpPr>
        <p:sp>
          <p:nvSpPr>
            <p:cNvPr id="341014" name="Line 22"/>
            <p:cNvSpPr>
              <a:spLocks noChangeShapeType="1"/>
            </p:cNvSpPr>
            <p:nvPr/>
          </p:nvSpPr>
          <p:spPr bwMode="auto">
            <a:xfrm rot="2717577" flipV="1">
              <a:off x="7499350" y="4051300"/>
              <a:ext cx="0" cy="45720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15" name="Oval 23"/>
            <p:cNvSpPr>
              <a:spLocks noChangeArrowheads="1"/>
            </p:cNvSpPr>
            <p:nvPr/>
          </p:nvSpPr>
          <p:spPr bwMode="auto">
            <a:xfrm rot="2717577">
              <a:off x="7259637" y="43307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" name="Rectangle 12"/>
            <p:cNvSpPr>
              <a:spLocks noChangeArrowheads="1"/>
            </p:cNvSpPr>
            <p:nvPr/>
          </p:nvSpPr>
          <p:spPr bwMode="auto">
            <a:xfrm>
              <a:off x="7404168" y="4200559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955801" y="3156356"/>
            <a:ext cx="681198" cy="337547"/>
            <a:chOff x="7975521" y="4273585"/>
            <a:chExt cx="681198" cy="337547"/>
          </a:xfrm>
        </p:grpSpPr>
        <p:sp>
          <p:nvSpPr>
            <p:cNvPr id="341034" name="Line 42"/>
            <p:cNvSpPr>
              <a:spLocks noChangeShapeType="1"/>
            </p:cNvSpPr>
            <p:nvPr/>
          </p:nvSpPr>
          <p:spPr bwMode="auto">
            <a:xfrm rot="17646248" flipV="1">
              <a:off x="8204121" y="4211804"/>
              <a:ext cx="0" cy="457200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41035" name="Oval 43"/>
            <p:cNvSpPr>
              <a:spLocks noChangeArrowheads="1"/>
            </p:cNvSpPr>
            <p:nvPr/>
          </p:nvSpPr>
          <p:spPr bwMode="auto">
            <a:xfrm rot="17646248">
              <a:off x="8336509" y="4458732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8390019" y="4273585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7030A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7030A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85800" y="2010454"/>
            <a:ext cx="4495800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45000"/>
              </a:spcBef>
            </a:pPr>
            <a:r>
              <a:rPr lang="en-US" sz="2800" dirty="0"/>
              <a:t>For each edge point:</a:t>
            </a:r>
          </a:p>
          <a:p>
            <a:pPr marL="342900" indent="-342900">
              <a:spcBef>
                <a:spcPct val="45000"/>
              </a:spcBef>
              <a:buFont typeface="Arial" pitchFamily="34" charset="0"/>
              <a:buChar char="•"/>
            </a:pPr>
            <a:r>
              <a:rPr lang="en-US" sz="2400" dirty="0"/>
              <a:t>Use its gradient orientation </a:t>
            </a:r>
            <a:r>
              <a:rPr lang="el-GR" sz="2400" i="1" dirty="0"/>
              <a:t>θ</a:t>
            </a:r>
            <a:r>
              <a:rPr lang="en-US" sz="2400" dirty="0"/>
              <a:t> to index into stored table </a:t>
            </a:r>
          </a:p>
          <a:p>
            <a:pPr marL="342900" indent="-342900">
              <a:spcBef>
                <a:spcPct val="45000"/>
              </a:spcBef>
              <a:buFont typeface="Arial" pitchFamily="34" charset="0"/>
              <a:buChar char="•"/>
            </a:pPr>
            <a:r>
              <a:rPr lang="en-US" sz="2400" dirty="0"/>
              <a:t>Use retrieved </a:t>
            </a:r>
            <a:r>
              <a:rPr lang="en-US" sz="2400" b="1" dirty="0"/>
              <a:t>r</a:t>
            </a:r>
            <a:r>
              <a:rPr lang="en-US" sz="2400" dirty="0"/>
              <a:t> vectors to vote for </a:t>
            </a:r>
            <a:r>
              <a:rPr lang="en-US" sz="2400" dirty="0" smtClean="0"/>
              <a:t>reference point</a:t>
            </a:r>
            <a:endParaRPr lang="en-US" sz="2400" dirty="0"/>
          </a:p>
        </p:txBody>
      </p:sp>
      <p:cxnSp>
        <p:nvCxnSpPr>
          <p:cNvPr id="47" name="Straight Arrow Connector 46"/>
          <p:cNvCxnSpPr/>
          <p:nvPr/>
        </p:nvCxnSpPr>
        <p:spPr bwMode="auto">
          <a:xfrm rot="5400000" flipH="1" flipV="1">
            <a:off x="7153022" y="2702728"/>
            <a:ext cx="729470" cy="438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/>
          <p:nvPr/>
        </p:nvCxnSpPr>
        <p:spPr bwMode="auto">
          <a:xfrm rot="16200000" flipV="1">
            <a:off x="7645949" y="2647955"/>
            <a:ext cx="839009" cy="6572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800" dirty="0" smtClean="0"/>
              <a:t>Generalized Hough Transform</a:t>
            </a:r>
            <a:endParaRPr lang="en-US" sz="38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1385197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Detection procedure: </a:t>
            </a:r>
            <a:endParaRPr lang="en-US" sz="2800" b="1" u="sng" dirty="0"/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685800" y="6324600"/>
            <a:ext cx="8458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Assuming translation is the only transformation here, i.e., orientation and scale are fixed.</a:t>
            </a:r>
          </a:p>
        </p:txBody>
      </p:sp>
      <p:sp>
        <p:nvSpPr>
          <p:cNvPr id="33" name="Freeform 27"/>
          <p:cNvSpPr>
            <a:spLocks/>
          </p:cNvSpPr>
          <p:nvPr/>
        </p:nvSpPr>
        <p:spPr bwMode="auto">
          <a:xfrm>
            <a:off x="5923880" y="2451458"/>
            <a:ext cx="1473200" cy="1511300"/>
          </a:xfrm>
          <a:custGeom>
            <a:avLst/>
            <a:gdLst/>
            <a:ahLst/>
            <a:cxnLst>
              <a:cxn ang="0">
                <a:pos x="16" y="352"/>
              </a:cxn>
              <a:cxn ang="0">
                <a:pos x="112" y="112"/>
              </a:cxn>
              <a:cxn ang="0">
                <a:pos x="304" y="208"/>
              </a:cxn>
              <a:cxn ang="0">
                <a:pos x="544" y="16"/>
              </a:cxn>
              <a:cxn ang="0">
                <a:pos x="880" y="304"/>
              </a:cxn>
              <a:cxn ang="0">
                <a:pos x="832" y="544"/>
              </a:cxn>
              <a:cxn ang="0">
                <a:pos x="880" y="832"/>
              </a:cxn>
              <a:cxn ang="0">
                <a:pos x="640" y="928"/>
              </a:cxn>
              <a:cxn ang="0">
                <a:pos x="304" y="928"/>
              </a:cxn>
              <a:cxn ang="0">
                <a:pos x="256" y="784"/>
              </a:cxn>
              <a:cxn ang="0">
                <a:pos x="64" y="688"/>
              </a:cxn>
              <a:cxn ang="0">
                <a:pos x="16" y="592"/>
              </a:cxn>
              <a:cxn ang="0">
                <a:pos x="16" y="352"/>
              </a:cxn>
            </a:cxnLst>
            <a:rect l="0" t="0" r="r" b="b"/>
            <a:pathLst>
              <a:path w="928" h="952">
                <a:moveTo>
                  <a:pt x="16" y="352"/>
                </a:moveTo>
                <a:cubicBezTo>
                  <a:pt x="32" y="272"/>
                  <a:pt x="64" y="136"/>
                  <a:pt x="112" y="112"/>
                </a:cubicBezTo>
                <a:cubicBezTo>
                  <a:pt x="160" y="88"/>
                  <a:pt x="232" y="224"/>
                  <a:pt x="304" y="208"/>
                </a:cubicBezTo>
                <a:cubicBezTo>
                  <a:pt x="376" y="192"/>
                  <a:pt x="448" y="0"/>
                  <a:pt x="544" y="16"/>
                </a:cubicBezTo>
                <a:cubicBezTo>
                  <a:pt x="640" y="32"/>
                  <a:pt x="832" y="216"/>
                  <a:pt x="880" y="304"/>
                </a:cubicBezTo>
                <a:cubicBezTo>
                  <a:pt x="928" y="392"/>
                  <a:pt x="832" y="456"/>
                  <a:pt x="832" y="544"/>
                </a:cubicBezTo>
                <a:cubicBezTo>
                  <a:pt x="832" y="632"/>
                  <a:pt x="912" y="768"/>
                  <a:pt x="880" y="832"/>
                </a:cubicBezTo>
                <a:cubicBezTo>
                  <a:pt x="848" y="896"/>
                  <a:pt x="736" y="912"/>
                  <a:pt x="640" y="928"/>
                </a:cubicBezTo>
                <a:cubicBezTo>
                  <a:pt x="544" y="944"/>
                  <a:pt x="368" y="952"/>
                  <a:pt x="304" y="928"/>
                </a:cubicBezTo>
                <a:cubicBezTo>
                  <a:pt x="240" y="904"/>
                  <a:pt x="296" y="824"/>
                  <a:pt x="256" y="784"/>
                </a:cubicBezTo>
                <a:cubicBezTo>
                  <a:pt x="216" y="744"/>
                  <a:pt x="104" y="720"/>
                  <a:pt x="64" y="688"/>
                </a:cubicBezTo>
                <a:cubicBezTo>
                  <a:pt x="24" y="656"/>
                  <a:pt x="24" y="648"/>
                  <a:pt x="16" y="592"/>
                </a:cubicBezTo>
                <a:cubicBezTo>
                  <a:pt x="8" y="536"/>
                  <a:pt x="0" y="432"/>
                  <a:pt x="16" y="3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7" name="Rectangle 25"/>
          <p:cNvSpPr>
            <a:spLocks noChangeArrowheads="1"/>
          </p:cNvSpPr>
          <p:nvPr/>
        </p:nvSpPr>
        <p:spPr bwMode="auto">
          <a:xfrm>
            <a:off x="6266780" y="3461108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i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8" name="Text Box 26"/>
          <p:cNvSpPr txBox="1">
            <a:spLocks noChangeArrowheads="1"/>
          </p:cNvSpPr>
          <p:nvPr/>
        </p:nvSpPr>
        <p:spPr bwMode="auto">
          <a:xfrm>
            <a:off x="6629400" y="1828800"/>
            <a:ext cx="228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 dirty="0">
                <a:solidFill>
                  <a:srgbClr val="0070C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173117" y="3438917"/>
            <a:ext cx="468313" cy="282541"/>
            <a:chOff x="6192837" y="4556146"/>
            <a:chExt cx="468313" cy="282541"/>
          </a:xfrm>
        </p:grpSpPr>
        <p:sp>
          <p:nvSpPr>
            <p:cNvPr id="34" name="Line 22"/>
            <p:cNvSpPr>
              <a:spLocks noChangeShapeType="1"/>
            </p:cNvSpPr>
            <p:nvPr/>
          </p:nvSpPr>
          <p:spPr bwMode="auto">
            <a:xfrm rot="2717577" flipV="1">
              <a:off x="6432550" y="4406887"/>
              <a:ext cx="0" cy="45720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5" name="Oval 23"/>
            <p:cNvSpPr>
              <a:spLocks noChangeArrowheads="1"/>
            </p:cNvSpPr>
            <p:nvPr/>
          </p:nvSpPr>
          <p:spPr bwMode="auto">
            <a:xfrm rot="2717577">
              <a:off x="6192837" y="4686287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>
              <a:off x="6337368" y="4556146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889001" y="3511943"/>
            <a:ext cx="681198" cy="337547"/>
            <a:chOff x="6908721" y="4629172"/>
            <a:chExt cx="681198" cy="337547"/>
          </a:xfrm>
        </p:grpSpPr>
        <p:sp>
          <p:nvSpPr>
            <p:cNvPr id="50" name="Line 42"/>
            <p:cNvSpPr>
              <a:spLocks noChangeShapeType="1"/>
            </p:cNvSpPr>
            <p:nvPr/>
          </p:nvSpPr>
          <p:spPr bwMode="auto">
            <a:xfrm rot="17646248" flipV="1">
              <a:off x="7137321" y="4567391"/>
              <a:ext cx="0" cy="457200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1" name="Oval 43"/>
            <p:cNvSpPr>
              <a:spLocks noChangeArrowheads="1"/>
            </p:cNvSpPr>
            <p:nvPr/>
          </p:nvSpPr>
          <p:spPr bwMode="auto">
            <a:xfrm rot="17646248">
              <a:off x="7269709" y="4814319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4" name="Rectangle 12"/>
            <p:cNvSpPr>
              <a:spLocks noChangeArrowheads="1"/>
            </p:cNvSpPr>
            <p:nvPr/>
          </p:nvSpPr>
          <p:spPr bwMode="auto">
            <a:xfrm>
              <a:off x="7323219" y="4629172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7030A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7030A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 rot="5400000" flipH="1" flipV="1">
            <a:off x="6086222" y="3058315"/>
            <a:ext cx="729470" cy="438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 rot="16200000" flipV="1">
            <a:off x="6579149" y="3003542"/>
            <a:ext cx="839009" cy="6572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943600" y="4191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Novel image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1295400" y="4800600"/>
            <a:ext cx="2514600" cy="1676400"/>
            <a:chOff x="1066800" y="4800600"/>
            <a:chExt cx="2514600" cy="1676400"/>
          </a:xfrm>
        </p:grpSpPr>
        <p:sp>
          <p:nvSpPr>
            <p:cNvPr id="67" name="Rectangle 12"/>
            <p:cNvSpPr>
              <a:spLocks noChangeArrowheads="1"/>
            </p:cNvSpPr>
            <p:nvPr/>
          </p:nvSpPr>
          <p:spPr bwMode="auto">
            <a:xfrm>
              <a:off x="1371601" y="5029199"/>
              <a:ext cx="324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20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20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8" name="Line 22"/>
            <p:cNvSpPr>
              <a:spLocks noChangeShapeType="1"/>
            </p:cNvSpPr>
            <p:nvPr/>
          </p:nvSpPr>
          <p:spPr bwMode="auto">
            <a:xfrm rot="2717577" flipV="1">
              <a:off x="1457868" y="4885217"/>
              <a:ext cx="0" cy="45720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69" name="Straight Arrow Connector 68"/>
            <p:cNvCxnSpPr/>
            <p:nvPr/>
          </p:nvCxnSpPr>
          <p:spPr bwMode="auto">
            <a:xfrm rot="5400000" flipH="1" flipV="1">
              <a:off x="2209801" y="4952999"/>
              <a:ext cx="457200" cy="30480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0" name="Line 42"/>
            <p:cNvSpPr>
              <a:spLocks noChangeShapeType="1"/>
            </p:cNvSpPr>
            <p:nvPr/>
          </p:nvSpPr>
          <p:spPr bwMode="auto">
            <a:xfrm rot="17646248" flipV="1">
              <a:off x="1351667" y="5503560"/>
              <a:ext cx="0" cy="457200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ln>
                  <a:solidFill>
                    <a:srgbClr val="7030A0"/>
                  </a:solidFill>
                </a:ln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1" name="Rectangle 12"/>
            <p:cNvSpPr>
              <a:spLocks noChangeArrowheads="1"/>
            </p:cNvSpPr>
            <p:nvPr/>
          </p:nvSpPr>
          <p:spPr bwMode="auto">
            <a:xfrm>
              <a:off x="1537565" y="5565341"/>
              <a:ext cx="324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2000" i="1" kern="1200" dirty="0">
                  <a:solidFill>
                    <a:srgbClr val="7030A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2000" i="1" kern="1200" dirty="0">
                <a:solidFill>
                  <a:srgbClr val="7030A0"/>
                </a:solidFill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72" name="Straight Arrow Connector 71"/>
            <p:cNvCxnSpPr/>
            <p:nvPr/>
          </p:nvCxnSpPr>
          <p:spPr bwMode="auto">
            <a:xfrm rot="16200000" flipV="1">
              <a:off x="2286000" y="5562600"/>
              <a:ext cx="533400" cy="3810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3" name="Rectangle 72"/>
            <p:cNvSpPr/>
            <p:nvPr/>
          </p:nvSpPr>
          <p:spPr bwMode="auto">
            <a:xfrm>
              <a:off x="1066800" y="4800600"/>
              <a:ext cx="2514600" cy="6096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66800" y="5410200"/>
              <a:ext cx="2514600" cy="6096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 bwMode="auto">
            <a:xfrm rot="5400000">
              <a:off x="1066800" y="5638800"/>
              <a:ext cx="16764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6" name="TextBox 75"/>
            <p:cNvSpPr txBox="1"/>
            <p:nvPr/>
          </p:nvSpPr>
          <p:spPr>
            <a:xfrm rot="5400000">
              <a:off x="1289566" y="6025634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66800" y="6019800"/>
              <a:ext cx="2514600" cy="4572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743200" y="50292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743200" y="5562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</p:grpSp>
      <p:sp>
        <p:nvSpPr>
          <p:cNvPr id="81" name="Freeform 27"/>
          <p:cNvSpPr>
            <a:spLocks/>
          </p:cNvSpPr>
          <p:nvPr/>
        </p:nvSpPr>
        <p:spPr bwMode="auto">
          <a:xfrm rot="1022208">
            <a:off x="6096000" y="2133600"/>
            <a:ext cx="762000" cy="609600"/>
          </a:xfrm>
          <a:custGeom>
            <a:avLst/>
            <a:gdLst/>
            <a:ahLst/>
            <a:cxnLst>
              <a:cxn ang="0">
                <a:pos x="16" y="352"/>
              </a:cxn>
              <a:cxn ang="0">
                <a:pos x="112" y="112"/>
              </a:cxn>
              <a:cxn ang="0">
                <a:pos x="304" y="208"/>
              </a:cxn>
              <a:cxn ang="0">
                <a:pos x="544" y="16"/>
              </a:cxn>
              <a:cxn ang="0">
                <a:pos x="880" y="304"/>
              </a:cxn>
              <a:cxn ang="0">
                <a:pos x="832" y="544"/>
              </a:cxn>
              <a:cxn ang="0">
                <a:pos x="880" y="832"/>
              </a:cxn>
              <a:cxn ang="0">
                <a:pos x="640" y="928"/>
              </a:cxn>
              <a:cxn ang="0">
                <a:pos x="304" y="928"/>
              </a:cxn>
              <a:cxn ang="0">
                <a:pos x="256" y="784"/>
              </a:cxn>
              <a:cxn ang="0">
                <a:pos x="64" y="688"/>
              </a:cxn>
              <a:cxn ang="0">
                <a:pos x="16" y="592"/>
              </a:cxn>
              <a:cxn ang="0">
                <a:pos x="16" y="352"/>
              </a:cxn>
            </a:cxnLst>
            <a:rect l="0" t="0" r="r" b="b"/>
            <a:pathLst>
              <a:path w="928" h="952">
                <a:moveTo>
                  <a:pt x="16" y="352"/>
                </a:moveTo>
                <a:cubicBezTo>
                  <a:pt x="32" y="272"/>
                  <a:pt x="64" y="136"/>
                  <a:pt x="112" y="112"/>
                </a:cubicBezTo>
                <a:cubicBezTo>
                  <a:pt x="160" y="88"/>
                  <a:pt x="232" y="224"/>
                  <a:pt x="304" y="208"/>
                </a:cubicBezTo>
                <a:cubicBezTo>
                  <a:pt x="376" y="192"/>
                  <a:pt x="448" y="0"/>
                  <a:pt x="544" y="16"/>
                </a:cubicBezTo>
                <a:cubicBezTo>
                  <a:pt x="640" y="32"/>
                  <a:pt x="832" y="216"/>
                  <a:pt x="880" y="304"/>
                </a:cubicBezTo>
                <a:cubicBezTo>
                  <a:pt x="928" y="392"/>
                  <a:pt x="832" y="456"/>
                  <a:pt x="832" y="544"/>
                </a:cubicBezTo>
                <a:cubicBezTo>
                  <a:pt x="832" y="632"/>
                  <a:pt x="912" y="768"/>
                  <a:pt x="880" y="832"/>
                </a:cubicBezTo>
                <a:cubicBezTo>
                  <a:pt x="848" y="896"/>
                  <a:pt x="736" y="912"/>
                  <a:pt x="640" y="928"/>
                </a:cubicBezTo>
                <a:cubicBezTo>
                  <a:pt x="544" y="944"/>
                  <a:pt x="368" y="952"/>
                  <a:pt x="304" y="928"/>
                </a:cubicBezTo>
                <a:cubicBezTo>
                  <a:pt x="240" y="904"/>
                  <a:pt x="296" y="824"/>
                  <a:pt x="256" y="784"/>
                </a:cubicBezTo>
                <a:cubicBezTo>
                  <a:pt x="216" y="744"/>
                  <a:pt x="104" y="720"/>
                  <a:pt x="64" y="688"/>
                </a:cubicBezTo>
                <a:cubicBezTo>
                  <a:pt x="24" y="656"/>
                  <a:pt x="24" y="648"/>
                  <a:pt x="16" y="592"/>
                </a:cubicBezTo>
                <a:cubicBezTo>
                  <a:pt x="8" y="536"/>
                  <a:pt x="0" y="432"/>
                  <a:pt x="16" y="3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6248400" y="2514600"/>
            <a:ext cx="468313" cy="282541"/>
            <a:chOff x="6192837" y="4556146"/>
            <a:chExt cx="468313" cy="282541"/>
          </a:xfrm>
        </p:grpSpPr>
        <p:sp>
          <p:nvSpPr>
            <p:cNvPr id="83" name="Line 22"/>
            <p:cNvSpPr>
              <a:spLocks noChangeShapeType="1"/>
            </p:cNvSpPr>
            <p:nvPr/>
          </p:nvSpPr>
          <p:spPr bwMode="auto">
            <a:xfrm rot="2717577" flipV="1">
              <a:off x="6432550" y="4406887"/>
              <a:ext cx="0" cy="457200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4" name="Oval 23"/>
            <p:cNvSpPr>
              <a:spLocks noChangeArrowheads="1"/>
            </p:cNvSpPr>
            <p:nvPr/>
          </p:nvSpPr>
          <p:spPr bwMode="auto">
            <a:xfrm rot="2717577">
              <a:off x="6192837" y="4686287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kern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5" name="Rectangle 12"/>
            <p:cNvSpPr>
              <a:spLocks noChangeArrowheads="1"/>
            </p:cNvSpPr>
            <p:nvPr/>
          </p:nvSpPr>
          <p:spPr bwMode="auto">
            <a:xfrm>
              <a:off x="6337368" y="4556146"/>
              <a:ext cx="2667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l-GR" sz="1200" i="1" kern="1200" dirty="0">
                  <a:solidFill>
                    <a:srgbClr val="00B050"/>
                  </a:solidFill>
                  <a:latin typeface="Arial" charset="0"/>
                  <a:ea typeface="+mn-ea"/>
                  <a:cs typeface="+mn-cs"/>
                </a:rPr>
                <a:t>θ</a:t>
              </a:r>
              <a:endParaRPr lang="en-US" sz="1200" i="1" kern="1200" dirty="0">
                <a:solidFill>
                  <a:srgbClr val="00B05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cxnSp>
        <p:nvCxnSpPr>
          <p:cNvPr id="86" name="Straight Arrow Connector 85"/>
          <p:cNvCxnSpPr/>
          <p:nvPr/>
        </p:nvCxnSpPr>
        <p:spPr bwMode="auto">
          <a:xfrm rot="5400000" flipH="1" flipV="1">
            <a:off x="6178942" y="2126858"/>
            <a:ext cx="729470" cy="438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1018" name="Text Box 26"/>
          <p:cNvSpPr txBox="1">
            <a:spLocks noChangeArrowheads="1"/>
          </p:cNvSpPr>
          <p:nvPr/>
        </p:nvSpPr>
        <p:spPr bwMode="auto">
          <a:xfrm>
            <a:off x="6477000" y="2816423"/>
            <a:ext cx="228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 dirty="0">
                <a:solidFill>
                  <a:srgbClr val="0070C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87" name="Text Box 26"/>
          <p:cNvSpPr txBox="1">
            <a:spLocks noChangeArrowheads="1"/>
          </p:cNvSpPr>
          <p:nvPr/>
        </p:nvSpPr>
        <p:spPr bwMode="auto">
          <a:xfrm>
            <a:off x="6553200" y="2819400"/>
            <a:ext cx="228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 dirty="0">
                <a:solidFill>
                  <a:srgbClr val="0070C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88" name="Text Box 26"/>
          <p:cNvSpPr txBox="1">
            <a:spLocks noChangeArrowheads="1"/>
          </p:cNvSpPr>
          <p:nvPr/>
        </p:nvSpPr>
        <p:spPr bwMode="auto">
          <a:xfrm>
            <a:off x="7543800" y="2438400"/>
            <a:ext cx="228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 dirty="0" smtClean="0">
                <a:solidFill>
                  <a:srgbClr val="0070C0"/>
                </a:solidFill>
                <a:latin typeface="Arial" charset="0"/>
                <a:ea typeface="+mn-ea"/>
                <a:cs typeface="+mn-cs"/>
              </a:rPr>
              <a:t>x</a:t>
            </a:r>
            <a:endParaRPr lang="en-US" sz="1400" b="1" kern="1200" dirty="0">
              <a:solidFill>
                <a:srgbClr val="0070C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0" name="Text Box 26"/>
          <p:cNvSpPr txBox="1">
            <a:spLocks noChangeArrowheads="1"/>
          </p:cNvSpPr>
          <p:nvPr/>
        </p:nvSpPr>
        <p:spPr bwMode="auto">
          <a:xfrm>
            <a:off x="7620000" y="2438400"/>
            <a:ext cx="228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400" b="1" kern="1200" dirty="0" smtClean="0">
                <a:solidFill>
                  <a:srgbClr val="0070C0"/>
                </a:solidFill>
                <a:latin typeface="Arial" charset="0"/>
                <a:ea typeface="+mn-ea"/>
                <a:cs typeface="+mn-cs"/>
              </a:rPr>
              <a:t>x</a:t>
            </a:r>
            <a:endParaRPr lang="en-US" sz="1400" b="1" kern="1200" dirty="0">
              <a:solidFill>
                <a:srgbClr val="0070C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5445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41018" grpId="0"/>
      <p:bldP spid="87" grpId="0"/>
      <p:bldP spid="88" grpId="0"/>
      <p:bldP spid="9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Generalized Hough for object detection</a:t>
            </a:r>
            <a:endParaRPr lang="en-US" dirty="0"/>
          </a:p>
        </p:txBody>
      </p:sp>
      <p:sp>
        <p:nvSpPr>
          <p:cNvPr id="143975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Instead of indexing displacements by gradient orientation, index by </a:t>
            </a:r>
            <a:r>
              <a:rPr lang="en-US" dirty="0" smtClean="0"/>
              <a:t>matched local patterns.</a:t>
            </a:r>
            <a:endParaRPr lang="en-US" dirty="0"/>
          </a:p>
        </p:txBody>
      </p:sp>
      <p:sp>
        <p:nvSpPr>
          <p:cNvPr id="1439748" name="Rectangle 4"/>
          <p:cNvSpPr>
            <a:spLocks noChangeArrowheads="1"/>
          </p:cNvSpPr>
          <p:nvPr/>
        </p:nvSpPr>
        <p:spPr bwMode="auto">
          <a:xfrm>
            <a:off x="304800" y="5715000"/>
            <a:ext cx="8610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B. Leibe, A. Leonardis, and B. Schiele, </a:t>
            </a: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  <a:hlinkClick r:id="rId4"/>
              </a:rPr>
              <a:t>Combined Object Categorization and Segmentation with an Implicit Shape Model</a:t>
            </a: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, ECCV Workshop on Statistical Learning in Computer Vision 2004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33400" y="2159000"/>
            <a:ext cx="4648200" cy="3389313"/>
            <a:chOff x="336" y="1360"/>
            <a:chExt cx="2928" cy="2135"/>
          </a:xfrm>
        </p:grpSpPr>
        <p:pic>
          <p:nvPicPr>
            <p:cNvPr id="1439752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6" y="1360"/>
              <a:ext cx="2928" cy="1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39754" name="Rectangle 10"/>
            <p:cNvSpPr>
              <a:spLocks noChangeArrowheads="1"/>
            </p:cNvSpPr>
            <p:nvPr/>
          </p:nvSpPr>
          <p:spPr bwMode="auto">
            <a:xfrm>
              <a:off x="913" y="2121"/>
              <a:ext cx="495" cy="46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55" name="Rectangle 11"/>
            <p:cNvSpPr>
              <a:spLocks noChangeArrowheads="1"/>
            </p:cNvSpPr>
            <p:nvPr/>
          </p:nvSpPr>
          <p:spPr bwMode="auto">
            <a:xfrm>
              <a:off x="2522" y="2159"/>
              <a:ext cx="495" cy="46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56" name="Line 12"/>
            <p:cNvSpPr>
              <a:spLocks noChangeShapeType="1"/>
            </p:cNvSpPr>
            <p:nvPr/>
          </p:nvSpPr>
          <p:spPr bwMode="auto">
            <a:xfrm flipV="1">
              <a:off x="1161" y="2198"/>
              <a:ext cx="742" cy="155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57" name="Freeform 13"/>
            <p:cNvSpPr>
              <a:spLocks/>
            </p:cNvSpPr>
            <p:nvPr/>
          </p:nvSpPr>
          <p:spPr bwMode="auto">
            <a:xfrm>
              <a:off x="1976" y="2202"/>
              <a:ext cx="779" cy="189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58" name="Oval 14"/>
            <p:cNvSpPr>
              <a:spLocks noChangeArrowheads="1"/>
            </p:cNvSpPr>
            <p:nvPr/>
          </p:nvSpPr>
          <p:spPr bwMode="auto">
            <a:xfrm>
              <a:off x="1903" y="2159"/>
              <a:ext cx="83" cy="7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60" name="Text Box 16"/>
            <p:cNvSpPr txBox="1">
              <a:spLocks noChangeArrowheads="1"/>
            </p:cNvSpPr>
            <p:nvPr/>
          </p:nvSpPr>
          <p:spPr bwMode="auto">
            <a:xfrm>
              <a:off x="1344" y="3264"/>
              <a:ext cx="10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kern="120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rPr>
                <a:t>training image</a:t>
              </a: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5943600" y="3429001"/>
            <a:ext cx="2592388" cy="1712913"/>
            <a:chOff x="3744" y="2160"/>
            <a:chExt cx="1633" cy="1079"/>
          </a:xfrm>
        </p:grpSpPr>
        <p:graphicFrame>
          <p:nvGraphicFramePr>
            <p:cNvPr id="1439761" name="Object 17"/>
            <p:cNvGraphicFramePr>
              <a:graphicFrameLocks noChangeAspect="1"/>
            </p:cNvGraphicFramePr>
            <p:nvPr/>
          </p:nvGraphicFramePr>
          <p:xfrm>
            <a:off x="4320" y="2160"/>
            <a:ext cx="480" cy="4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35" name="Image" r:id="rId6" imgW="1066291" imgH="1041270" progId="">
                    <p:embed/>
                  </p:oleObj>
                </mc:Choice>
                <mc:Fallback>
                  <p:oleObj name="Image" r:id="rId6" imgW="1066291" imgH="104127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160"/>
                          <a:ext cx="480" cy="468"/>
                        </a:xfrm>
                        <a:prstGeom prst="rect">
                          <a:avLst/>
                        </a:prstGeom>
                        <a:noFill/>
                        <a:ln w="50800">
                          <a:solidFill>
                            <a:srgbClr val="00FFFF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763" name="Line 19"/>
            <p:cNvSpPr>
              <a:spLocks noChangeShapeType="1"/>
            </p:cNvSpPr>
            <p:nvPr/>
          </p:nvSpPr>
          <p:spPr bwMode="auto">
            <a:xfrm flipV="1">
              <a:off x="4635" y="2233"/>
              <a:ext cx="742" cy="155"/>
            </a:xfrm>
            <a:prstGeom prst="line">
              <a:avLst/>
            </a:prstGeom>
            <a:noFill/>
            <a:ln w="50800">
              <a:solidFill>
                <a:srgbClr val="FF99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64" name="Freeform 20"/>
            <p:cNvSpPr>
              <a:spLocks/>
            </p:cNvSpPr>
            <p:nvPr/>
          </p:nvSpPr>
          <p:spPr bwMode="auto">
            <a:xfrm>
              <a:off x="3744" y="2200"/>
              <a:ext cx="779" cy="189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99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39765" name="Text Box 21"/>
            <p:cNvSpPr txBox="1">
              <a:spLocks noChangeArrowheads="1"/>
            </p:cNvSpPr>
            <p:nvPr/>
          </p:nvSpPr>
          <p:spPr bwMode="auto">
            <a:xfrm>
              <a:off x="3767" y="2832"/>
              <a:ext cx="155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kern="1200" dirty="0" smtClean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rPr>
                <a:t>“visual codeword” </a:t>
              </a:r>
              <a:r>
                <a:rPr lang="en-US" kern="1200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rPr>
                <a:t>with</a:t>
              </a:r>
              <a:br>
                <a:rPr lang="en-US" kern="1200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lang="en-US" kern="1200" dirty="0">
                  <a:solidFill>
                    <a:srgbClr val="000000"/>
                  </a:solidFill>
                  <a:latin typeface="Arial" pitchFamily="34" charset="0"/>
                  <a:ea typeface="+mn-ea"/>
                  <a:cs typeface="Arial" pitchFamily="34" charset="0"/>
                </a:rPr>
                <a:t>displacement vectors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391400" y="647700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1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Source: L. </a:t>
            </a:r>
            <a:r>
              <a:rPr lang="en-US" sz="1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Lazebnik</a:t>
            </a:r>
            <a:endParaRPr lang="en-US" sz="14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4316" name="Picture 12"/>
          <p:cNvPicPr>
            <a:picLocks noChangeAspect="1" noChangeArrowheads="1"/>
          </p:cNvPicPr>
          <p:nvPr/>
        </p:nvPicPr>
        <p:blipFill>
          <a:blip r:embed="rId3" cstate="print"/>
          <a:srcRect t="25597" b="25597"/>
          <a:stretch>
            <a:fillRect/>
          </a:stretch>
        </p:blipFill>
        <p:spPr bwMode="auto">
          <a:xfrm>
            <a:off x="228600" y="1981200"/>
            <a:ext cx="876300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Instead of indexing displacements by gradient orientation, index by “visual codeword”</a:t>
            </a:r>
          </a:p>
        </p:txBody>
      </p:sp>
      <p:sp>
        <p:nvSpPr>
          <p:cNvPr id="1634308" name="Rectangle 4"/>
          <p:cNvSpPr>
            <a:spLocks noChangeArrowheads="1"/>
          </p:cNvSpPr>
          <p:nvPr/>
        </p:nvSpPr>
        <p:spPr bwMode="auto">
          <a:xfrm>
            <a:off x="304800" y="5715000"/>
            <a:ext cx="8610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B. Leibe, A. Leonardis, and B. Schiele, </a:t>
            </a: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  <a:hlinkClick r:id="rId4"/>
              </a:rPr>
              <a:t>Combined Object Categorization and Segmentation with an Implicit Shape Model</a:t>
            </a: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, ECCV Workshop on Statistical Learning in Computer Vision 2004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914400" y="3532188"/>
            <a:ext cx="7239000" cy="762000"/>
            <a:chOff x="576" y="2225"/>
            <a:chExt cx="4560" cy="480"/>
          </a:xfrm>
        </p:grpSpPr>
        <p:sp>
          <p:nvSpPr>
            <p:cNvPr id="1634310" name="Rectangle 6"/>
            <p:cNvSpPr>
              <a:spLocks noChangeArrowheads="1"/>
            </p:cNvSpPr>
            <p:nvPr/>
          </p:nvSpPr>
          <p:spPr bwMode="auto">
            <a:xfrm>
              <a:off x="576" y="2225"/>
              <a:ext cx="384" cy="38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17" name="Rectangle 13"/>
            <p:cNvSpPr>
              <a:spLocks noChangeArrowheads="1"/>
            </p:cNvSpPr>
            <p:nvPr/>
          </p:nvSpPr>
          <p:spPr bwMode="auto">
            <a:xfrm>
              <a:off x="1680" y="2273"/>
              <a:ext cx="384" cy="38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18" name="Rectangle 14"/>
            <p:cNvSpPr>
              <a:spLocks noChangeArrowheads="1"/>
            </p:cNvSpPr>
            <p:nvPr/>
          </p:nvSpPr>
          <p:spPr bwMode="auto">
            <a:xfrm>
              <a:off x="3648" y="2321"/>
              <a:ext cx="384" cy="38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19" name="Rectangle 15"/>
            <p:cNvSpPr>
              <a:spLocks noChangeArrowheads="1"/>
            </p:cNvSpPr>
            <p:nvPr/>
          </p:nvSpPr>
          <p:spPr bwMode="auto">
            <a:xfrm>
              <a:off x="4752" y="2273"/>
              <a:ext cx="384" cy="384"/>
            </a:xfrm>
            <a:prstGeom prst="rect">
              <a:avLst/>
            </a:prstGeom>
            <a:noFill/>
            <a:ln w="5080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04800" y="3684588"/>
            <a:ext cx="8458200" cy="304800"/>
            <a:chOff x="192" y="2321"/>
            <a:chExt cx="5328" cy="192"/>
          </a:xfrm>
        </p:grpSpPr>
        <p:sp>
          <p:nvSpPr>
            <p:cNvPr id="1634312" name="Line 8"/>
            <p:cNvSpPr>
              <a:spLocks noChangeShapeType="1"/>
            </p:cNvSpPr>
            <p:nvPr/>
          </p:nvSpPr>
          <p:spPr bwMode="auto">
            <a:xfrm flipV="1">
              <a:off x="768" y="2321"/>
              <a:ext cx="528" cy="96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13" name="Freeform 9"/>
            <p:cNvSpPr>
              <a:spLocks/>
            </p:cNvSpPr>
            <p:nvPr/>
          </p:nvSpPr>
          <p:spPr bwMode="auto">
            <a:xfrm>
              <a:off x="3264" y="2417"/>
              <a:ext cx="576" cy="96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0" name="Line 16"/>
            <p:cNvSpPr>
              <a:spLocks noChangeShapeType="1"/>
            </p:cNvSpPr>
            <p:nvPr/>
          </p:nvSpPr>
          <p:spPr bwMode="auto">
            <a:xfrm flipV="1">
              <a:off x="1920" y="2369"/>
              <a:ext cx="528" cy="96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1" name="Line 17"/>
            <p:cNvSpPr>
              <a:spLocks noChangeShapeType="1"/>
            </p:cNvSpPr>
            <p:nvPr/>
          </p:nvSpPr>
          <p:spPr bwMode="auto">
            <a:xfrm flipV="1">
              <a:off x="3888" y="2417"/>
              <a:ext cx="528" cy="96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2" name="Line 18"/>
            <p:cNvSpPr>
              <a:spLocks noChangeShapeType="1"/>
            </p:cNvSpPr>
            <p:nvPr/>
          </p:nvSpPr>
          <p:spPr bwMode="auto">
            <a:xfrm flipV="1">
              <a:off x="4992" y="2369"/>
              <a:ext cx="528" cy="96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4" name="Freeform 20"/>
            <p:cNvSpPr>
              <a:spLocks/>
            </p:cNvSpPr>
            <p:nvPr/>
          </p:nvSpPr>
          <p:spPr bwMode="auto">
            <a:xfrm>
              <a:off x="4368" y="2369"/>
              <a:ext cx="576" cy="96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5" name="Freeform 21"/>
            <p:cNvSpPr>
              <a:spLocks/>
            </p:cNvSpPr>
            <p:nvPr/>
          </p:nvSpPr>
          <p:spPr bwMode="auto">
            <a:xfrm>
              <a:off x="1296" y="2369"/>
              <a:ext cx="576" cy="96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6" name="Freeform 22"/>
            <p:cNvSpPr>
              <a:spLocks/>
            </p:cNvSpPr>
            <p:nvPr/>
          </p:nvSpPr>
          <p:spPr bwMode="auto">
            <a:xfrm>
              <a:off x="192" y="2321"/>
              <a:ext cx="576" cy="96"/>
            </a:xfrm>
            <a:custGeom>
              <a:avLst/>
              <a:gdLst/>
              <a:ahLst/>
              <a:cxnLst>
                <a:cxn ang="0">
                  <a:pos x="907" y="235"/>
                </a:cxn>
                <a:cxn ang="0">
                  <a:pos x="0" y="0"/>
                </a:cxn>
              </a:cxnLst>
              <a:rect l="0" t="0" r="r" b="b"/>
              <a:pathLst>
                <a:path w="907" h="235">
                  <a:moveTo>
                    <a:pt x="907" y="235"/>
                  </a:move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1634328" name="Text Box 24"/>
          <p:cNvSpPr txBox="1">
            <a:spLocks noChangeArrowheads="1"/>
          </p:cNvSpPr>
          <p:nvPr/>
        </p:nvSpPr>
        <p:spPr bwMode="auto">
          <a:xfrm>
            <a:off x="3962400" y="51816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test image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981200" y="3608388"/>
            <a:ext cx="5105400" cy="228600"/>
            <a:chOff x="1248" y="2273"/>
            <a:chExt cx="3216" cy="144"/>
          </a:xfrm>
        </p:grpSpPr>
        <p:sp>
          <p:nvSpPr>
            <p:cNvPr id="1634314" name="Oval 10"/>
            <p:cNvSpPr>
              <a:spLocks noChangeArrowheads="1"/>
            </p:cNvSpPr>
            <p:nvPr/>
          </p:nvSpPr>
          <p:spPr bwMode="auto">
            <a:xfrm>
              <a:off x="1248" y="2273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34327" name="Oval 23"/>
            <p:cNvSpPr>
              <a:spLocks noChangeArrowheads="1"/>
            </p:cNvSpPr>
            <p:nvPr/>
          </p:nvSpPr>
          <p:spPr bwMode="auto">
            <a:xfrm>
              <a:off x="4368" y="232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391400" y="647700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14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Source: L. </a:t>
            </a:r>
            <a:r>
              <a:rPr lang="en-US" sz="1400" kern="1200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Lazebnik</a:t>
            </a:r>
            <a:endParaRPr lang="en-US" sz="14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dirty="0" smtClean="0"/>
              <a:t>Generalized Hough for object detection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6031" y="-39735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92168"/>
            <a:ext cx="8229600" cy="4778404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sz="2400" b="1" dirty="0" smtClean="0"/>
              <a:t>Grouping/segmentation </a:t>
            </a:r>
            <a:r>
              <a:rPr lang="en-US" sz="2400" dirty="0" smtClean="0"/>
              <a:t>useful to</a:t>
            </a:r>
            <a:r>
              <a:rPr lang="en-US" sz="2400" b="1" dirty="0" smtClean="0"/>
              <a:t> </a:t>
            </a:r>
            <a:r>
              <a:rPr lang="en-US" sz="2400" dirty="0" smtClean="0"/>
              <a:t>make a compact representation and merge similar features</a:t>
            </a:r>
          </a:p>
          <a:p>
            <a:pPr marL="742950" lvl="2" indent="-342900">
              <a:buFont typeface="Arial" pitchFamily="34" charset="0"/>
              <a:buChar char="–"/>
            </a:pPr>
            <a:r>
              <a:rPr lang="en-US" sz="2000" dirty="0" smtClean="0">
                <a:solidFill>
                  <a:srgbClr val="002060"/>
                </a:solidFill>
              </a:rPr>
              <a:t>associate features based on defined similarity measure and clustering objective</a:t>
            </a:r>
          </a:p>
          <a:p>
            <a:pPr marL="742950" lvl="2" indent="-342900"/>
            <a:endParaRPr lang="en-US" sz="2000" b="1" dirty="0" smtClean="0"/>
          </a:p>
          <a:p>
            <a:r>
              <a:rPr lang="en-US" sz="2400" b="1" dirty="0" smtClean="0"/>
              <a:t>Fitting</a:t>
            </a:r>
            <a:r>
              <a:rPr lang="en-US" sz="2400" dirty="0" smtClean="0"/>
              <a:t> problems require finding any supporting evidence for a model, even within clutter and missing features.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</a:rPr>
              <a:t>associate features with an explicit model</a:t>
            </a:r>
          </a:p>
          <a:p>
            <a:pPr lvl="1"/>
            <a:endParaRPr lang="en-US" sz="2000" dirty="0" smtClean="0"/>
          </a:p>
          <a:p>
            <a:r>
              <a:rPr lang="en-US" sz="2400" b="1" dirty="0" smtClean="0"/>
              <a:t>Voting</a:t>
            </a:r>
            <a:r>
              <a:rPr lang="en-US" sz="2400" dirty="0" smtClean="0"/>
              <a:t> approaches, such as the </a:t>
            </a:r>
            <a:r>
              <a:rPr lang="en-US" sz="2400" b="1" dirty="0" smtClean="0"/>
              <a:t>Hough transform</a:t>
            </a:r>
            <a:r>
              <a:rPr lang="en-US" sz="2400" dirty="0" smtClean="0"/>
              <a:t>, make it possible to find likely model parameters without searching all combinations of features.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</a:rPr>
              <a:t>Hough transform approach for lines, circles, …, arbitrary shapes defined by a set of boundary points, recognition from patches.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5943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1400" smtClean="0"/>
              <a:t>#Program to find lines using Hough transform</a:t>
            </a:r>
          </a:p>
          <a:p>
            <a:pPr marL="0" indent="0">
              <a:buNone/>
            </a:pPr>
            <a:r>
              <a:rPr lang="en-US" sz="1400" smtClean="0"/>
              <a:t>#argv[1] is orig. image, argv[2] is line length to find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r>
              <a:rPr lang="en-US" sz="1400" smtClean="0"/>
              <a:t>import </a:t>
            </a:r>
            <a:r>
              <a:rPr lang="en-US" sz="1400"/>
              <a:t>cv2</a:t>
            </a:r>
          </a:p>
          <a:p>
            <a:pPr marL="0" indent="0">
              <a:buNone/>
            </a:pPr>
            <a:r>
              <a:rPr lang="en-US" sz="1400"/>
              <a:t>import numpy as np</a:t>
            </a:r>
          </a:p>
          <a:p>
            <a:pPr marL="0" indent="0">
              <a:buNone/>
            </a:pPr>
            <a:r>
              <a:rPr lang="en-US" sz="1400"/>
              <a:t>import sys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r>
              <a:rPr lang="en-US" sz="1400"/>
              <a:t>img = cv2.imread(sys.argv[1])</a:t>
            </a:r>
          </a:p>
          <a:p>
            <a:pPr marL="0" indent="0">
              <a:buNone/>
            </a:pPr>
            <a:r>
              <a:rPr lang="en-US" sz="1400"/>
              <a:t>line_length =int(sys.argv[2])  # length of Hough Lines</a:t>
            </a:r>
          </a:p>
          <a:p>
            <a:pPr marL="0" indent="0">
              <a:buNone/>
            </a:pPr>
            <a:r>
              <a:rPr lang="en-US" sz="1400"/>
              <a:t>cv2.imshow("original image",img)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r>
              <a:rPr lang="en-US" sz="1400"/>
              <a:t>gray = cv2.cvtColor(img,cv2.COLOR_BGR2GRAY)</a:t>
            </a:r>
          </a:p>
          <a:p>
            <a:pPr marL="0" indent="0">
              <a:buNone/>
            </a:pPr>
            <a:r>
              <a:rPr lang="en-US" sz="1400"/>
              <a:t>cv2.imshow("B&amp;W",gray)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r>
              <a:rPr lang="en-US" sz="1400"/>
              <a:t>edges_unfiltered = cv2.Canny(gray,50,130,apertureSize = 3)</a:t>
            </a:r>
          </a:p>
          <a:p>
            <a:pPr marL="0" indent="0">
              <a:buNone/>
            </a:pPr>
            <a:r>
              <a:rPr lang="en-US" sz="1400"/>
              <a:t>cv2.imshow("Canny Edges #1",edges_unfiltered)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r>
              <a:rPr lang="en-US" sz="1400"/>
              <a:t>masked_image=gray</a:t>
            </a:r>
          </a:p>
          <a:p>
            <a:pPr marL="0" indent="0">
              <a:buNone/>
            </a:pPr>
            <a:r>
              <a:rPr lang="en-US" sz="1400"/>
              <a:t>eroded_image = cv2.erode(masked_image, np.ones((3,3)), iterations = 1)</a:t>
            </a:r>
          </a:p>
          <a:p>
            <a:pPr marL="0" indent="0">
              <a:buNone/>
            </a:pPr>
            <a:r>
              <a:rPr lang="en-US" sz="1400"/>
              <a:t>dilated_image = cv2.dilate(eroded_image, np.ones((3,3)), iterations = 1)</a:t>
            </a:r>
          </a:p>
          <a:p>
            <a:pPr marL="0" indent="0">
              <a:buNone/>
            </a:pPr>
            <a:r>
              <a:rPr lang="en-US" sz="1400"/>
              <a:t>cv2.imshow("dilated and eroded",dilated_image)</a:t>
            </a:r>
          </a:p>
          <a:p>
            <a:pPr marL="0" indent="0">
              <a:buNone/>
            </a:pPr>
            <a:r>
              <a:rPr lang="en-US" sz="1400"/>
              <a:t>edges = cv2.Canny(dilated_image,100,240,apertureSize = 3)</a:t>
            </a:r>
          </a:p>
          <a:p>
            <a:pPr marL="0" indent="0">
              <a:buNone/>
            </a:pPr>
            <a:r>
              <a:rPr lang="en-US" sz="1400"/>
              <a:t>cv2.imshow("Canny Edges #2",</a:t>
            </a:r>
            <a:r>
              <a:rPr lang="en-US" sz="1400"/>
              <a:t>edges</a:t>
            </a:r>
            <a:r>
              <a:rPr lang="en-US" sz="1400" smtClean="0"/>
              <a:t>)</a:t>
            </a:r>
          </a:p>
          <a:p>
            <a:pPr marL="0" indent="0">
              <a:buNone/>
            </a:pPr>
            <a:endParaRPr lang="en-US" sz="1400" smtClean="0"/>
          </a:p>
          <a:p>
            <a:pPr marL="0" indent="0">
              <a:buNone/>
            </a:pPr>
            <a:r>
              <a:rPr lang="en-US" sz="1400"/>
              <a:t>lines = cv2.HoughLines(edges,1,np.pi/180,line_length)    </a:t>
            </a:r>
          </a:p>
          <a:p>
            <a:pPr marL="0" indent="0">
              <a:buNone/>
            </a:pPr>
            <a:endParaRPr lang="en-US" sz="1400"/>
          </a:p>
          <a:p>
            <a:pPr marL="0" indent="0">
              <a:buNone/>
            </a:pPr>
            <a:endParaRPr lang="en-US" sz="1200"/>
          </a:p>
        </p:txBody>
      </p:sp>
      <p:sp>
        <p:nvSpPr>
          <p:cNvPr id="4" name="TextBox 3"/>
          <p:cNvSpPr txBox="1"/>
          <p:nvPr/>
        </p:nvSpPr>
        <p:spPr>
          <a:xfrm>
            <a:off x="5675957" y="609600"/>
            <a:ext cx="350448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#draw the found lines on original image</a:t>
            </a:r>
          </a:p>
          <a:p>
            <a:endParaRPr lang="en-US" sz="1400" smtClean="0"/>
          </a:p>
          <a:p>
            <a:r>
              <a:rPr lang="en-US" sz="1400" smtClean="0"/>
              <a:t>for </a:t>
            </a:r>
            <a:r>
              <a:rPr lang="en-US" sz="1400"/>
              <a:t>i in range(len(lines)):</a:t>
            </a:r>
          </a:p>
          <a:p>
            <a:r>
              <a:rPr lang="en-US" sz="1400"/>
              <a:t>    rho,theta = lines[i][0]</a:t>
            </a:r>
          </a:p>
          <a:p>
            <a:r>
              <a:rPr lang="en-US" sz="1400"/>
              <a:t>    a = np.cos(theta)</a:t>
            </a:r>
          </a:p>
          <a:p>
            <a:r>
              <a:rPr lang="en-US" sz="1400"/>
              <a:t>    b = np.sin(theta)</a:t>
            </a:r>
          </a:p>
          <a:p>
            <a:r>
              <a:rPr lang="en-US" sz="1400"/>
              <a:t>    x0 = a*rho</a:t>
            </a:r>
          </a:p>
          <a:p>
            <a:r>
              <a:rPr lang="en-US" sz="1400"/>
              <a:t>    y0 = b*rho</a:t>
            </a:r>
          </a:p>
          <a:p>
            <a:r>
              <a:rPr lang="en-US" sz="1400"/>
              <a:t>    x1 = int(x0 + 1000*(-b))</a:t>
            </a:r>
          </a:p>
          <a:p>
            <a:r>
              <a:rPr lang="en-US" sz="1400"/>
              <a:t>    y1 = int(y0 + 1000*(a))</a:t>
            </a:r>
          </a:p>
          <a:p>
            <a:r>
              <a:rPr lang="en-US" sz="1400"/>
              <a:t>    x2 = int(x0 - 1000*(-b))</a:t>
            </a:r>
          </a:p>
          <a:p>
            <a:r>
              <a:rPr lang="en-US" sz="1400"/>
              <a:t>    y2 = int(y0 - 1000*(a))</a:t>
            </a:r>
          </a:p>
          <a:p>
            <a:r>
              <a:rPr lang="en-US" sz="1400"/>
              <a:t>    cv2.line(img,(x1,y1),(x2,y2),(0,0,255),2)</a:t>
            </a:r>
          </a:p>
          <a:p>
            <a:r>
              <a:rPr lang="en-US" sz="1400"/>
              <a:t>  </a:t>
            </a:r>
          </a:p>
          <a:p>
            <a:r>
              <a:rPr lang="en-US" sz="1400"/>
              <a:t>cv2.imshow("output_lines",img)</a:t>
            </a:r>
          </a:p>
          <a:p>
            <a:r>
              <a:rPr lang="en-US" sz="1400"/>
              <a:t>cv2.waitKey(0)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157441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617220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hlinkClick r:id="rId2"/>
              </a:rPr>
              <a:t>video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52400"/>
            <a:ext cx="2769101" cy="20768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33726"/>
            <a:ext cx="2794000" cy="209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9" y="133726"/>
            <a:ext cx="2794000" cy="2095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2895600"/>
            <a:ext cx="2743200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249" y="2895600"/>
            <a:ext cx="2730751" cy="2048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049" y="2895600"/>
            <a:ext cx="2704850" cy="20286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2407564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Original image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08873" y="2376728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Grayscale image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554772" y="236143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Canny Edges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" y="5093270"/>
            <a:ext cx="2403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Filtered Canny Edges</a:t>
            </a:r>
          </a:p>
          <a:p>
            <a:r>
              <a:rPr lang="en-US" smtClean="0"/>
              <a:t>After erosion/dilation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43389" y="5126558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Hough Lines, length=99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993899" y="5126558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Hough Lines, length=76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5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031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800" dirty="0" smtClean="0"/>
              <a:t>Fitting lines: Hough transform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544" y="1311246"/>
            <a:ext cx="5842056" cy="45259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Given points that belong to a line, what is the line?</a:t>
            </a:r>
          </a:p>
          <a:p>
            <a:pPr eaLnBrk="1" hangingPunct="1"/>
            <a:r>
              <a:rPr lang="en-US" sz="2400" dirty="0" smtClean="0"/>
              <a:t>How many lines are there?</a:t>
            </a:r>
          </a:p>
          <a:p>
            <a:pPr eaLnBrk="1" hangingPunct="1"/>
            <a:r>
              <a:rPr lang="en-US" sz="2400" dirty="0" smtClean="0"/>
              <a:t>Which points belong to which lines?</a:t>
            </a:r>
          </a:p>
          <a:p>
            <a:pPr eaLnBrk="1" hangingPunct="1"/>
            <a:endParaRPr lang="en-US" sz="1200" dirty="0" smtClean="0"/>
          </a:p>
          <a:p>
            <a:pPr eaLnBrk="1" hangingPunct="1"/>
            <a:r>
              <a:rPr lang="en-US" sz="2400" b="1" dirty="0" smtClean="0"/>
              <a:t>Hough Transform </a:t>
            </a:r>
            <a:r>
              <a:rPr lang="en-US" sz="2400" dirty="0" smtClean="0"/>
              <a:t>is a voting technique that can be used to answer all of these questions.</a:t>
            </a:r>
          </a:p>
          <a:p>
            <a:pPr lvl="1" eaLnBrk="1" hangingPunct="1">
              <a:buNone/>
            </a:pPr>
            <a:r>
              <a:rPr lang="en-US" sz="2400" u="sng" dirty="0" smtClean="0"/>
              <a:t>Main idea</a:t>
            </a:r>
            <a:r>
              <a:rPr lang="en-US" sz="2400" dirty="0" smtClean="0"/>
              <a:t>: </a:t>
            </a:r>
          </a:p>
          <a:p>
            <a:pPr lvl="1" eaLnBrk="1" hangingPunct="1">
              <a:buNone/>
            </a:pPr>
            <a:r>
              <a:rPr lang="en-US" sz="2400" dirty="0" smtClean="0"/>
              <a:t>1.  Record vote for each possible line on which each edge point lies.</a:t>
            </a:r>
          </a:p>
          <a:p>
            <a:pPr lvl="1" eaLnBrk="1" hangingPunct="1">
              <a:buNone/>
            </a:pPr>
            <a:r>
              <a:rPr lang="en-US" sz="2400" dirty="0" smtClean="0"/>
              <a:t>2.  Look for lines that get many votes</a:t>
            </a:r>
            <a:r>
              <a:rPr lang="en-US" sz="2000" dirty="0" smtClean="0"/>
              <a:t>.</a:t>
            </a:r>
          </a:p>
        </p:txBody>
      </p:sp>
      <p:pic>
        <p:nvPicPr>
          <p:cNvPr id="53252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7188" y="2679670"/>
            <a:ext cx="1789137" cy="17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7189" y="800064"/>
            <a:ext cx="1789137" cy="17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7189" y="4597416"/>
            <a:ext cx="1789137" cy="17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18" y="58707"/>
            <a:ext cx="8229600" cy="1143000"/>
          </a:xfrm>
        </p:spPr>
        <p:txBody>
          <a:bodyPr/>
          <a:lstStyle/>
          <a:p>
            <a:r>
              <a:rPr lang="en-US" dirty="0" smtClean="0"/>
              <a:t>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31" y="1274733"/>
            <a:ext cx="8229600" cy="452596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400" dirty="0" smtClean="0"/>
              <a:t>It’s not feasible to check all combinations of features by fitting a model to each possible subset.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2400" b="1" dirty="0" smtClean="0"/>
              <a:t>Voting</a:t>
            </a:r>
            <a:r>
              <a:rPr lang="en-US" sz="2400" dirty="0" smtClean="0"/>
              <a:t> is a general technique where we let the features </a:t>
            </a:r>
            <a:r>
              <a:rPr lang="en-US" sz="2400" i="1" dirty="0" smtClean="0"/>
              <a:t>vote for all models that are compatible with it</a:t>
            </a:r>
            <a:r>
              <a:rPr lang="en-US" sz="2400" dirty="0" smtClean="0"/>
              <a:t>.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>
                <a:solidFill>
                  <a:srgbClr val="002060"/>
                </a:solidFill>
              </a:rPr>
              <a:t>Cycle through features, cast votes for model parameters.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>
                <a:solidFill>
                  <a:srgbClr val="002060"/>
                </a:solidFill>
              </a:rPr>
              <a:t>Look for model parameters that receive a lot of votes.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dirty="0" smtClean="0"/>
              <a:t>Noise &amp; clutter features will cast votes too, </a:t>
            </a:r>
            <a:r>
              <a:rPr lang="en-US" sz="2400" i="1" dirty="0" smtClean="0"/>
              <a:t>but</a:t>
            </a:r>
            <a:r>
              <a:rPr lang="en-US" sz="2400" dirty="0" smtClean="0"/>
              <a:t> typically their votes should be inconsistent with the majority of “good” features.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96200" y="65502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Kristen </a:t>
            </a:r>
            <a:r>
              <a:rPr lang="en-US" sz="1400" dirty="0" err="1" smtClean="0"/>
              <a:t>Grauman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Hough transform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mtClean="0"/>
              <a:t>An early type of voting scheme</a:t>
            </a:r>
          </a:p>
          <a:p>
            <a:pPr>
              <a:buFontTx/>
              <a:buChar char="•"/>
            </a:pPr>
            <a:r>
              <a:rPr lang="en-US" altLang="en-US" smtClean="0"/>
              <a:t>General outline: </a:t>
            </a:r>
          </a:p>
          <a:p>
            <a:pPr lvl="1"/>
            <a:r>
              <a:rPr lang="en-US" altLang="en-US" smtClean="0"/>
              <a:t>Discretize parameter space into bins</a:t>
            </a:r>
          </a:p>
          <a:p>
            <a:pPr lvl="1"/>
            <a:r>
              <a:rPr lang="en-US" altLang="en-US" smtClean="0"/>
              <a:t>For each feature point in the image, put a vote in every bin in the parameter space that could have generated this point</a:t>
            </a:r>
          </a:p>
          <a:p>
            <a:pPr lvl="1"/>
            <a:r>
              <a:rPr lang="en-US" altLang="en-US" smtClean="0"/>
              <a:t>Find bins that have the most votes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143000" y="6140450"/>
            <a:ext cx="7127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P.V.C. Hough, </a:t>
            </a:r>
            <a:r>
              <a:rPr lang="en-US" altLang="en-US" i="1" smtClean="0">
                <a:solidFill>
                  <a:srgbClr val="000000"/>
                </a:solidFill>
                <a:cs typeface="Arial" panose="020B0604020202020204" pitchFamily="34" charset="0"/>
              </a:rPr>
              <a:t>Machine Analysis of Bubble Chamber Pictures,</a:t>
            </a:r>
            <a:r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t> Proc. Int. Conf. High Energy Accelerators and Instrumentation, 1959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295400" y="3581400"/>
            <a:ext cx="251460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4267200" y="4267200"/>
            <a:ext cx="838200" cy="609600"/>
          </a:xfrm>
          <a:prstGeom prst="rightArrow">
            <a:avLst>
              <a:gd name="adj1" fmla="val 50000"/>
              <a:gd name="adj2" fmla="val 34375"/>
            </a:avLst>
          </a:prstGeom>
          <a:solidFill>
            <a:srgbClr val="FFCC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421351" name="Group 39"/>
          <p:cNvGraphicFramePr>
            <a:graphicFrameLocks noGrp="1"/>
          </p:cNvGraphicFramePr>
          <p:nvPr>
            <p:ph sz="half" idx="4294967295"/>
          </p:nvPr>
        </p:nvGraphicFramePr>
        <p:xfrm>
          <a:off x="5562600" y="3581400"/>
          <a:ext cx="2362200" cy="1981200"/>
        </p:xfrm>
        <a:graphic>
          <a:graphicData uri="http://schemas.openxmlformats.org/drawingml/2006/table">
            <a:tbl>
              <a:tblPr/>
              <a:tblGrid>
                <a:gridCol w="473075"/>
                <a:gridCol w="471488"/>
                <a:gridCol w="473075"/>
                <a:gridCol w="471487"/>
                <a:gridCol w="473075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783" name="Oval 41"/>
          <p:cNvSpPr>
            <a:spLocks noChangeArrowheads="1"/>
          </p:cNvSpPr>
          <p:nvPr/>
        </p:nvSpPr>
        <p:spPr bwMode="auto">
          <a:xfrm>
            <a:off x="1905000" y="50292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4" name="Oval 42"/>
          <p:cNvSpPr>
            <a:spLocks noChangeArrowheads="1"/>
          </p:cNvSpPr>
          <p:nvPr/>
        </p:nvSpPr>
        <p:spPr bwMode="auto">
          <a:xfrm>
            <a:off x="2133600" y="48006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5" name="Oval 43"/>
          <p:cNvSpPr>
            <a:spLocks noChangeArrowheads="1"/>
          </p:cNvSpPr>
          <p:nvPr/>
        </p:nvSpPr>
        <p:spPr bwMode="auto">
          <a:xfrm>
            <a:off x="2438400" y="45720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6" name="Oval 44"/>
          <p:cNvSpPr>
            <a:spLocks noChangeArrowheads="1"/>
          </p:cNvSpPr>
          <p:nvPr/>
        </p:nvSpPr>
        <p:spPr bwMode="auto">
          <a:xfrm>
            <a:off x="2667000" y="43434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7" name="Oval 45"/>
          <p:cNvSpPr>
            <a:spLocks noChangeArrowheads="1"/>
          </p:cNvSpPr>
          <p:nvPr/>
        </p:nvSpPr>
        <p:spPr bwMode="auto">
          <a:xfrm>
            <a:off x="2895600" y="41910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8" name="Oval 46"/>
          <p:cNvSpPr>
            <a:spLocks noChangeArrowheads="1"/>
          </p:cNvSpPr>
          <p:nvPr/>
        </p:nvSpPr>
        <p:spPr bwMode="auto">
          <a:xfrm>
            <a:off x="3124200" y="39624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1789" name="Text Box 47"/>
          <p:cNvSpPr txBox="1">
            <a:spLocks noChangeArrowheads="1"/>
          </p:cNvSpPr>
          <p:nvPr/>
        </p:nvSpPr>
        <p:spPr bwMode="auto">
          <a:xfrm>
            <a:off x="1741488" y="5470525"/>
            <a:ext cx="1636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Arial" panose="020B0604020202020204" pitchFamily="34" charset="0"/>
              </a:rPr>
              <a:t>Image space</a:t>
            </a:r>
          </a:p>
        </p:txBody>
      </p:sp>
      <p:sp>
        <p:nvSpPr>
          <p:cNvPr id="31790" name="Text Box 48"/>
          <p:cNvSpPr txBox="1">
            <a:spLocks noChangeArrowheads="1"/>
          </p:cNvSpPr>
          <p:nvPr/>
        </p:nvSpPr>
        <p:spPr bwMode="auto">
          <a:xfrm>
            <a:off x="5334000" y="5546725"/>
            <a:ext cx="2906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Arial" panose="020B0604020202020204" pitchFamily="34" charset="0"/>
              </a:rPr>
              <a:t>Hough parameter space</a:t>
            </a:r>
          </a:p>
        </p:txBody>
      </p:sp>
    </p:spTree>
    <p:extLst>
      <p:ext uri="{BB962C8B-B14F-4D97-AF65-F5344CB8AC3E}">
        <p14:creationId xmlns:p14="http://schemas.microsoft.com/office/powerpoint/2010/main" val="409580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Finding lines in an image: Hough space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8153400" cy="236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Connection between image (x,y) and Hough (m,b) spaces</a:t>
            </a:r>
          </a:p>
          <a:p>
            <a:pPr lvl="1" eaLnBrk="1" hangingPunct="1"/>
            <a:r>
              <a:rPr lang="en-US" smtClean="0"/>
              <a:t>A line in the image corresponds to a point in Hough space</a:t>
            </a:r>
          </a:p>
          <a:p>
            <a:pPr lvl="1" eaLnBrk="1" hangingPunct="1"/>
            <a:r>
              <a:rPr lang="en-US" smtClean="0"/>
              <a:t>To go from image space to Hough space:</a:t>
            </a:r>
          </a:p>
          <a:p>
            <a:pPr lvl="2" eaLnBrk="1" hangingPunct="1"/>
            <a:r>
              <a:rPr lang="en-US" sz="1800" smtClean="0"/>
              <a:t>given a set of points (x,y), find all (m,b) such that y = mx + b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29540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129540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3124200" y="30480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958850" y="11144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 flipV="1">
            <a:off x="1676400" y="1981200"/>
            <a:ext cx="1447800" cy="533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56329" name="Picture 9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4838" y="1755775"/>
            <a:ext cx="1554162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Line 10"/>
          <p:cNvSpPr>
            <a:spLocks noChangeShapeType="1"/>
          </p:cNvSpPr>
          <p:nvPr/>
        </p:nvSpPr>
        <p:spPr bwMode="auto">
          <a:xfrm flipV="1">
            <a:off x="545465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545465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7283450" y="3048000"/>
            <a:ext cx="39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5105400" y="11144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</a:t>
            </a:r>
          </a:p>
        </p:txBody>
      </p:sp>
      <p:sp>
        <p:nvSpPr>
          <p:cNvPr id="56334" name="Oval 14"/>
          <p:cNvSpPr>
            <a:spLocks noChangeArrowheads="1"/>
          </p:cNvSpPr>
          <p:nvPr/>
        </p:nvSpPr>
        <p:spPr bwMode="auto">
          <a:xfrm>
            <a:off x="5715000" y="2590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6096000" y="3032125"/>
            <a:ext cx="487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</a:t>
            </a:r>
            <a:r>
              <a:rPr lang="en-US" sz="2000" i="1" kern="1200" baseline="-250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5019675" y="2409825"/>
            <a:ext cx="417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</a:t>
            </a:r>
            <a:r>
              <a:rPr lang="en-US" sz="2000" i="1" kern="1200" baseline="-250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1447800" y="3352800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4914900" y="3352800"/>
            <a:ext cx="3695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(parameter) space</a:t>
            </a:r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3810000" y="2209800"/>
            <a:ext cx="914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6340" name="TextBox 21"/>
          <p:cNvSpPr txBox="1">
            <a:spLocks noChangeArrowheads="1"/>
          </p:cNvSpPr>
          <p:nvPr/>
        </p:nvSpPr>
        <p:spPr bwMode="auto">
          <a:xfrm>
            <a:off x="7215255" y="6581775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Slide credit: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Finding lines in an image: Hough space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8153400" cy="190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Connection between image (x,y) and Hough (m,b) spaces</a:t>
            </a:r>
          </a:p>
          <a:p>
            <a:pPr lvl="1" eaLnBrk="1" hangingPunct="1"/>
            <a:r>
              <a:rPr lang="en-US" smtClean="0"/>
              <a:t>A line in the image corresponds to a point in Hough space</a:t>
            </a:r>
          </a:p>
          <a:p>
            <a:pPr lvl="1" eaLnBrk="1" hangingPunct="1"/>
            <a:r>
              <a:rPr lang="en-US" smtClean="0"/>
              <a:t>To go from image space to Hough space:</a:t>
            </a:r>
          </a:p>
          <a:p>
            <a:pPr lvl="2" eaLnBrk="1" hangingPunct="1"/>
            <a:r>
              <a:rPr lang="en-US" sz="1800" smtClean="0"/>
              <a:t>given a set of points (x,y), find all (m,b) such that y = mx + b</a:t>
            </a:r>
          </a:p>
          <a:p>
            <a:pPr lvl="1" eaLnBrk="1" hangingPunct="1"/>
            <a:r>
              <a:rPr lang="en-US" smtClean="0"/>
              <a:t>What does a point (x</a:t>
            </a:r>
            <a:r>
              <a:rPr lang="en-US" baseline="-25000" smtClean="0"/>
              <a:t>0</a:t>
            </a:r>
            <a:r>
              <a:rPr lang="en-US" smtClean="0"/>
              <a:t>, y</a:t>
            </a:r>
            <a:r>
              <a:rPr lang="en-US" baseline="-25000" smtClean="0"/>
              <a:t>0</a:t>
            </a:r>
            <a:r>
              <a:rPr lang="en-US" smtClean="0"/>
              <a:t>) in the image space map to?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 flipV="1">
            <a:off x="129540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>
            <a:off x="129540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3124200" y="30480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958850" y="11144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</a:p>
        </p:txBody>
      </p:sp>
      <p:sp>
        <p:nvSpPr>
          <p:cNvPr id="57352" name="Line 8"/>
          <p:cNvSpPr>
            <a:spLocks noChangeShapeType="1"/>
          </p:cNvSpPr>
          <p:nvPr/>
        </p:nvSpPr>
        <p:spPr bwMode="auto">
          <a:xfrm flipV="1">
            <a:off x="5454650" y="12192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>
            <a:off x="5454650" y="30480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7283450" y="3048000"/>
            <a:ext cx="39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</a:t>
            </a:r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5105400" y="11144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</a:t>
            </a:r>
          </a:p>
        </p:txBody>
      </p:sp>
      <p:sp>
        <p:nvSpPr>
          <p:cNvPr id="57356" name="Oval 12"/>
          <p:cNvSpPr>
            <a:spLocks noChangeArrowheads="1"/>
          </p:cNvSpPr>
          <p:nvPr/>
        </p:nvSpPr>
        <p:spPr bwMode="auto">
          <a:xfrm>
            <a:off x="1828800" y="1828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1447800" y="3352800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image space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4876800" y="3352800"/>
            <a:ext cx="3695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Hough (parameter) space</a:t>
            </a:r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>
            <a:off x="3810000" y="2209800"/>
            <a:ext cx="9144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85800" y="1757363"/>
            <a:ext cx="8153400" cy="4948237"/>
            <a:chOff x="432" y="1107"/>
            <a:chExt cx="5136" cy="3117"/>
          </a:xfrm>
        </p:grpSpPr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432" y="1248"/>
              <a:ext cx="5136" cy="2976"/>
              <a:chOff x="432" y="1248"/>
              <a:chExt cx="5136" cy="2976"/>
            </a:xfrm>
          </p:grpSpPr>
          <p:sp>
            <p:nvSpPr>
              <p:cNvPr id="57365" name="Line 18"/>
              <p:cNvSpPr>
                <a:spLocks noChangeShapeType="1"/>
              </p:cNvSpPr>
              <p:nvPr/>
            </p:nvSpPr>
            <p:spPr bwMode="auto">
              <a:xfrm>
                <a:off x="3648" y="1248"/>
                <a:ext cx="912" cy="33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7366" name="Rectangle 19"/>
              <p:cNvSpPr>
                <a:spLocks noChangeArrowheads="1"/>
              </p:cNvSpPr>
              <p:nvPr/>
            </p:nvSpPr>
            <p:spPr bwMode="auto">
              <a:xfrm>
                <a:off x="432" y="3792"/>
                <a:ext cx="513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1143000" lvl="2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Tx/>
                  <a:buChar char="–"/>
                </a:pPr>
                <a:r>
                  <a:rPr lang="en-US" kern="120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Answer:  the solutions of b = -x</a:t>
                </a:r>
                <a:r>
                  <a:rPr lang="en-US" kern="1200" baseline="-2500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0</a:t>
                </a:r>
                <a:r>
                  <a:rPr lang="en-US" kern="120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m + y</a:t>
                </a:r>
                <a:r>
                  <a:rPr lang="en-US" kern="1200" baseline="-2500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0</a:t>
                </a:r>
              </a:p>
              <a:p>
                <a:pPr marL="1143000" lvl="2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Tx/>
                  <a:buChar char="–"/>
                </a:pPr>
                <a:r>
                  <a:rPr lang="en-US" kern="120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this is a line in Hough space</a:t>
                </a:r>
              </a:p>
            </p:txBody>
          </p:sp>
        </p:grpSp>
        <p:pic>
          <p:nvPicPr>
            <p:cNvPr id="57364" name="Picture 20" descr="Edittex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15" y="1107"/>
              <a:ext cx="1092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361" name="Text Box 21"/>
          <p:cNvSpPr txBox="1">
            <a:spLocks noChangeArrowheads="1"/>
          </p:cNvSpPr>
          <p:nvPr/>
        </p:nvSpPr>
        <p:spPr bwMode="auto">
          <a:xfrm>
            <a:off x="1646238" y="3032125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x</a:t>
            </a:r>
            <a:r>
              <a:rPr lang="en-US" sz="2000" i="1" kern="1200" baseline="-250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57362" name="Text Box 22"/>
          <p:cNvSpPr txBox="1">
            <a:spLocks noChangeArrowheads="1"/>
          </p:cNvSpPr>
          <p:nvPr/>
        </p:nvSpPr>
        <p:spPr bwMode="auto">
          <a:xfrm>
            <a:off x="877888" y="1603350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i="1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y</a:t>
            </a:r>
            <a:r>
              <a:rPr lang="en-US" sz="2000" i="1" kern="1200" baseline="-250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0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7215255" y="6581775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kern="12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Slide credit: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y = m_0 x + b_0&#10;\]&#10;\end{document}&#10;"/>
  <p:tag name="EXTERNALNAME" val="Edittex"/>
  <p:tag name="BLEND" val="False"/>
  <p:tag name="TRANSPARENT" val="False"/>
  <p:tag name="BITMAPFORMAT" val="bmp256"/>
  <p:tag name="DEBUGINTERACTIVE" val="True"/>
  <p:tag name="ORIGWIDTH" val="49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b = -x_0 m  +y_0&#10;\]&#10;\end{document}&#10;"/>
  <p:tag name="EXTERNALNAME" val="Edittex"/>
  <p:tag name="BLEND" val="False"/>
  <p:tag name="TRANSPARENT" val="False"/>
  <p:tag name="BITMAPFORMAT" val="bmp256"/>
  <p:tag name="DEBUGINTERACTIVE" val="True"/>
  <p:tag name="ORIGWIDTH" val="547.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b = -x_0 m  +y_0&#10;\]&#10;\end{document}&#10;"/>
  <p:tag name="EXTERNALNAME" val="Edittex"/>
  <p:tag name="BLEND" val="False"/>
  <p:tag name="TRANSPARENT" val="False"/>
  <p:tag name="BITMAPFORMAT" val="bmp256"/>
  <p:tag name="DEBUGINTERACTIVE" val="True"/>
  <p:tag name="ORIGWIDTH" val="547.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$&#10;\end{document}&#10;"/>
  <p:tag name="EXTERNALNAME" val="Edittex"/>
  <p:tag name="BLEND" val="False"/>
  <p:tag name="TRANSPARENT" val="True"/>
  <p:tag name="BITMAPFORMAT" val="bmpmono"/>
  <p:tag name="DEBUGINTERACTIVE" val="True"/>
  <p:tag name="ORIGWIDTH" val="33.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5216</TotalTime>
  <Words>2587</Words>
  <Application>Microsoft Office PowerPoint</Application>
  <PresentationFormat>On-screen Show (4:3)</PresentationFormat>
  <Paragraphs>510</Paragraphs>
  <Slides>48</Slides>
  <Notes>42</Notes>
  <HiddenSlides>3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70" baseType="lpstr">
      <vt:lpstr>SimSun</vt:lpstr>
      <vt:lpstr>Arial</vt:lpstr>
      <vt:lpstr>Calibri</vt:lpstr>
      <vt:lpstr>Helvetica</vt:lpstr>
      <vt:lpstr>Symbol</vt:lpstr>
      <vt:lpstr>Times</vt:lpstr>
      <vt:lpstr>Times New Roman</vt:lpstr>
      <vt:lpstr>Wingdings</vt:lpstr>
      <vt:lpstr>Office Theme</vt:lpstr>
      <vt:lpstr>Default Design</vt:lpstr>
      <vt:lpstr>1_Default Design</vt:lpstr>
      <vt:lpstr>2_Blank Presentation</vt:lpstr>
      <vt:lpstr>3_Blank Presentation</vt:lpstr>
      <vt:lpstr>4_Blank Presentation</vt:lpstr>
      <vt:lpstr>5_Default Design</vt:lpstr>
      <vt:lpstr>13_Default Design</vt:lpstr>
      <vt:lpstr>Blank Presentation</vt:lpstr>
      <vt:lpstr>1_Blank Presentation</vt:lpstr>
      <vt:lpstr>5_Blank Presentation</vt:lpstr>
      <vt:lpstr>6_Blank Presentation</vt:lpstr>
      <vt:lpstr>Equation</vt:lpstr>
      <vt:lpstr>Image</vt:lpstr>
      <vt:lpstr>Hough Transform</vt:lpstr>
      <vt:lpstr>Example: Line fitting</vt:lpstr>
      <vt:lpstr>PowerPoint Presentation</vt:lpstr>
      <vt:lpstr>PowerPoint Presentation</vt:lpstr>
      <vt:lpstr>Fitting lines: Hough transform</vt:lpstr>
      <vt:lpstr>Voting</vt:lpstr>
      <vt:lpstr>Hough transform</vt:lpstr>
      <vt:lpstr>Finding lines in an image: Hough space</vt:lpstr>
      <vt:lpstr>Finding lines in an image: Hough space</vt:lpstr>
      <vt:lpstr>Finding lines in an image: Hough space</vt:lpstr>
      <vt:lpstr>Finding lines in an image: Hough algorithm</vt:lpstr>
      <vt:lpstr>Polar representation for lines</vt:lpstr>
      <vt:lpstr>Hough transform algorithm</vt:lpstr>
      <vt:lpstr>Basic illustration</vt:lpstr>
      <vt:lpstr>Other shapes</vt:lpstr>
      <vt:lpstr>PowerPoint Presentation</vt:lpstr>
      <vt:lpstr>A more complicated image</vt:lpstr>
      <vt:lpstr>PowerPoint Presentation</vt:lpstr>
      <vt:lpstr>Impact of noise on Hough</vt:lpstr>
      <vt:lpstr>PowerPoint Presentation</vt:lpstr>
      <vt:lpstr>Effect of noise</vt:lpstr>
      <vt:lpstr>Effect of noise</vt:lpstr>
      <vt:lpstr>Effect of noise</vt:lpstr>
      <vt:lpstr>Random points</vt:lpstr>
      <vt:lpstr>Random points</vt:lpstr>
      <vt:lpstr>Dealing with noise</vt:lpstr>
      <vt:lpstr>Incorporating image gradients</vt:lpstr>
      <vt:lpstr>Extensions</vt:lpstr>
      <vt:lpstr>Hough transform for circles</vt:lpstr>
      <vt:lpstr>Hough transform for circles</vt:lpstr>
      <vt:lpstr>Hough transform for circles</vt:lpstr>
      <vt:lpstr>Hough transform for circles</vt:lpstr>
      <vt:lpstr>Hough transform for circles</vt:lpstr>
      <vt:lpstr>Hough transform for circles</vt:lpstr>
      <vt:lpstr>PowerPoint Presentation</vt:lpstr>
      <vt:lpstr>PowerPoint Presentation</vt:lpstr>
      <vt:lpstr>Example: iris detection</vt:lpstr>
      <vt:lpstr>Example: iris detection</vt:lpstr>
      <vt:lpstr>Voting: practical tips</vt:lpstr>
      <vt:lpstr>Hough transform: pros and cons</vt:lpstr>
      <vt:lpstr>Generalized Hough Transform</vt:lpstr>
      <vt:lpstr>PowerPoint Presentation</vt:lpstr>
      <vt:lpstr>PowerPoint Presentation</vt:lpstr>
      <vt:lpstr>Generalized Hough for object detection</vt:lpstr>
      <vt:lpstr>Generalized Hough for object detection</vt:lpstr>
      <vt:lpstr>Summary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Fitting:  Voting and the Hough Transform</dc:title>
  <dc:creator>Peter Allen</dc:creator>
  <cp:lastModifiedBy>Peter Allen</cp:lastModifiedBy>
  <cp:revision>175</cp:revision>
  <cp:lastPrinted>2011-02-15T14:44:24Z</cp:lastPrinted>
  <dcterms:created xsi:type="dcterms:W3CDTF">2006-08-16T00:00:00Z</dcterms:created>
  <dcterms:modified xsi:type="dcterms:W3CDTF">2017-10-24T15:07:49Z</dcterms:modified>
</cp:coreProperties>
</file>