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937" r:id="rId2"/>
    <p:sldMasterId id="2147484282" r:id="rId3"/>
    <p:sldMasterId id="2147484296" r:id="rId4"/>
  </p:sldMasterIdLst>
  <p:notesMasterIdLst>
    <p:notesMasterId r:id="rId114"/>
  </p:notesMasterIdLst>
  <p:sldIdLst>
    <p:sldId id="306" r:id="rId5"/>
    <p:sldId id="659" r:id="rId6"/>
    <p:sldId id="660" r:id="rId7"/>
    <p:sldId id="578" r:id="rId8"/>
    <p:sldId id="579" r:id="rId9"/>
    <p:sldId id="580" r:id="rId10"/>
    <p:sldId id="581" r:id="rId11"/>
    <p:sldId id="582" r:id="rId12"/>
    <p:sldId id="583" r:id="rId13"/>
    <p:sldId id="584" r:id="rId14"/>
    <p:sldId id="593" r:id="rId15"/>
    <p:sldId id="594" r:id="rId16"/>
    <p:sldId id="596" r:id="rId17"/>
    <p:sldId id="597" r:id="rId18"/>
    <p:sldId id="598" r:id="rId19"/>
    <p:sldId id="599" r:id="rId20"/>
    <p:sldId id="600" r:id="rId21"/>
    <p:sldId id="601" r:id="rId22"/>
    <p:sldId id="602" r:id="rId23"/>
    <p:sldId id="603" r:id="rId24"/>
    <p:sldId id="604" r:id="rId25"/>
    <p:sldId id="605" r:id="rId26"/>
    <p:sldId id="606" r:id="rId27"/>
    <p:sldId id="607" r:id="rId28"/>
    <p:sldId id="608" r:id="rId29"/>
    <p:sldId id="609" r:id="rId30"/>
    <p:sldId id="610" r:id="rId31"/>
    <p:sldId id="611" r:id="rId32"/>
    <p:sldId id="612" r:id="rId33"/>
    <p:sldId id="613" r:id="rId34"/>
    <p:sldId id="614" r:id="rId35"/>
    <p:sldId id="615" r:id="rId36"/>
    <p:sldId id="616" r:id="rId37"/>
    <p:sldId id="617" r:id="rId38"/>
    <p:sldId id="618" r:id="rId39"/>
    <p:sldId id="619" r:id="rId40"/>
    <p:sldId id="620" r:id="rId41"/>
    <p:sldId id="621" r:id="rId42"/>
    <p:sldId id="622" r:id="rId43"/>
    <p:sldId id="623" r:id="rId44"/>
    <p:sldId id="624" r:id="rId45"/>
    <p:sldId id="625" r:id="rId46"/>
    <p:sldId id="626" r:id="rId47"/>
    <p:sldId id="651" r:id="rId48"/>
    <p:sldId id="652" r:id="rId49"/>
    <p:sldId id="654" r:id="rId50"/>
    <p:sldId id="653" r:id="rId51"/>
    <p:sldId id="655" r:id="rId52"/>
    <p:sldId id="656" r:id="rId53"/>
    <p:sldId id="657" r:id="rId54"/>
    <p:sldId id="658" r:id="rId55"/>
    <p:sldId id="428" r:id="rId56"/>
    <p:sldId id="423" r:id="rId57"/>
    <p:sldId id="431" r:id="rId58"/>
    <p:sldId id="416" r:id="rId59"/>
    <p:sldId id="417" r:id="rId60"/>
    <p:sldId id="418" r:id="rId61"/>
    <p:sldId id="493" r:id="rId62"/>
    <p:sldId id="419" r:id="rId63"/>
    <p:sldId id="420" r:id="rId64"/>
    <p:sldId id="427" r:id="rId65"/>
    <p:sldId id="421" r:id="rId66"/>
    <p:sldId id="284" r:id="rId67"/>
    <p:sldId id="288" r:id="rId68"/>
    <p:sldId id="305" r:id="rId69"/>
    <p:sldId id="384" r:id="rId70"/>
    <p:sldId id="283" r:id="rId71"/>
    <p:sldId id="279" r:id="rId72"/>
    <p:sldId id="475" r:id="rId73"/>
    <p:sldId id="364" r:id="rId74"/>
    <p:sldId id="365" r:id="rId75"/>
    <p:sldId id="367" r:id="rId76"/>
    <p:sldId id="368" r:id="rId77"/>
    <p:sldId id="369" r:id="rId78"/>
    <p:sldId id="379" r:id="rId79"/>
    <p:sldId id="476" r:id="rId80"/>
    <p:sldId id="380" r:id="rId81"/>
    <p:sldId id="661" r:id="rId82"/>
    <p:sldId id="662" r:id="rId83"/>
    <p:sldId id="663" r:id="rId84"/>
    <p:sldId id="664" r:id="rId85"/>
    <p:sldId id="692" r:id="rId86"/>
    <p:sldId id="665" r:id="rId87"/>
    <p:sldId id="666" r:id="rId88"/>
    <p:sldId id="667" r:id="rId89"/>
    <p:sldId id="668" r:id="rId90"/>
    <p:sldId id="669" r:id="rId91"/>
    <p:sldId id="670" r:id="rId92"/>
    <p:sldId id="671" r:id="rId93"/>
    <p:sldId id="672" r:id="rId94"/>
    <p:sldId id="673" r:id="rId95"/>
    <p:sldId id="674" r:id="rId96"/>
    <p:sldId id="675" r:id="rId97"/>
    <p:sldId id="676" r:id="rId98"/>
    <p:sldId id="677" r:id="rId99"/>
    <p:sldId id="678" r:id="rId100"/>
    <p:sldId id="679" r:id="rId101"/>
    <p:sldId id="680" r:id="rId102"/>
    <p:sldId id="681" r:id="rId103"/>
    <p:sldId id="682" r:id="rId104"/>
    <p:sldId id="683" r:id="rId105"/>
    <p:sldId id="684" r:id="rId106"/>
    <p:sldId id="685" r:id="rId107"/>
    <p:sldId id="686" r:id="rId108"/>
    <p:sldId id="687" r:id="rId109"/>
    <p:sldId id="688" r:id="rId110"/>
    <p:sldId id="689" r:id="rId111"/>
    <p:sldId id="690" r:id="rId112"/>
    <p:sldId id="691" r:id="rId11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latin typeface="Tahoma" panose="020B0604030504040204" pitchFamily="34" charset="0"/>
        <a:ea typeface="+mn-ea"/>
        <a:cs typeface="Times New Roman" panose="02020603050405020304" pitchFamily="18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latin typeface="Tahoma" panose="020B0604030504040204" pitchFamily="34" charset="0"/>
        <a:ea typeface="+mn-ea"/>
        <a:cs typeface="Times New Roman" panose="02020603050405020304" pitchFamily="18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latin typeface="Tahoma" panose="020B0604030504040204" pitchFamily="34" charset="0"/>
        <a:ea typeface="+mn-ea"/>
        <a:cs typeface="Times New Roman" panose="02020603050405020304" pitchFamily="18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latin typeface="Tahoma" panose="020B0604030504040204" pitchFamily="34" charset="0"/>
        <a:ea typeface="+mn-ea"/>
        <a:cs typeface="Times New Roman" panose="02020603050405020304" pitchFamily="18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latin typeface="Tahoma" panose="020B0604030504040204" pitchFamily="34" charset="0"/>
        <a:ea typeface="+mn-ea"/>
        <a:cs typeface="Times New Roman" panose="02020603050405020304" pitchFamily="18" charset="0"/>
      </a:defRPr>
    </a:lvl5pPr>
    <a:lvl6pPr marL="2286000" algn="l" defTabSz="914400" rtl="0" eaLnBrk="1" latinLnBrk="0" hangingPunct="1">
      <a:defRPr sz="2200" kern="1200">
        <a:solidFill>
          <a:schemeClr val="tx1"/>
        </a:solidFill>
        <a:latin typeface="Tahoma" panose="020B0604030504040204" pitchFamily="34" charset="0"/>
        <a:ea typeface="+mn-ea"/>
        <a:cs typeface="Times New Roman" panose="02020603050405020304" pitchFamily="18" charset="0"/>
      </a:defRPr>
    </a:lvl6pPr>
    <a:lvl7pPr marL="2743200" algn="l" defTabSz="914400" rtl="0" eaLnBrk="1" latinLnBrk="0" hangingPunct="1">
      <a:defRPr sz="2200" kern="1200">
        <a:solidFill>
          <a:schemeClr val="tx1"/>
        </a:solidFill>
        <a:latin typeface="Tahoma" panose="020B0604030504040204" pitchFamily="34" charset="0"/>
        <a:ea typeface="+mn-ea"/>
        <a:cs typeface="Times New Roman" panose="02020603050405020304" pitchFamily="18" charset="0"/>
      </a:defRPr>
    </a:lvl7pPr>
    <a:lvl8pPr marL="3200400" algn="l" defTabSz="914400" rtl="0" eaLnBrk="1" latinLnBrk="0" hangingPunct="1">
      <a:defRPr sz="2200" kern="1200">
        <a:solidFill>
          <a:schemeClr val="tx1"/>
        </a:solidFill>
        <a:latin typeface="Tahoma" panose="020B0604030504040204" pitchFamily="34" charset="0"/>
        <a:ea typeface="+mn-ea"/>
        <a:cs typeface="Times New Roman" panose="02020603050405020304" pitchFamily="18" charset="0"/>
      </a:defRPr>
    </a:lvl8pPr>
    <a:lvl9pPr marL="3657600" algn="l" defTabSz="914400" rtl="0" eaLnBrk="1" latinLnBrk="0" hangingPunct="1">
      <a:defRPr sz="2200" kern="1200">
        <a:solidFill>
          <a:schemeClr val="tx1"/>
        </a:solidFill>
        <a:latin typeface="Tahoma" panose="020B0604030504040204" pitchFamily="34" charset="0"/>
        <a:ea typeface="+mn-ea"/>
        <a:cs typeface="Times New Roman" panose="02020603050405020304" pitchFamily="18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66"/>
    <a:srgbClr val="CC0000"/>
    <a:srgbClr val="FEFDCA"/>
    <a:srgbClr val="0343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/>
  </p:normalViewPr>
  <p:slideViewPr>
    <p:cSldViewPr>
      <p:cViewPr varScale="1">
        <p:scale>
          <a:sx n="175" d="100"/>
          <a:sy n="175" d="100"/>
        </p:scale>
        <p:origin x="1374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424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117" Type="http://schemas.openxmlformats.org/officeDocument/2006/relationships/theme" Target="theme/theme1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12" Type="http://schemas.openxmlformats.org/officeDocument/2006/relationships/slide" Target="slides/slide108.xml"/><Relationship Id="rId16" Type="http://schemas.openxmlformats.org/officeDocument/2006/relationships/slide" Target="slides/slide12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openxmlformats.org/officeDocument/2006/relationships/slide" Target="slides/slide109.xml"/><Relationship Id="rId118" Type="http://schemas.openxmlformats.org/officeDocument/2006/relationships/tableStyles" Target="tableStyles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slide" Target="slides/slide104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49" Type="http://schemas.openxmlformats.org/officeDocument/2006/relationships/slide" Target="slides/slide45.xml"/><Relationship Id="rId114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slide" Target="slides/slide10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slide" Target="slides/slide106.xml"/><Relationship Id="rId115" Type="http://schemas.openxmlformats.org/officeDocument/2006/relationships/presProps" Target="presProp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11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slide" Target="slides/slide107.xml"/><Relationship Id="rId15" Type="http://schemas.openxmlformats.org/officeDocument/2006/relationships/slide" Target="slides/slide11.xml"/><Relationship Id="rId36" Type="http://schemas.openxmlformats.org/officeDocument/2006/relationships/slide" Target="slides/slide32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image" Target="../media/image21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png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emf"/><Relationship Id="rId1" Type="http://schemas.openxmlformats.org/officeDocument/2006/relationships/image" Target="../media/image26.png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1.emf"/><Relationship Id="rId1" Type="http://schemas.openxmlformats.org/officeDocument/2006/relationships/image" Target="../media/image30.e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emf"/><Relationship Id="rId1" Type="http://schemas.openxmlformats.org/officeDocument/2006/relationships/image" Target="../media/image32.e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emf"/><Relationship Id="rId1" Type="http://schemas.openxmlformats.org/officeDocument/2006/relationships/image" Target="../media/image35.e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emf"/><Relationship Id="rId1" Type="http://schemas.openxmlformats.org/officeDocument/2006/relationships/image" Target="../media/image38.e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emf"/><Relationship Id="rId1" Type="http://schemas.openxmlformats.org/officeDocument/2006/relationships/image" Target="../media/image41.e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emf"/><Relationship Id="rId1" Type="http://schemas.openxmlformats.org/officeDocument/2006/relationships/image" Target="../media/image44.e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emf"/><Relationship Id="rId1" Type="http://schemas.openxmlformats.org/officeDocument/2006/relationships/image" Target="../media/image47.e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emf"/><Relationship Id="rId1" Type="http://schemas.openxmlformats.org/officeDocument/2006/relationships/image" Target="../media/image50.emf"/></Relationships>
</file>

<file path=ppt/drawings/_rels/vmlDrawing17.v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emf"/><Relationship Id="rId1" Type="http://schemas.openxmlformats.org/officeDocument/2006/relationships/image" Target="../media/image53.e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emf"/><Relationship Id="rId1" Type="http://schemas.openxmlformats.org/officeDocument/2006/relationships/image" Target="../media/image56.emf"/></Relationships>
</file>

<file path=ppt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emf"/><Relationship Id="rId1" Type="http://schemas.openxmlformats.org/officeDocument/2006/relationships/image" Target="../media/image59.emf"/></Relationships>
</file>

<file path=ppt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emf"/><Relationship Id="rId1" Type="http://schemas.openxmlformats.org/officeDocument/2006/relationships/image" Target="../media/image62.emf"/></Relationships>
</file>

<file path=ppt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emf"/><Relationship Id="rId1" Type="http://schemas.openxmlformats.org/officeDocument/2006/relationships/image" Target="../media/image65.emf"/></Relationships>
</file>

<file path=ppt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emf"/><Relationship Id="rId1" Type="http://schemas.openxmlformats.org/officeDocument/2006/relationships/image" Target="../media/image68.emf"/></Relationships>
</file>

<file path=ppt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emf"/><Relationship Id="rId1" Type="http://schemas.openxmlformats.org/officeDocument/2006/relationships/image" Target="../media/image71.emf"/></Relationships>
</file>

<file path=ppt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emf"/><Relationship Id="rId1" Type="http://schemas.openxmlformats.org/officeDocument/2006/relationships/image" Target="../media/image74.emf"/></Relationships>
</file>

<file path=ppt/drawings/_rels/vmlDrawing25.v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emf"/><Relationship Id="rId1" Type="http://schemas.openxmlformats.org/officeDocument/2006/relationships/image" Target="../media/image77.emf"/></Relationships>
</file>

<file path=ppt/drawings/_rels/vmlDrawing26.v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emf"/><Relationship Id="rId1" Type="http://schemas.openxmlformats.org/officeDocument/2006/relationships/image" Target="../media/image80.emf"/></Relationships>
</file>

<file path=ppt/drawings/_rels/vmlDrawing27.v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emf"/><Relationship Id="rId1" Type="http://schemas.openxmlformats.org/officeDocument/2006/relationships/image" Target="../media/image83.emf"/></Relationships>
</file>

<file path=ppt/drawings/_rels/vmlDrawing28.v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emf"/><Relationship Id="rId1" Type="http://schemas.openxmlformats.org/officeDocument/2006/relationships/image" Target="../media/image86.emf"/></Relationships>
</file>

<file path=ppt/drawings/_rels/vmlDrawing29.v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emf"/><Relationship Id="rId1" Type="http://schemas.openxmlformats.org/officeDocument/2006/relationships/image" Target="../media/image89.emf"/></Relationships>
</file>

<file path=ppt/drawings/_rels/vmlDrawing30.v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emf"/><Relationship Id="rId1" Type="http://schemas.openxmlformats.org/officeDocument/2006/relationships/image" Target="../media/image92.emf"/></Relationships>
</file>

<file path=ppt/drawings/_rels/vmlDrawing31.v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emf"/><Relationship Id="rId1" Type="http://schemas.openxmlformats.org/officeDocument/2006/relationships/image" Target="../media/image95.emf"/></Relationships>
</file>

<file path=ppt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emf"/><Relationship Id="rId1" Type="http://schemas.openxmlformats.org/officeDocument/2006/relationships/image" Target="../media/image98.emf"/></Relationships>
</file>

<file path=ppt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4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645DBBAA-CF19-4E67-B612-AD06A383C1E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A0C51474-DC3A-4A6F-A014-B3E082D5290C}" type="slidenum">
              <a:rPr lang="en-US" altLang="en-US" smtClean="0"/>
              <a:pPr>
                <a:spcBef>
                  <a:spcPct val="0"/>
                </a:spcBef>
              </a:pPr>
              <a:t>1</a:t>
            </a:fld>
            <a:endParaRPr lang="en-US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fld id="{B65AD6FF-26B4-4116-A29B-6ABF581875C2}" type="slidenum">
              <a:rPr lang="en-US" altLang="en-US" sz="1200" smtClean="0">
                <a:latin typeface="Times New Roman" panose="02020603050405020304" pitchFamily="18" charset="0"/>
              </a:rPr>
              <a:pPr/>
              <a:t>8</a:t>
            </a:fld>
            <a:endParaRPr lang="en-US" altLang="en-US" sz="1200" smtClean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E46B973-BE4D-4C0D-B362-F52859F75225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10</a:t>
            </a:fld>
            <a:endParaRPr lang="en-US" altLang="en-US" smtClean="0">
              <a:solidFill>
                <a:srgbClr val="000000"/>
              </a:solidFill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C364466-D36C-48C8-BB68-5E113593870C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11</a:t>
            </a:fld>
            <a:endParaRPr lang="en-US" altLang="en-US" smtClean="0">
              <a:solidFill>
                <a:srgbClr val="000000"/>
              </a:solidFill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695120E-0318-4CB1-8C41-C9DA5F671EFD}" type="slidenum">
              <a:rPr lang="en-US" altLang="en-US" smtClean="0"/>
              <a:pPr>
                <a:spcBef>
                  <a:spcPct val="0"/>
                </a:spcBef>
              </a:pPr>
              <a:t>53</a:t>
            </a:fld>
            <a:endParaRPr lang="en-US" altLang="en-US" smtClean="0"/>
          </a:p>
        </p:txBody>
      </p:sp>
      <p:sp>
        <p:nvSpPr>
          <p:cNvPr id="1044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8880898-FD56-40DA-986B-669F75510E65}" type="slidenum">
              <a:rPr lang="en-US" altLang="en-US" smtClean="0"/>
              <a:pPr>
                <a:spcBef>
                  <a:spcPct val="0"/>
                </a:spcBef>
              </a:pPr>
              <a:t>54</a:t>
            </a:fld>
            <a:endParaRPr lang="en-US" altLang="en-US" smtClean="0"/>
          </a:p>
        </p:txBody>
      </p:sp>
      <p:sp>
        <p:nvSpPr>
          <p:cNvPr id="1064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1065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2D58B2B-62C8-4DA1-B60C-70D36B73F638}" type="slidenum">
              <a:rPr lang="en-US" altLang="en-US" smtClean="0"/>
              <a:pPr>
                <a:spcBef>
                  <a:spcPct val="0"/>
                </a:spcBef>
              </a:pPr>
              <a:t>55</a:t>
            </a:fld>
            <a:endParaRPr lang="en-US" altLang="en-US" smtClean="0"/>
          </a:p>
        </p:txBody>
      </p:sp>
      <p:sp>
        <p:nvSpPr>
          <p:cNvPr id="1085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A60B296-E450-44BE-98A5-311B57790719}" type="slidenum">
              <a:rPr lang="en-US" altLang="en-US" smtClean="0"/>
              <a:pPr>
                <a:spcBef>
                  <a:spcPct val="0"/>
                </a:spcBef>
              </a:pPr>
              <a:t>56</a:t>
            </a:fld>
            <a:endParaRPr lang="en-US" altLang="en-US" smtClean="0"/>
          </a:p>
        </p:txBody>
      </p:sp>
      <p:sp>
        <p:nvSpPr>
          <p:cNvPr id="1105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7FEBC14-688B-4F60-9095-84FBB080318A}" type="slidenum">
              <a:rPr lang="en-US" altLang="en-US" smtClean="0"/>
              <a:pPr>
                <a:spcBef>
                  <a:spcPct val="0"/>
                </a:spcBef>
              </a:pPr>
              <a:t>57</a:t>
            </a:fld>
            <a:endParaRPr lang="en-US" altLang="en-US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F06C8F8-2CA6-461E-B840-3D1FC165E82B}" type="slidenum">
              <a:rPr lang="en-US" altLang="en-US" smtClean="0"/>
              <a:pPr>
                <a:spcBef>
                  <a:spcPct val="0"/>
                </a:spcBef>
              </a:pPr>
              <a:t>59</a:t>
            </a:fld>
            <a:endParaRPr lang="en-US" altLang="en-US" smtClean="0"/>
          </a:p>
        </p:txBody>
      </p:sp>
      <p:sp>
        <p:nvSpPr>
          <p:cNvPr id="1157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653F098-057A-4AD8-A4D8-CC70CDDBA2BE}" type="slidenum">
              <a:rPr lang="en-US" altLang="en-US" smtClean="0"/>
              <a:pPr>
                <a:spcBef>
                  <a:spcPct val="0"/>
                </a:spcBef>
              </a:pPr>
              <a:t>60</a:t>
            </a:fld>
            <a:endParaRPr lang="en-US" altLang="en-US" smtClean="0"/>
          </a:p>
        </p:txBody>
      </p:sp>
      <p:sp>
        <p:nvSpPr>
          <p:cNvPr id="1177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9B2954C-E407-46CE-98AF-3946A137B771}" type="slidenum">
              <a:rPr lang="en-US" altLang="en-US" smtClean="0"/>
              <a:pPr>
                <a:spcBef>
                  <a:spcPct val="0"/>
                </a:spcBef>
              </a:pPr>
              <a:t>61</a:t>
            </a:fld>
            <a:endParaRPr lang="en-US" altLang="en-US" smtClean="0"/>
          </a:p>
        </p:txBody>
      </p:sp>
      <p:sp>
        <p:nvSpPr>
          <p:cNvPr id="1198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8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68A88A09-A629-491C-8EC5-DEEED7B03F0C}" type="slidenum">
              <a:rPr lang="en-US" altLang="en-US" smtClean="0"/>
              <a:pPr>
                <a:spcBef>
                  <a:spcPct val="0"/>
                </a:spcBef>
              </a:pPr>
              <a:t>62</a:t>
            </a:fld>
            <a:endParaRPr lang="en-US" altLang="en-US" smtClean="0"/>
          </a:p>
        </p:txBody>
      </p:sp>
      <p:sp>
        <p:nvSpPr>
          <p:cNvPr id="1218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4F0E6CC-D5C7-4519-9AC3-BF2D36FE544F}" type="slidenum">
              <a:rPr lang="en-US" altLang="en-US" smtClean="0"/>
              <a:pPr>
                <a:spcBef>
                  <a:spcPct val="0"/>
                </a:spcBef>
              </a:pPr>
              <a:t>70</a:t>
            </a:fld>
            <a:endParaRPr lang="en-US" altLang="en-US" smtClean="0"/>
          </a:p>
        </p:txBody>
      </p:sp>
      <p:sp>
        <p:nvSpPr>
          <p:cNvPr id="132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1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4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341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A841807-7DBC-4B73-8790-39D2D68EE360}" type="slidenum">
              <a:rPr lang="en-US" altLang="en-US" smtClean="0"/>
              <a:pPr>
                <a:spcBef>
                  <a:spcPct val="0"/>
                </a:spcBef>
              </a:pPr>
              <a:t>71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0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40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4A8ABD0-586B-4CFB-A5EF-804256B9FCE5}" type="slidenum">
              <a:rPr lang="en-US" altLang="en-US" smtClean="0"/>
              <a:pPr>
                <a:spcBef>
                  <a:spcPct val="0"/>
                </a:spcBef>
              </a:pPr>
              <a:t>76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D5F527C-F95F-4C7F-8886-BD5D8D8566B0}" type="slidenum">
              <a:rPr lang="en-US" altLang="en-US" smtClean="0"/>
              <a:pPr>
                <a:spcBef>
                  <a:spcPct val="0"/>
                </a:spcBef>
              </a:pPr>
              <a:t>77</a:t>
            </a:fld>
            <a:endParaRPr lang="en-US" altLang="en-US" smtClean="0"/>
          </a:p>
        </p:txBody>
      </p:sp>
      <p:sp>
        <p:nvSpPr>
          <p:cNvPr id="142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Shape 1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"/>
              <a:t>What is visible is insufficient</a:t>
            </a:r>
          </a:p>
        </p:txBody>
      </p:sp>
    </p:spTree>
    <p:extLst>
      <p:ext uri="{BB962C8B-B14F-4D97-AF65-F5344CB8AC3E}">
        <p14:creationId xmlns:p14="http://schemas.microsoft.com/office/powerpoint/2010/main" val="31957631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Shape 12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571503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"/>
              <a:t>What is visible is insufficient</a:t>
            </a:r>
          </a:p>
        </p:txBody>
      </p:sp>
    </p:spTree>
    <p:extLst>
      <p:ext uri="{BB962C8B-B14F-4D97-AF65-F5344CB8AC3E}">
        <p14:creationId xmlns:p14="http://schemas.microsoft.com/office/powerpoint/2010/main" val="57831483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24b2496cb9_0_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7" name="Google Shape;267;g24b2496cb9_0_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072211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Shape 16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"/>
              <a:t>Others Use an iterative approach with Deconvolution.  It would be interesting to compare</a:t>
            </a:r>
          </a:p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7352863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Shape 15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5181934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Shape 1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"/>
              <a:t>Training took several days</a:t>
            </a:r>
          </a:p>
        </p:txBody>
      </p:sp>
    </p:spTree>
    <p:extLst>
      <p:ext uri="{BB962C8B-B14F-4D97-AF65-F5344CB8AC3E}">
        <p14:creationId xmlns:p14="http://schemas.microsoft.com/office/powerpoint/2010/main" val="41355757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Shape 188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Shape 18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874958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Shape 198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Shape 1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259159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Shape 20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Shape 20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4974732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g2997112eeb_0_1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0" name="Google Shape;310;g2997112eeb_0_1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Randomly samples ~1000 nodes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All pairs shortest paths along surface.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For each vertex we get a sample  = average_distace_to_all_other_vertices/total_surface_area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Creates geodesic shape distribution from the paths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510629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hape 21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" name="Shape 21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9513956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pe 25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Shape 2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959083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pe 25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Shape 2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3737813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pe 25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Shape 2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8168734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pe 25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Shape 2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1193203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pe 25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Shape 2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4107531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pe 25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Shape 2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6001533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pe 25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Shape 2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97392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456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951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2087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5240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331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006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305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44243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3017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9160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484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77000" y="685800"/>
            <a:ext cx="19812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685800"/>
            <a:ext cx="5791200" cy="4953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3244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533400" y="685800"/>
            <a:ext cx="7924800" cy="4953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16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021038E5-E9C1-4C0A-B07D-A283F1CB80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994616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9B86AA44-96FB-4411-B89A-9B0F5D1BB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515278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6C30A4EC-8AE0-4B3A-B824-CF4A318FD36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22895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EFA3C319-CECB-4311-B9F9-8C85B7B0E25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4857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09A01E8A-588C-4E74-94E7-A28CCD9C644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5111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7325C542-46FC-481C-B996-FBFA19CA1A7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6962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F152CBF3-97B7-460E-897A-478BA4DCD24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74738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6211A3F8-0B43-4F89-87ED-CCF145A1F96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167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DE40154E-1FC8-4F51-91F6-6CF21A50461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82979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53424D99-30C1-4B4D-AFA5-6BDFDFF7AD3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127488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F6D3EB21-BFD4-4223-8198-52FB5580C0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366222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3637DB20-43F7-42EC-BABA-4E55354AB5C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85575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6CFA04BE-C61A-48C8-B289-41AC21F854C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63066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 preserve="1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F9C08C92-7631-4315-A624-A3F0980F945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6811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A4C15F23-FEE6-4F8D-9AA4-88EAF3E918E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68499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1337E6FC-FC13-4FCF-806B-26148344440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87104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 preserve="1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ahoma" pitchFamily="34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ahoma" panose="020B0604030504040204" pitchFamily="34" charset="0"/>
              </a:defRPr>
            </a:lvl1pPr>
          </a:lstStyle>
          <a:p>
            <a:pPr>
              <a:defRPr/>
            </a:pPr>
            <a:fld id="{39E682CD-8DB2-457C-ABEF-58860221605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03408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1802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3599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343223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5240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23803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06071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09623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74600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6467727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475675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84259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77000" y="685800"/>
            <a:ext cx="19812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685800"/>
            <a:ext cx="5791200" cy="4953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93978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533400" y="685800"/>
            <a:ext cx="7924800" cy="4953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10938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algn="r">
              <a:spcBef>
                <a:spcPts val="0"/>
              </a:spcBef>
              <a:spcAft>
                <a:spcPts val="0"/>
              </a:spcAft>
            </a:pPr>
            <a:fld id="{00000000-1234-1234-1234-123412341234}" type="slidenum">
              <a:rPr lang="en" smtClean="0"/>
              <a:pPr algn="r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98903708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21845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03323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291357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752600"/>
            <a:ext cx="4152900" cy="167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38700" y="1752600"/>
            <a:ext cx="4152900" cy="167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98663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24864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13461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3251762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51647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5409304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48271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7050" y="762000"/>
            <a:ext cx="2114550" cy="2667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762000"/>
            <a:ext cx="6191250" cy="2667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5972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6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body" idx="1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sldNum" idx="12"/>
          </p:nvPr>
        </p:nvSpPr>
        <p:spPr>
          <a:xfrm>
            <a:off x="8472457" y="6217621"/>
            <a:ext cx="548700" cy="52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00000000-1234-1234-1234-123412341234}" type="slidenum">
              <a:rPr lang="en" sz="1800">
                <a:solidFill>
                  <a:srgbClr val="000000"/>
                </a:solidFill>
                <a:latin typeface="Tahoma"/>
                <a:cs typeface="Times New Roman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" sz="1800">
              <a:solidFill>
                <a:srgbClr val="000000"/>
              </a:solidFill>
              <a:latin typeface="Tahom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77542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oleObject" Target="../embeddings/oleObject1.bin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mlDrawing" Target="../drawings/vmlDrawing1.v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31.xml"/><Relationship Id="rId16" Type="http://schemas.openxmlformats.org/officeDocument/2006/relationships/oleObject" Target="../embeddings/oleObject3.bin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vmlDrawing" Target="../drawings/vmlDrawing2.v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theme" Target="../theme/theme4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17" Type="http://schemas.openxmlformats.org/officeDocument/2006/relationships/oleObject" Target="../embeddings/oleObject5.bin"/><Relationship Id="rId2" Type="http://schemas.openxmlformats.org/officeDocument/2006/relationships/slideLayout" Target="../slideLayouts/slideLayout44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5" Type="http://schemas.openxmlformats.org/officeDocument/2006/relationships/oleObject" Target="../embeddings/oleObject4.bin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vmlDrawing" Target="../drawings/vmlDrawing3.v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15"/>
          <p:cNvGraphicFramePr>
            <a:graphicFrameLocks noChangeAspect="1"/>
          </p:cNvGraphicFramePr>
          <p:nvPr/>
        </p:nvGraphicFramePr>
        <p:xfrm>
          <a:off x="0" y="0"/>
          <a:ext cx="9110663" cy="15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3" name="Image" r:id="rId15" imgW="12698413" imgH="2742857" progId="Photoshop.Image.9">
                  <p:embed/>
                </p:oleObj>
              </mc:Choice>
              <mc:Fallback>
                <p:oleObj name="Image" r:id="rId15" imgW="12698413" imgH="2742857" progId="Photoshop.Image.9">
                  <p:embed/>
                  <p:pic>
                    <p:nvPicPr>
                      <p:cNvPr id="0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24483"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10663" cy="152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14"/>
          <p:cNvGraphicFramePr>
            <a:graphicFrameLocks noChangeAspect="1"/>
          </p:cNvGraphicFramePr>
          <p:nvPr/>
        </p:nvGraphicFramePr>
        <p:xfrm>
          <a:off x="52388" y="5334000"/>
          <a:ext cx="9091612" cy="15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" name="Image" r:id="rId17" imgW="12698413" imgH="2742857" progId="Photoshop.Image.9">
                  <p:embed/>
                </p:oleObj>
              </mc:Choice>
              <mc:Fallback>
                <p:oleObj name="Image" r:id="rId17" imgW="12698413" imgH="2742857" progId="Photoshop.Image.9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24483"/>
                      <a:stretch>
                        <a:fillRect/>
                      </a:stretch>
                    </p:blipFill>
                    <p:spPr bwMode="auto">
                      <a:xfrm>
                        <a:off x="52388" y="5334000"/>
                        <a:ext cx="9091612" cy="152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3400" y="685800"/>
            <a:ext cx="77724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5240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30" name="Text Box 17"/>
          <p:cNvSpPr txBox="1">
            <a:spLocks noChangeArrowheads="1"/>
          </p:cNvSpPr>
          <p:nvPr/>
        </p:nvSpPr>
        <p:spPr bwMode="auto">
          <a:xfrm>
            <a:off x="0" y="0"/>
            <a:ext cx="2667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sz="1400" b="1" smtClean="0">
                <a:solidFill>
                  <a:schemeClr val="bg1"/>
                </a:solidFill>
              </a:rPr>
              <a:t>Columbia University Robotics Group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53" r:id="rId1"/>
    <p:sldLayoutId id="2147484254" r:id="rId2"/>
    <p:sldLayoutId id="2147484255" r:id="rId3"/>
    <p:sldLayoutId id="2147484256" r:id="rId4"/>
    <p:sldLayoutId id="2147484257" r:id="rId5"/>
    <p:sldLayoutId id="2147484258" r:id="rId6"/>
    <p:sldLayoutId id="2147484259" r:id="rId7"/>
    <p:sldLayoutId id="2147484260" r:id="rId8"/>
    <p:sldLayoutId id="2147484261" r:id="rId9"/>
    <p:sldLayoutId id="2147484262" r:id="rId10"/>
    <p:sldLayoutId id="2147484263" r:id="rId11"/>
    <p:sldLayoutId id="214748426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40000"/>
        </a:spcBef>
        <a:spcAft>
          <a:spcPct val="0"/>
        </a:spcAft>
        <a:buClr>
          <a:srgbClr val="003366"/>
        </a:buClr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3366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003366"/>
        </a:buClr>
        <a:buSzPct val="60000"/>
        <a:buChar char="o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solidFill>
                  <a:srgbClr val="FFFFFF"/>
                </a:solidFill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solidFill>
                  <a:srgbClr val="FFFFFF"/>
                </a:solidFill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solidFill>
                  <a:srgbClr val="FFFFFF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43AEE5A4-7EED-49F4-97CA-7C45FF71B49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65" r:id="rId1"/>
    <p:sldLayoutId id="2147484266" r:id="rId2"/>
    <p:sldLayoutId id="2147484267" r:id="rId3"/>
    <p:sldLayoutId id="2147484268" r:id="rId4"/>
    <p:sldLayoutId id="2147484269" r:id="rId5"/>
    <p:sldLayoutId id="2147484270" r:id="rId6"/>
    <p:sldLayoutId id="2147484271" r:id="rId7"/>
    <p:sldLayoutId id="2147484272" r:id="rId8"/>
    <p:sldLayoutId id="2147484273" r:id="rId9"/>
    <p:sldLayoutId id="2147484274" r:id="rId10"/>
    <p:sldLayoutId id="2147484275" r:id="rId11"/>
    <p:sldLayoutId id="2147484276" r:id="rId12"/>
    <p:sldLayoutId id="2147484277" r:id="rId13"/>
    <p:sldLayoutId id="2147484278" r:id="rId14"/>
    <p:sldLayoutId id="2147484279" r:id="rId15"/>
    <p:sldLayoutId id="2147484280" r:id="rId16"/>
    <p:sldLayoutId id="2147484281" r:id="rId17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15"/>
          <p:cNvGraphicFramePr>
            <a:graphicFrameLocks noChangeAspect="1"/>
          </p:cNvGraphicFramePr>
          <p:nvPr/>
        </p:nvGraphicFramePr>
        <p:xfrm>
          <a:off x="0" y="0"/>
          <a:ext cx="9110663" cy="15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092" name="Image" r:id="rId16" imgW="12698413" imgH="2742857" progId="Photoshop.Image.9">
                  <p:embed/>
                </p:oleObj>
              </mc:Choice>
              <mc:Fallback>
                <p:oleObj name="Image" r:id="rId16" imgW="12698413" imgH="2742857" progId="Photoshop.Image.9">
                  <p:embed/>
                  <p:pic>
                    <p:nvPicPr>
                      <p:cNvPr id="1026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24483"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10663" cy="152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3400" y="685800"/>
            <a:ext cx="77724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5240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9" name="Text Box 17"/>
          <p:cNvSpPr txBox="1">
            <a:spLocks noChangeArrowheads="1"/>
          </p:cNvSpPr>
          <p:nvPr/>
        </p:nvSpPr>
        <p:spPr bwMode="auto">
          <a:xfrm>
            <a:off x="0" y="0"/>
            <a:ext cx="2667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400" b="1">
                <a:solidFill>
                  <a:schemeClr val="bg1"/>
                </a:solidFill>
              </a:rPr>
              <a:t>Columbia University Robotics Group</a:t>
            </a:r>
          </a:p>
        </p:txBody>
      </p:sp>
    </p:spTree>
    <p:extLst>
      <p:ext uri="{BB962C8B-B14F-4D97-AF65-F5344CB8AC3E}">
        <p14:creationId xmlns:p14="http://schemas.microsoft.com/office/powerpoint/2010/main" val="3701229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3" r:id="rId1"/>
    <p:sldLayoutId id="2147484284" r:id="rId2"/>
    <p:sldLayoutId id="2147484285" r:id="rId3"/>
    <p:sldLayoutId id="2147484286" r:id="rId4"/>
    <p:sldLayoutId id="2147484287" r:id="rId5"/>
    <p:sldLayoutId id="2147484288" r:id="rId6"/>
    <p:sldLayoutId id="2147484289" r:id="rId7"/>
    <p:sldLayoutId id="2147484290" r:id="rId8"/>
    <p:sldLayoutId id="2147484291" r:id="rId9"/>
    <p:sldLayoutId id="2147484292" r:id="rId10"/>
    <p:sldLayoutId id="2147484293" r:id="rId11"/>
    <p:sldLayoutId id="2147484294" r:id="rId12"/>
    <p:sldLayoutId id="2147484295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Tahoma" pitchFamily="34" charset="0"/>
          <a:cs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40000"/>
        </a:spcBef>
        <a:spcAft>
          <a:spcPct val="0"/>
        </a:spcAft>
        <a:buClr>
          <a:srgbClr val="003366"/>
        </a:buClr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3366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003366"/>
        </a:buClr>
        <a:buSzPct val="60000"/>
        <a:buChar char="o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9" name="Object 15"/>
          <p:cNvGraphicFramePr>
            <a:graphicFrameLocks noChangeAspect="1"/>
          </p:cNvGraphicFramePr>
          <p:nvPr/>
        </p:nvGraphicFramePr>
        <p:xfrm>
          <a:off x="0" y="0"/>
          <a:ext cx="9110663" cy="15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126" name="Image" r:id="rId15" imgW="12698413" imgH="2742857" progId="Photoshop.Image.9">
                  <p:embed/>
                </p:oleObj>
              </mc:Choice>
              <mc:Fallback>
                <p:oleObj name="Image" r:id="rId15" imgW="12698413" imgH="2742857" progId="Photoshop.Image.9">
                  <p:embed/>
                  <p:pic>
                    <p:nvPicPr>
                      <p:cNvPr id="1039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24483"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10663" cy="152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8" name="Object 14"/>
          <p:cNvGraphicFramePr>
            <a:graphicFrameLocks noChangeAspect="1"/>
          </p:cNvGraphicFramePr>
          <p:nvPr/>
        </p:nvGraphicFramePr>
        <p:xfrm>
          <a:off x="52388" y="5343525"/>
          <a:ext cx="9091612" cy="15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127" name="Image" r:id="rId17" imgW="12698413" imgH="2742857" progId="Photoshop.Image.9">
                  <p:embed/>
                </p:oleObj>
              </mc:Choice>
              <mc:Fallback>
                <p:oleObj name="Image" r:id="rId17" imgW="12698413" imgH="2742857" progId="Photoshop.Image.9">
                  <p:embed/>
                  <p:pic>
                    <p:nvPicPr>
                      <p:cNvPr id="1038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24483"/>
                      <a:stretch>
                        <a:fillRect/>
                      </a:stretch>
                    </p:blipFill>
                    <p:spPr bwMode="auto">
                      <a:xfrm>
                        <a:off x="52388" y="5343525"/>
                        <a:ext cx="9091612" cy="152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3400" y="762000"/>
            <a:ext cx="81534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1752600"/>
            <a:ext cx="84582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041" name="Text Box 17"/>
          <p:cNvSpPr txBox="1">
            <a:spLocks noChangeArrowheads="1"/>
          </p:cNvSpPr>
          <p:nvPr/>
        </p:nvSpPr>
        <p:spPr bwMode="auto">
          <a:xfrm>
            <a:off x="0" y="0"/>
            <a:ext cx="22860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altLang="zh-CN" sz="1400">
                <a:solidFill>
                  <a:srgbClr val="F1F1F1"/>
                </a:solidFill>
                <a:latin typeface="Tahoma"/>
                <a:ea typeface="宋体" charset="-122"/>
                <a:cs typeface="Times New Roman"/>
              </a:rPr>
              <a:t>Columbia University Robotics Group</a:t>
            </a:r>
          </a:p>
        </p:txBody>
      </p:sp>
    </p:spTree>
    <p:extLst>
      <p:ext uri="{BB962C8B-B14F-4D97-AF65-F5344CB8AC3E}">
        <p14:creationId xmlns:p14="http://schemas.microsoft.com/office/powerpoint/2010/main" val="773747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97" r:id="rId1"/>
    <p:sldLayoutId id="2147484298" r:id="rId2"/>
    <p:sldLayoutId id="2147484299" r:id="rId3"/>
    <p:sldLayoutId id="2147484300" r:id="rId4"/>
    <p:sldLayoutId id="2147484301" r:id="rId5"/>
    <p:sldLayoutId id="2147484302" r:id="rId6"/>
    <p:sldLayoutId id="2147484303" r:id="rId7"/>
    <p:sldLayoutId id="2147484304" r:id="rId8"/>
    <p:sldLayoutId id="2147484305" r:id="rId9"/>
    <p:sldLayoutId id="2147484306" r:id="rId10"/>
    <p:sldLayoutId id="2147484307" r:id="rId11"/>
    <p:sldLayoutId id="2147484308" r:id="rId12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Tahoma" pitchFamily="34" charset="0"/>
          <a:cs typeface="Times New Roman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Tahoma" pitchFamily="34" charset="0"/>
          <a:cs typeface="Times New Roman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Tahoma" pitchFamily="34" charset="0"/>
          <a:cs typeface="Times New Roman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Tahoma" pitchFamily="34" charset="0"/>
          <a:cs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Tahoma" pitchFamily="34" charset="0"/>
          <a:cs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Tahoma" pitchFamily="34" charset="0"/>
          <a:cs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Tahoma" pitchFamily="34" charset="0"/>
          <a:cs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Tahoma" pitchFamily="34" charset="0"/>
          <a:cs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40000"/>
        </a:spcBef>
        <a:spcAft>
          <a:spcPct val="0"/>
        </a:spcAft>
        <a:buClr>
          <a:srgbClr val="003366"/>
        </a:buClr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10000"/>
        </a:spcBef>
        <a:spcAft>
          <a:spcPct val="0"/>
        </a:spcAft>
        <a:buClr>
          <a:srgbClr val="003366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10000"/>
        </a:spcBef>
        <a:spcAft>
          <a:spcPct val="0"/>
        </a:spcAft>
        <a:buClr>
          <a:srgbClr val="003366"/>
        </a:buClr>
        <a:buSzPct val="60000"/>
        <a:buChar char="o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yU5v0ZYMjI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hyperlink" Target="https://www.youtube.com/watch?v=5-fPIK-NGtI" TargetMode="Externa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video" Target="file:///C:\Users\allen\TALKS\Graspit\userInt.avi" TargetMode="External"/><Relationship Id="rId1" Type="http://schemas.microsoft.com/office/2007/relationships/media" Target="file:///C:\Users\allen\TALKS\Graspit\userInt.avi" TargetMode="External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20.e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oleObject" Target="../embeddings/oleObject8.bin"/><Relationship Id="rId7" Type="http://schemas.openxmlformats.org/officeDocument/2006/relationships/image" Target="../media/image23.png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2.emf"/><Relationship Id="rId5" Type="http://schemas.openxmlformats.org/officeDocument/2006/relationships/oleObject" Target="../embeddings/oleObject9.bin"/><Relationship Id="rId4" Type="http://schemas.openxmlformats.org/officeDocument/2006/relationships/image" Target="../media/image21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.bin"/><Relationship Id="rId3" Type="http://schemas.openxmlformats.org/officeDocument/2006/relationships/image" Target="../media/image29.png"/><Relationship Id="rId7" Type="http://schemas.openxmlformats.org/officeDocument/2006/relationships/image" Target="../media/image27.emf"/><Relationship Id="rId2" Type="http://schemas.openxmlformats.org/officeDocument/2006/relationships/slideLayout" Target="../slideLayouts/slideLayout24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12.bin"/><Relationship Id="rId5" Type="http://schemas.openxmlformats.org/officeDocument/2006/relationships/image" Target="../media/image26.png"/><Relationship Id="rId4" Type="http://schemas.openxmlformats.org/officeDocument/2006/relationships/oleObject" Target="../embeddings/oleObject11.bin"/><Relationship Id="rId9" Type="http://schemas.openxmlformats.org/officeDocument/2006/relationships/image" Target="../media/image28.e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oleObject" Target="../embeddings/oleObject14.bin"/><Relationship Id="rId7" Type="http://schemas.openxmlformats.org/officeDocument/2006/relationships/oleObject" Target="../embeddings/oleObject16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31.emf"/><Relationship Id="rId5" Type="http://schemas.openxmlformats.org/officeDocument/2006/relationships/oleObject" Target="../embeddings/oleObject15.bin"/><Relationship Id="rId4" Type="http://schemas.openxmlformats.org/officeDocument/2006/relationships/image" Target="../media/image30.e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oleObject" Target="../embeddings/oleObject17.bin"/><Relationship Id="rId7" Type="http://schemas.openxmlformats.org/officeDocument/2006/relationships/oleObject" Target="../embeddings/oleObject19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33.emf"/><Relationship Id="rId5" Type="http://schemas.openxmlformats.org/officeDocument/2006/relationships/oleObject" Target="../embeddings/oleObject18.bin"/><Relationship Id="rId4" Type="http://schemas.openxmlformats.org/officeDocument/2006/relationships/image" Target="../media/image32.e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oleObject" Target="../embeddings/oleObject20.bin"/><Relationship Id="rId7" Type="http://schemas.openxmlformats.org/officeDocument/2006/relationships/oleObject" Target="../embeddings/oleObject22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36.emf"/><Relationship Id="rId5" Type="http://schemas.openxmlformats.org/officeDocument/2006/relationships/oleObject" Target="../embeddings/oleObject21.bin"/><Relationship Id="rId4" Type="http://schemas.openxmlformats.org/officeDocument/2006/relationships/image" Target="../media/image35.e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5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39.emf"/><Relationship Id="rId5" Type="http://schemas.openxmlformats.org/officeDocument/2006/relationships/oleObject" Target="../embeddings/oleObject24.bin"/><Relationship Id="rId4" Type="http://schemas.openxmlformats.org/officeDocument/2006/relationships/image" Target="../media/image38.em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oleObject" Target="../embeddings/oleObject26.bin"/><Relationship Id="rId7" Type="http://schemas.openxmlformats.org/officeDocument/2006/relationships/oleObject" Target="../embeddings/oleObject28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42.emf"/><Relationship Id="rId5" Type="http://schemas.openxmlformats.org/officeDocument/2006/relationships/oleObject" Target="../embeddings/oleObject27.bin"/><Relationship Id="rId4" Type="http://schemas.openxmlformats.org/officeDocument/2006/relationships/image" Target="../media/image41.e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oleObject" Target="../embeddings/oleObject29.bin"/><Relationship Id="rId7" Type="http://schemas.openxmlformats.org/officeDocument/2006/relationships/oleObject" Target="../embeddings/oleObject31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45.emf"/><Relationship Id="rId5" Type="http://schemas.openxmlformats.org/officeDocument/2006/relationships/oleObject" Target="../embeddings/oleObject30.bin"/><Relationship Id="rId4" Type="http://schemas.openxmlformats.org/officeDocument/2006/relationships/image" Target="../media/image44.em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oleObject" Target="../embeddings/oleObject32.bin"/><Relationship Id="rId7" Type="http://schemas.openxmlformats.org/officeDocument/2006/relationships/oleObject" Target="../embeddings/oleObject34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48.emf"/><Relationship Id="rId5" Type="http://schemas.openxmlformats.org/officeDocument/2006/relationships/oleObject" Target="../embeddings/oleObject33.bin"/><Relationship Id="rId4" Type="http://schemas.openxmlformats.org/officeDocument/2006/relationships/image" Target="../media/image47.em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oleObject" Target="../embeddings/oleObject35.bin"/><Relationship Id="rId7" Type="http://schemas.openxmlformats.org/officeDocument/2006/relationships/oleObject" Target="../embeddings/oleObject37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51.emf"/><Relationship Id="rId5" Type="http://schemas.openxmlformats.org/officeDocument/2006/relationships/oleObject" Target="../embeddings/oleObject36.bin"/><Relationship Id="rId4" Type="http://schemas.openxmlformats.org/officeDocument/2006/relationships/image" Target="../media/image50.em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oleObject" Target="../embeddings/oleObject38.bin"/><Relationship Id="rId7" Type="http://schemas.openxmlformats.org/officeDocument/2006/relationships/oleObject" Target="../embeddings/oleObject40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54.emf"/><Relationship Id="rId5" Type="http://schemas.openxmlformats.org/officeDocument/2006/relationships/oleObject" Target="../embeddings/oleObject39.bin"/><Relationship Id="rId4" Type="http://schemas.openxmlformats.org/officeDocument/2006/relationships/image" Target="../media/image53.em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oleObject" Target="../embeddings/oleObject41.bin"/><Relationship Id="rId7" Type="http://schemas.openxmlformats.org/officeDocument/2006/relationships/oleObject" Target="../embeddings/oleObject43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57.emf"/><Relationship Id="rId5" Type="http://schemas.openxmlformats.org/officeDocument/2006/relationships/oleObject" Target="../embeddings/oleObject42.bin"/><Relationship Id="rId4" Type="http://schemas.openxmlformats.org/officeDocument/2006/relationships/image" Target="../media/image56.e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oleObject" Target="../embeddings/oleObject44.bin"/><Relationship Id="rId7" Type="http://schemas.openxmlformats.org/officeDocument/2006/relationships/oleObject" Target="../embeddings/oleObject46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60.emf"/><Relationship Id="rId5" Type="http://schemas.openxmlformats.org/officeDocument/2006/relationships/oleObject" Target="../embeddings/oleObject45.bin"/><Relationship Id="rId4" Type="http://schemas.openxmlformats.org/officeDocument/2006/relationships/image" Target="../media/image59.e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oleObject" Target="../embeddings/oleObject47.bin"/><Relationship Id="rId7" Type="http://schemas.openxmlformats.org/officeDocument/2006/relationships/oleObject" Target="../embeddings/oleObject49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63.emf"/><Relationship Id="rId5" Type="http://schemas.openxmlformats.org/officeDocument/2006/relationships/oleObject" Target="../embeddings/oleObject48.bin"/><Relationship Id="rId4" Type="http://schemas.openxmlformats.org/officeDocument/2006/relationships/image" Target="../media/image62.em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oleObject" Target="../embeddings/oleObject50.bin"/><Relationship Id="rId7" Type="http://schemas.openxmlformats.org/officeDocument/2006/relationships/oleObject" Target="../embeddings/oleObject52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21.vml"/><Relationship Id="rId6" Type="http://schemas.openxmlformats.org/officeDocument/2006/relationships/image" Target="../media/image66.emf"/><Relationship Id="rId5" Type="http://schemas.openxmlformats.org/officeDocument/2006/relationships/oleObject" Target="../embeddings/oleObject51.bin"/><Relationship Id="rId4" Type="http://schemas.openxmlformats.org/officeDocument/2006/relationships/image" Target="../media/image65.em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oleObject" Target="../embeddings/oleObject53.bin"/><Relationship Id="rId7" Type="http://schemas.openxmlformats.org/officeDocument/2006/relationships/oleObject" Target="../embeddings/oleObject55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22.vml"/><Relationship Id="rId6" Type="http://schemas.openxmlformats.org/officeDocument/2006/relationships/image" Target="../media/image69.emf"/><Relationship Id="rId5" Type="http://schemas.openxmlformats.org/officeDocument/2006/relationships/oleObject" Target="../embeddings/oleObject54.bin"/><Relationship Id="rId4" Type="http://schemas.openxmlformats.org/officeDocument/2006/relationships/image" Target="../media/image68.em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oleObject" Target="../embeddings/oleObject56.bin"/><Relationship Id="rId7" Type="http://schemas.openxmlformats.org/officeDocument/2006/relationships/oleObject" Target="../embeddings/oleObject58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23.vml"/><Relationship Id="rId6" Type="http://schemas.openxmlformats.org/officeDocument/2006/relationships/image" Target="../media/image72.emf"/><Relationship Id="rId5" Type="http://schemas.openxmlformats.org/officeDocument/2006/relationships/oleObject" Target="../embeddings/oleObject57.bin"/><Relationship Id="rId4" Type="http://schemas.openxmlformats.org/officeDocument/2006/relationships/image" Target="../media/image71.em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oleObject" Target="../embeddings/oleObject59.bin"/><Relationship Id="rId7" Type="http://schemas.openxmlformats.org/officeDocument/2006/relationships/oleObject" Target="../embeddings/oleObject61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24.vml"/><Relationship Id="rId6" Type="http://schemas.openxmlformats.org/officeDocument/2006/relationships/image" Target="../media/image75.emf"/><Relationship Id="rId5" Type="http://schemas.openxmlformats.org/officeDocument/2006/relationships/oleObject" Target="../embeddings/oleObject60.bin"/><Relationship Id="rId4" Type="http://schemas.openxmlformats.org/officeDocument/2006/relationships/image" Target="../media/image74.em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oleObject" Target="../embeddings/oleObject62.bin"/><Relationship Id="rId7" Type="http://schemas.openxmlformats.org/officeDocument/2006/relationships/oleObject" Target="../embeddings/oleObject64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25.vml"/><Relationship Id="rId6" Type="http://schemas.openxmlformats.org/officeDocument/2006/relationships/image" Target="../media/image78.emf"/><Relationship Id="rId5" Type="http://schemas.openxmlformats.org/officeDocument/2006/relationships/oleObject" Target="../embeddings/oleObject63.bin"/><Relationship Id="rId4" Type="http://schemas.openxmlformats.org/officeDocument/2006/relationships/image" Target="../media/image77.em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oleObject" Target="../embeddings/oleObject65.bin"/><Relationship Id="rId7" Type="http://schemas.openxmlformats.org/officeDocument/2006/relationships/oleObject" Target="../embeddings/oleObject67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26.vml"/><Relationship Id="rId6" Type="http://schemas.openxmlformats.org/officeDocument/2006/relationships/image" Target="../media/image81.emf"/><Relationship Id="rId5" Type="http://schemas.openxmlformats.org/officeDocument/2006/relationships/oleObject" Target="../embeddings/oleObject66.bin"/><Relationship Id="rId4" Type="http://schemas.openxmlformats.org/officeDocument/2006/relationships/image" Target="../media/image80.em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oleObject" Target="../embeddings/oleObject68.bin"/><Relationship Id="rId7" Type="http://schemas.openxmlformats.org/officeDocument/2006/relationships/oleObject" Target="../embeddings/oleObject70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27.vml"/><Relationship Id="rId6" Type="http://schemas.openxmlformats.org/officeDocument/2006/relationships/image" Target="../media/image84.emf"/><Relationship Id="rId5" Type="http://schemas.openxmlformats.org/officeDocument/2006/relationships/oleObject" Target="../embeddings/oleObject69.bin"/><Relationship Id="rId4" Type="http://schemas.openxmlformats.org/officeDocument/2006/relationships/image" Target="../media/image83.em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oleObject" Target="../embeddings/oleObject71.bin"/><Relationship Id="rId7" Type="http://schemas.openxmlformats.org/officeDocument/2006/relationships/oleObject" Target="../embeddings/oleObject73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28.vml"/><Relationship Id="rId6" Type="http://schemas.openxmlformats.org/officeDocument/2006/relationships/image" Target="../media/image87.emf"/><Relationship Id="rId5" Type="http://schemas.openxmlformats.org/officeDocument/2006/relationships/oleObject" Target="../embeddings/oleObject72.bin"/><Relationship Id="rId4" Type="http://schemas.openxmlformats.org/officeDocument/2006/relationships/image" Target="../media/image86.em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oleObject" Target="../embeddings/oleObject74.bin"/><Relationship Id="rId7" Type="http://schemas.openxmlformats.org/officeDocument/2006/relationships/oleObject" Target="../embeddings/oleObject76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29.vml"/><Relationship Id="rId6" Type="http://schemas.openxmlformats.org/officeDocument/2006/relationships/image" Target="../media/image90.emf"/><Relationship Id="rId5" Type="http://schemas.openxmlformats.org/officeDocument/2006/relationships/oleObject" Target="../embeddings/oleObject75.bin"/><Relationship Id="rId4" Type="http://schemas.openxmlformats.org/officeDocument/2006/relationships/image" Target="../media/image89.emf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oleObject" Target="../embeddings/oleObject77.bin"/><Relationship Id="rId7" Type="http://schemas.openxmlformats.org/officeDocument/2006/relationships/oleObject" Target="../embeddings/oleObject79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30.vml"/><Relationship Id="rId6" Type="http://schemas.openxmlformats.org/officeDocument/2006/relationships/image" Target="../media/image93.emf"/><Relationship Id="rId5" Type="http://schemas.openxmlformats.org/officeDocument/2006/relationships/oleObject" Target="../embeddings/oleObject78.bin"/><Relationship Id="rId4" Type="http://schemas.openxmlformats.org/officeDocument/2006/relationships/image" Target="../media/image92.emf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3" Type="http://schemas.openxmlformats.org/officeDocument/2006/relationships/oleObject" Target="../embeddings/oleObject80.bin"/><Relationship Id="rId7" Type="http://schemas.openxmlformats.org/officeDocument/2006/relationships/oleObject" Target="../embeddings/oleObject82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31.vml"/><Relationship Id="rId6" Type="http://schemas.openxmlformats.org/officeDocument/2006/relationships/image" Target="../media/image96.emf"/><Relationship Id="rId5" Type="http://schemas.openxmlformats.org/officeDocument/2006/relationships/oleObject" Target="../embeddings/oleObject81.bin"/><Relationship Id="rId4" Type="http://schemas.openxmlformats.org/officeDocument/2006/relationships/image" Target="../media/image95.emf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oleObject" Target="../embeddings/oleObject83.bin"/><Relationship Id="rId7" Type="http://schemas.openxmlformats.org/officeDocument/2006/relationships/oleObject" Target="../embeddings/oleObject85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32.vml"/><Relationship Id="rId6" Type="http://schemas.openxmlformats.org/officeDocument/2006/relationships/image" Target="../media/image99.emf"/><Relationship Id="rId5" Type="http://schemas.openxmlformats.org/officeDocument/2006/relationships/oleObject" Target="../embeddings/oleObject84.bin"/><Relationship Id="rId4" Type="http://schemas.openxmlformats.org/officeDocument/2006/relationships/image" Target="../media/image98.em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6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33.vml"/><Relationship Id="rId4" Type="http://schemas.openxmlformats.org/officeDocument/2006/relationships/image" Target="../media/image101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1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8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1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1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video" Target="file:///C:\Users\allen\TALKS\robonaut18MB.avi" TargetMode="External"/><Relationship Id="rId2" Type="http://schemas.microsoft.com/office/2007/relationships/media" Target="file:///C:\Users\allen\TALKS\robonaut18MB.avi" TargetMode="External"/><Relationship Id="rId1" Type="http://schemas.openxmlformats.org/officeDocument/2006/relationships/video" Target="file:///C:\Documents%20and%20Settings\Administrator\My%20Documents\dynamics.avi" TargetMode="Externa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slideLayout" Target="../slideLayouts/slideLayout1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file:///C:\Users\allen\TALKS\glass12MB.avi" TargetMode="External"/><Relationship Id="rId1" Type="http://schemas.microsoft.com/office/2007/relationships/media" Target="file:///C:\Users\allen\TALKS\glass12MB.avi" TargetMode="External"/><Relationship Id="rId4" Type="http://schemas.openxmlformats.org/officeDocument/2006/relationships/image" Target="../media/image109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4.jpeg"/><Relationship Id="rId5" Type="http://schemas.openxmlformats.org/officeDocument/2006/relationships/image" Target="../media/image113.jpeg"/><Relationship Id="rId4" Type="http://schemas.openxmlformats.org/officeDocument/2006/relationships/image" Target="../media/image112.jpe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s.columbia.edu/~allen/F19/NOTES/eigengrasps.wmv" TargetMode="External"/><Relationship Id="rId3" Type="http://schemas.openxmlformats.org/officeDocument/2006/relationships/image" Target="../media/image115.jpeg"/><Relationship Id="rId7" Type="http://schemas.openxmlformats.org/officeDocument/2006/relationships/image" Target="../media/image1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jpeg"/><Relationship Id="rId5" Type="http://schemas.openxmlformats.org/officeDocument/2006/relationships/image" Target="../media/image117.jpeg"/><Relationship Id="rId4" Type="http://schemas.openxmlformats.org/officeDocument/2006/relationships/image" Target="../media/image116.jpe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7" Type="http://schemas.openxmlformats.org/officeDocument/2006/relationships/image" Target="../media/image12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3.jpeg"/><Relationship Id="rId5" Type="http://schemas.openxmlformats.org/officeDocument/2006/relationships/image" Target="../media/image122.jpeg"/><Relationship Id="rId4" Type="http://schemas.openxmlformats.org/officeDocument/2006/relationships/image" Target="../media/image121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8.jpeg"/><Relationship Id="rId4" Type="http://schemas.openxmlformats.org/officeDocument/2006/relationships/image" Target="../media/image127.jpe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jpeg"/><Relationship Id="rId13" Type="http://schemas.openxmlformats.org/officeDocument/2006/relationships/image" Target="../media/image140.jpeg"/><Relationship Id="rId3" Type="http://schemas.openxmlformats.org/officeDocument/2006/relationships/image" Target="../media/image130.jpeg"/><Relationship Id="rId7" Type="http://schemas.openxmlformats.org/officeDocument/2006/relationships/image" Target="../media/image134.jpeg"/><Relationship Id="rId12" Type="http://schemas.openxmlformats.org/officeDocument/2006/relationships/image" Target="../media/image139.jpeg"/><Relationship Id="rId17" Type="http://schemas.openxmlformats.org/officeDocument/2006/relationships/hyperlink" Target="http://www.cs.columbia.edu/~allen/F19/NOTES/eg_planner.avi" TargetMode="External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4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3.jpeg"/><Relationship Id="rId11" Type="http://schemas.openxmlformats.org/officeDocument/2006/relationships/image" Target="../media/image138.jpeg"/><Relationship Id="rId5" Type="http://schemas.openxmlformats.org/officeDocument/2006/relationships/image" Target="../media/image132.jpeg"/><Relationship Id="rId15" Type="http://schemas.openxmlformats.org/officeDocument/2006/relationships/image" Target="../media/image142.jpeg"/><Relationship Id="rId10" Type="http://schemas.openxmlformats.org/officeDocument/2006/relationships/image" Target="../media/image137.jpeg"/><Relationship Id="rId4" Type="http://schemas.openxmlformats.org/officeDocument/2006/relationships/image" Target="../media/image131.jpeg"/><Relationship Id="rId9" Type="http://schemas.openxmlformats.org/officeDocument/2006/relationships/image" Target="../media/image136.jpeg"/><Relationship Id="rId14" Type="http://schemas.openxmlformats.org/officeDocument/2006/relationships/image" Target="../media/image141.jpe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jpeg"/><Relationship Id="rId13" Type="http://schemas.openxmlformats.org/officeDocument/2006/relationships/image" Target="../media/image154.jpeg"/><Relationship Id="rId18" Type="http://schemas.openxmlformats.org/officeDocument/2006/relationships/image" Target="../media/image159.jpeg"/><Relationship Id="rId26" Type="http://schemas.openxmlformats.org/officeDocument/2006/relationships/image" Target="../media/image167.jpeg"/><Relationship Id="rId3" Type="http://schemas.openxmlformats.org/officeDocument/2006/relationships/image" Target="../media/image144.jpeg"/><Relationship Id="rId21" Type="http://schemas.openxmlformats.org/officeDocument/2006/relationships/image" Target="../media/image162.jpeg"/><Relationship Id="rId7" Type="http://schemas.openxmlformats.org/officeDocument/2006/relationships/image" Target="../media/image148.jpeg"/><Relationship Id="rId12" Type="http://schemas.openxmlformats.org/officeDocument/2006/relationships/image" Target="../media/image153.jpeg"/><Relationship Id="rId17" Type="http://schemas.openxmlformats.org/officeDocument/2006/relationships/image" Target="../media/image158.jpeg"/><Relationship Id="rId25" Type="http://schemas.openxmlformats.org/officeDocument/2006/relationships/image" Target="../media/image166.jpe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57.jpeg"/><Relationship Id="rId20" Type="http://schemas.openxmlformats.org/officeDocument/2006/relationships/image" Target="../media/image16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7.jpeg"/><Relationship Id="rId11" Type="http://schemas.openxmlformats.org/officeDocument/2006/relationships/image" Target="../media/image152.jpeg"/><Relationship Id="rId24" Type="http://schemas.openxmlformats.org/officeDocument/2006/relationships/image" Target="../media/image165.jpeg"/><Relationship Id="rId5" Type="http://schemas.openxmlformats.org/officeDocument/2006/relationships/image" Target="../media/image146.jpeg"/><Relationship Id="rId15" Type="http://schemas.openxmlformats.org/officeDocument/2006/relationships/image" Target="../media/image156.jpeg"/><Relationship Id="rId23" Type="http://schemas.openxmlformats.org/officeDocument/2006/relationships/image" Target="../media/image164.jpeg"/><Relationship Id="rId10" Type="http://schemas.openxmlformats.org/officeDocument/2006/relationships/image" Target="../media/image151.jpeg"/><Relationship Id="rId19" Type="http://schemas.openxmlformats.org/officeDocument/2006/relationships/image" Target="../media/image160.jpeg"/><Relationship Id="rId4" Type="http://schemas.openxmlformats.org/officeDocument/2006/relationships/image" Target="../media/image145.jpeg"/><Relationship Id="rId9" Type="http://schemas.openxmlformats.org/officeDocument/2006/relationships/image" Target="../media/image150.jpeg"/><Relationship Id="rId14" Type="http://schemas.openxmlformats.org/officeDocument/2006/relationships/image" Target="../media/image155.jpeg"/><Relationship Id="rId22" Type="http://schemas.openxmlformats.org/officeDocument/2006/relationships/image" Target="../media/image163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9.wmf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jpeg"/><Relationship Id="rId13" Type="http://schemas.openxmlformats.org/officeDocument/2006/relationships/image" Target="../media/image174.jpeg"/><Relationship Id="rId3" Type="http://schemas.openxmlformats.org/officeDocument/2006/relationships/image" Target="../media/image159.jpeg"/><Relationship Id="rId7" Type="http://schemas.openxmlformats.org/officeDocument/2006/relationships/image" Target="../media/image167.jpeg"/><Relationship Id="rId12" Type="http://schemas.openxmlformats.org/officeDocument/2006/relationships/image" Target="../media/image17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1.jpeg"/><Relationship Id="rId11" Type="http://schemas.openxmlformats.org/officeDocument/2006/relationships/image" Target="../media/image172.jpeg"/><Relationship Id="rId5" Type="http://schemas.openxmlformats.org/officeDocument/2006/relationships/image" Target="../media/image160.jpeg"/><Relationship Id="rId10" Type="http://schemas.openxmlformats.org/officeDocument/2006/relationships/image" Target="../media/image171.jpeg"/><Relationship Id="rId4" Type="http://schemas.openxmlformats.org/officeDocument/2006/relationships/image" Target="../media/image166.jpeg"/><Relationship Id="rId9" Type="http://schemas.openxmlformats.org/officeDocument/2006/relationships/image" Target="../media/image170.jpeg"/><Relationship Id="rId14" Type="http://schemas.openxmlformats.org/officeDocument/2006/relationships/image" Target="../media/image175.jpe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allen\TALKS\DATADRIVENGRASP\EH08.wmv" TargetMode="External"/><Relationship Id="rId1" Type="http://schemas.microsoft.com/office/2007/relationships/media" Target="file:///C:\Users\allen\TALKS\DATADRIVENGRASP\EH08.wmv" TargetMode="External"/><Relationship Id="rId4" Type="http://schemas.openxmlformats.org/officeDocument/2006/relationships/image" Target="../media/image180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jpeg"/><Relationship Id="rId7" Type="http://schemas.openxmlformats.org/officeDocument/2006/relationships/image" Target="../media/image186.jpeg"/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5.jpeg"/><Relationship Id="rId5" Type="http://schemas.openxmlformats.org/officeDocument/2006/relationships/image" Target="../media/image184.jpeg"/><Relationship Id="rId4" Type="http://schemas.openxmlformats.org/officeDocument/2006/relationships/image" Target="../media/image183.jpe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3.jpeg"/><Relationship Id="rId3" Type="http://schemas.openxmlformats.org/officeDocument/2006/relationships/image" Target="../media/image188.jpeg"/><Relationship Id="rId7" Type="http://schemas.openxmlformats.org/officeDocument/2006/relationships/image" Target="../media/image192.jpeg"/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1.jpeg"/><Relationship Id="rId5" Type="http://schemas.openxmlformats.org/officeDocument/2006/relationships/image" Target="../media/image190.jpeg"/><Relationship Id="rId10" Type="http://schemas.openxmlformats.org/officeDocument/2006/relationships/image" Target="../media/image195.jpeg"/><Relationship Id="rId4" Type="http://schemas.openxmlformats.org/officeDocument/2006/relationships/image" Target="../media/image189.jpeg"/><Relationship Id="rId9" Type="http://schemas.openxmlformats.org/officeDocument/2006/relationships/image" Target="../media/image194.jpeg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png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8.png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allen\TALKS\cgdb_wmv.wmv" TargetMode="External"/><Relationship Id="rId1" Type="http://schemas.microsoft.com/office/2007/relationships/media" Target="file:///C:\Users\allen\TALKS\cgdb_wmv.wmv" TargetMode="External"/><Relationship Id="rId4" Type="http://schemas.openxmlformats.org/officeDocument/2006/relationships/image" Target="../media/image199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7" Type="http://schemas.openxmlformats.org/officeDocument/2006/relationships/image" Target="../media/image20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3.png"/><Relationship Id="rId5" Type="http://schemas.openxmlformats.org/officeDocument/2006/relationships/image" Target="../media/image202.png"/><Relationship Id="rId4" Type="http://schemas.openxmlformats.org/officeDocument/2006/relationships/image" Target="../media/image201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206.png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4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4.xml"/><Relationship Id="rId5" Type="http://schemas.openxmlformats.org/officeDocument/2006/relationships/image" Target="../media/image210.png"/><Relationship Id="rId4" Type="http://schemas.openxmlformats.org/officeDocument/2006/relationships/image" Target="../media/image209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4.xml"/><Relationship Id="rId6" Type="http://schemas.openxmlformats.org/officeDocument/2006/relationships/image" Target="../media/image210.png"/><Relationship Id="rId5" Type="http://schemas.openxmlformats.org/officeDocument/2006/relationships/image" Target="../media/image209.png"/><Relationship Id="rId4" Type="http://schemas.openxmlformats.org/officeDocument/2006/relationships/image" Target="../media/image208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4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4.xml"/><Relationship Id="rId5" Type="http://schemas.openxmlformats.org/officeDocument/2006/relationships/image" Target="../media/image215.png"/><Relationship Id="rId4" Type="http://schemas.openxmlformats.org/officeDocument/2006/relationships/image" Target="../media/image214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4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4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4.xml"/><Relationship Id="rId5" Type="http://schemas.openxmlformats.org/officeDocument/2006/relationships/image" Target="../media/image215.png"/><Relationship Id="rId4" Type="http://schemas.openxmlformats.org/officeDocument/2006/relationships/image" Target="../media/image219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4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5" Type="http://schemas.openxmlformats.org/officeDocument/2006/relationships/image" Target="../media/image220.png"/><Relationship Id="rId4" Type="http://schemas.openxmlformats.org/officeDocument/2006/relationships/notesSlide" Target="../notesSlides/notesSlide26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4.xml"/><Relationship Id="rId4" Type="http://schemas.openxmlformats.org/officeDocument/2006/relationships/image" Target="../media/image222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4.xml"/><Relationship Id="rId5" Type="http://schemas.openxmlformats.org/officeDocument/2006/relationships/image" Target="../media/image225.png"/><Relationship Id="rId4" Type="http://schemas.openxmlformats.org/officeDocument/2006/relationships/image" Target="../media/image224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4.xml"/><Relationship Id="rId4" Type="http://schemas.openxmlformats.org/officeDocument/2006/relationships/image" Target="../media/image227.png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8.png"/><Relationship Id="rId1" Type="http://schemas.openxmlformats.org/officeDocument/2006/relationships/slideLayout" Target="../slideLayouts/slideLayout54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9.png"/><Relationship Id="rId1" Type="http://schemas.openxmlformats.org/officeDocument/2006/relationships/slideLayout" Target="../slideLayouts/slideLayout54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4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4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png"/><Relationship Id="rId2" Type="http://schemas.openxmlformats.org/officeDocument/2006/relationships/image" Target="../media/image232.png"/><Relationship Id="rId1" Type="http://schemas.openxmlformats.org/officeDocument/2006/relationships/slideLayout" Target="../slideLayouts/slideLayout30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4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4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35.png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4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png"/><Relationship Id="rId1" Type="http://schemas.openxmlformats.org/officeDocument/2006/relationships/slideLayout" Target="../slideLayouts/slideLayout30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7.png"/><Relationship Id="rId1" Type="http://schemas.openxmlformats.org/officeDocument/2006/relationships/slideLayout" Target="../slideLayouts/slideLayout30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8.png"/><Relationship Id="rId1" Type="http://schemas.openxmlformats.org/officeDocument/2006/relationships/slideLayout" Target="../slideLayouts/slideLayout30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png"/><Relationship Id="rId2" Type="http://schemas.openxmlformats.org/officeDocument/2006/relationships/image" Target="../media/image239.png"/><Relationship Id="rId1" Type="http://schemas.openxmlformats.org/officeDocument/2006/relationships/slideLayout" Target="../slideLayouts/slideLayout30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4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1.png"/><Relationship Id="rId1" Type="http://schemas.openxmlformats.org/officeDocument/2006/relationships/slideLayout" Target="../slideLayouts/slideLayout54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2.png"/><Relationship Id="rId1" Type="http://schemas.openxmlformats.org/officeDocument/2006/relationships/slideLayout" Target="../slideLayouts/slideLayout30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457200" y="2057400"/>
            <a:ext cx="8686800" cy="1752600"/>
          </a:xfrm>
        </p:spPr>
        <p:txBody>
          <a:bodyPr/>
          <a:lstStyle/>
          <a:p>
            <a:pPr eaLnBrk="1" hangingPunct="1"/>
            <a:r>
              <a:rPr lang="en-US" altLang="en-US" sz="2800" b="1" dirty="0" smtClean="0"/>
              <a:t>Robotic </a:t>
            </a:r>
            <a:r>
              <a:rPr lang="en-US" altLang="en-US" sz="2800" b="1" dirty="0" smtClean="0"/>
              <a:t>Grasping</a:t>
            </a:r>
            <a:r>
              <a:rPr lang="en-US" altLang="en-US" sz="2800" b="1" dirty="0" smtClean="0"/>
              <a:t/>
            </a:r>
            <a:br>
              <a:rPr lang="en-US" altLang="en-US" sz="2800" b="1" dirty="0" smtClean="0"/>
            </a:br>
            <a:r>
              <a:rPr lang="en-US" altLang="en-US" sz="2800" b="1" dirty="0" smtClean="0"/>
              <a:t/>
            </a:r>
            <a:br>
              <a:rPr lang="en-US" altLang="en-US" sz="2800" b="1" dirty="0" smtClean="0"/>
            </a:br>
            <a:r>
              <a:rPr lang="en-US" altLang="en-US" sz="2800" b="1" dirty="0" smtClean="0"/>
              <a:t/>
            </a:r>
            <a:br>
              <a:rPr lang="en-US" altLang="en-US" sz="2800" b="1" dirty="0" smtClean="0"/>
            </a:br>
            <a:endParaRPr lang="en-US" altLang="en-US" sz="2800" dirty="0" smtClean="0"/>
          </a:p>
        </p:txBody>
      </p:sp>
      <p:sp>
        <p:nvSpPr>
          <p:cNvPr id="21507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524000" y="3200400"/>
            <a:ext cx="6400800" cy="1752600"/>
          </a:xfrm>
        </p:spPr>
        <p:txBody>
          <a:bodyPr/>
          <a:lstStyle/>
          <a:p>
            <a:pPr eaLnBrk="1" hangingPunct="1"/>
            <a:r>
              <a:rPr lang="en-US" altLang="en-US" b="1" smtClean="0"/>
              <a:t>Peter Allen</a:t>
            </a:r>
          </a:p>
          <a:p>
            <a:pPr eaLnBrk="1" hangingPunct="1"/>
            <a:r>
              <a:rPr lang="en-US" altLang="en-US" smtClean="0"/>
              <a:t>Department of Computer Science</a:t>
            </a:r>
          </a:p>
          <a:p>
            <a:pPr eaLnBrk="1" hangingPunct="1"/>
            <a:r>
              <a:rPr lang="en-US" altLang="en-US" smtClean="0"/>
              <a:t>Columbia University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Robotic grasping is a complex field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hand design: high level (number of fingers, kinematic structure, etc.) and low-level (mechanism design, motors, materials, etc.);</a:t>
            </a:r>
          </a:p>
          <a:p>
            <a:pPr>
              <a:defRPr/>
            </a:pPr>
            <a:r>
              <a:rPr lang="en-US" altLang="en-US" dirty="0" smtClean="0"/>
              <a:t> hand control algorithms: high level (find an appropriate posture for a given task) and low-level (execute the desired posture);</a:t>
            </a:r>
          </a:p>
          <a:p>
            <a:pPr>
              <a:defRPr/>
            </a:pPr>
            <a:r>
              <a:rPr lang="en-US" altLang="en-US" dirty="0" smtClean="0"/>
              <a:t> information from sensors (tactile, vision, range sensing, etc.);</a:t>
            </a:r>
          </a:p>
          <a:p>
            <a:pPr>
              <a:defRPr/>
            </a:pPr>
            <a:r>
              <a:rPr lang="en-US" altLang="en-US" dirty="0" smtClean="0"/>
              <a:t> any pre-existing knowledge of objects shape, semantics and tasks (e.g. a cup is likely to be found on a table, should not be held upside-down, etc.);</a:t>
            </a:r>
          </a:p>
          <a:p>
            <a:pPr>
              <a:defRPr/>
            </a:pPr>
            <a:r>
              <a:rPr lang="en-US" altLang="en-US" dirty="0" smtClean="0"/>
              <a:t> all of these add up to a Grasp Planning System...and more!</a:t>
            </a:r>
          </a:p>
          <a:p>
            <a:pPr marL="0" indent="0">
              <a:buFontTx/>
              <a:buNone/>
              <a:defRPr/>
            </a:pPr>
            <a:endParaRPr lang="en-US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Human Grasping vs. Robotic Grasping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685800" y="1524000"/>
            <a:ext cx="7772400" cy="4648200"/>
          </a:xfrm>
        </p:spPr>
        <p:txBody>
          <a:bodyPr/>
          <a:lstStyle/>
          <a:p>
            <a:r>
              <a:rPr lang="en-US" altLang="en-US" dirty="0" smtClean="0"/>
              <a:t>Human performance provides both a benchmark to compare against, and a working example that we can attempt to learn from. However, it has proven very elusive to replicate:</a:t>
            </a:r>
          </a:p>
          <a:p>
            <a:r>
              <a:rPr lang="en-US" altLang="en-US" dirty="0" smtClean="0"/>
              <a:t> the human hand is a very complex piece of equipment, with amazing capabilities;</a:t>
            </a:r>
          </a:p>
          <a:p>
            <a:r>
              <a:rPr lang="en-US" altLang="en-US" dirty="0" smtClean="0"/>
              <a:t> humans benefit from an unmatched combination of visual and tactile sensing;</a:t>
            </a:r>
          </a:p>
          <a:p>
            <a:r>
              <a:rPr lang="en-US" altLang="en-US" dirty="0" smtClean="0"/>
              <a:t> human continuously practice grasping and manipulation, the amount of data they are exposed to dwarfs anything tried so far in robotics;</a:t>
            </a:r>
          </a:p>
          <a:p>
            <a:r>
              <a:rPr lang="en-US" altLang="en-US" dirty="0" smtClean="0"/>
              <a:t> are we setting the bar too high?</a:t>
            </a:r>
          </a:p>
          <a:p>
            <a:r>
              <a:rPr lang="en-US" altLang="en-US" dirty="0" smtClean="0">
                <a:hlinkClick r:id="rId2"/>
              </a:rPr>
              <a:t>Speed stacking!</a:t>
            </a:r>
            <a:endParaRPr lang="en-US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Robotic Manipulation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Process allowing a robot to make physical changes to the world around it.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Includes moving objects, joining objects, reshaping objects, etc.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Moving objects can be done by grasping, pushing, carrying, dropping, throwing, etc.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Task accomplished by a manipulator with some sort of end-effecter.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Grippers vs. Hands</a:t>
            </a:r>
          </a:p>
        </p:txBody>
      </p:sp>
      <p:sp>
        <p:nvSpPr>
          <p:cNvPr id="26627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1752600"/>
            <a:ext cx="44958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Structured environments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Reliable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Simple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Low cost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>
                <a:hlinkClick r:id="rId2"/>
              </a:rPr>
              <a:t>video</a:t>
            </a:r>
            <a:r>
              <a:rPr lang="en-US" altLang="en-US" sz="2400" dirty="0" smtClean="0"/>
              <a:t/>
            </a:r>
            <a:br>
              <a:rPr lang="en-US" altLang="en-US" sz="2400" dirty="0" smtClean="0"/>
            </a:br>
            <a:endParaRPr lang="en-US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US" alt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Unstructured environments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Adaptable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Complex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Expensive</a:t>
            </a:r>
          </a:p>
        </p:txBody>
      </p:sp>
      <p:pic>
        <p:nvPicPr>
          <p:cNvPr id="26628" name="Picture 10" descr="jawGripper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4" r="7396" b="10001"/>
          <a:stretch>
            <a:fillRect/>
          </a:stretch>
        </p:blipFill>
        <p:spPr>
          <a:xfrm>
            <a:off x="7543800" y="1600200"/>
            <a:ext cx="1447800" cy="1981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29" name="Picture 11" descr="suctionGripper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26" r="19893"/>
          <a:stretch>
            <a:fillRect/>
          </a:stretch>
        </p:blipFill>
        <p:spPr>
          <a:xfrm>
            <a:off x="4419600" y="1600200"/>
            <a:ext cx="1371600" cy="1981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0" name="Picture 13" descr="UtahHand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40001"/>
          <a:stretch>
            <a:fillRect/>
          </a:stretch>
        </p:blipFill>
        <p:spPr bwMode="auto">
          <a:xfrm>
            <a:off x="5943600" y="4114800"/>
            <a:ext cx="14478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1" name="Picture 14" descr="barrettHan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1" r="26654"/>
          <a:stretch>
            <a:fillRect/>
          </a:stretch>
        </p:blipFill>
        <p:spPr bwMode="auto">
          <a:xfrm>
            <a:off x="4419600" y="4114800"/>
            <a:ext cx="13716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2" name="Picture 15" descr="robonautHand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" t="18135" r="52174"/>
          <a:stretch>
            <a:fillRect/>
          </a:stretch>
        </p:blipFill>
        <p:spPr bwMode="auto">
          <a:xfrm>
            <a:off x="7543800" y="4114800"/>
            <a:ext cx="14478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3" name="Picture 17" descr="magnetGripper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105"/>
          <a:stretch>
            <a:fillRect/>
          </a:stretch>
        </p:blipFill>
        <p:spPr bwMode="auto">
          <a:xfrm>
            <a:off x="5943600" y="1600200"/>
            <a:ext cx="14478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6" name="Text Box 18"/>
          <p:cNvSpPr txBox="1">
            <a:spLocks noChangeArrowheads="1"/>
          </p:cNvSpPr>
          <p:nvPr/>
        </p:nvSpPr>
        <p:spPr bwMode="auto">
          <a:xfrm>
            <a:off x="4648200" y="3505200"/>
            <a:ext cx="11144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mtClean="0">
                <a:solidFill>
                  <a:srgbClr val="FFFFFF"/>
                </a:solidFill>
                <a:cs typeface="+mn-cs"/>
              </a:rPr>
              <a:t>Suction</a:t>
            </a:r>
          </a:p>
        </p:txBody>
      </p:sp>
      <p:sp>
        <p:nvSpPr>
          <p:cNvPr id="4107" name="Text Box 19"/>
          <p:cNvSpPr txBox="1">
            <a:spLocks noChangeArrowheads="1"/>
          </p:cNvSpPr>
          <p:nvPr/>
        </p:nvSpPr>
        <p:spPr bwMode="auto">
          <a:xfrm>
            <a:off x="7442200" y="3505200"/>
            <a:ext cx="16637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mtClean="0">
                <a:solidFill>
                  <a:srgbClr val="FFFFFF"/>
                </a:solidFill>
                <a:cs typeface="+mn-cs"/>
              </a:rPr>
              <a:t>Parallel Jaw</a:t>
            </a:r>
          </a:p>
        </p:txBody>
      </p:sp>
      <p:sp>
        <p:nvSpPr>
          <p:cNvPr id="4108" name="Text Box 20"/>
          <p:cNvSpPr txBox="1">
            <a:spLocks noChangeArrowheads="1"/>
          </p:cNvSpPr>
          <p:nvPr/>
        </p:nvSpPr>
        <p:spPr bwMode="auto">
          <a:xfrm>
            <a:off x="6096000" y="3505200"/>
            <a:ext cx="11144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mtClean="0">
                <a:solidFill>
                  <a:srgbClr val="FFFFFF"/>
                </a:solidFill>
                <a:cs typeface="+mn-cs"/>
              </a:rPr>
              <a:t>Magnet</a:t>
            </a:r>
          </a:p>
        </p:txBody>
      </p:sp>
      <p:sp>
        <p:nvSpPr>
          <p:cNvPr id="4109" name="Text Box 21"/>
          <p:cNvSpPr txBox="1">
            <a:spLocks noChangeArrowheads="1"/>
          </p:cNvSpPr>
          <p:nvPr/>
        </p:nvSpPr>
        <p:spPr bwMode="auto">
          <a:xfrm>
            <a:off x="4708525" y="6289675"/>
            <a:ext cx="10287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mtClean="0">
                <a:solidFill>
                  <a:srgbClr val="FFFFFF"/>
                </a:solidFill>
                <a:cs typeface="+mn-cs"/>
              </a:rPr>
              <a:t>Barrett</a:t>
            </a:r>
          </a:p>
        </p:txBody>
      </p:sp>
      <p:sp>
        <p:nvSpPr>
          <p:cNvPr id="4110" name="Text Box 22"/>
          <p:cNvSpPr txBox="1">
            <a:spLocks noChangeArrowheads="1"/>
          </p:cNvSpPr>
          <p:nvPr/>
        </p:nvSpPr>
        <p:spPr bwMode="auto">
          <a:xfrm>
            <a:off x="6019800" y="6324600"/>
            <a:ext cx="1419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mtClean="0">
                <a:solidFill>
                  <a:srgbClr val="FFFFFF"/>
                </a:solidFill>
                <a:cs typeface="+mn-cs"/>
              </a:rPr>
              <a:t>Utah/MIT</a:t>
            </a:r>
          </a:p>
        </p:txBody>
      </p:sp>
      <p:sp>
        <p:nvSpPr>
          <p:cNvPr id="4111" name="Text Box 23"/>
          <p:cNvSpPr txBox="1">
            <a:spLocks noChangeArrowheads="1"/>
          </p:cNvSpPr>
          <p:nvPr/>
        </p:nvSpPr>
        <p:spPr bwMode="auto">
          <a:xfrm>
            <a:off x="7604125" y="6324600"/>
            <a:ext cx="13684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mtClean="0">
                <a:solidFill>
                  <a:srgbClr val="FFFFFF"/>
                </a:solidFill>
                <a:cs typeface="+mn-cs"/>
              </a:rPr>
              <a:t>Robonaut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7" descr="splash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089"/>
          <a:stretch>
            <a:fillRect/>
          </a:stretch>
        </p:blipFill>
        <p:spPr>
          <a:xfrm>
            <a:off x="381000" y="1524000"/>
            <a:ext cx="8534400" cy="4564063"/>
          </a:xfrm>
          <a:noFill/>
          <a:ln>
            <a:solidFill>
              <a:schemeClr val="bg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7651" name="Rectangle 10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Simulation for Grasp Planning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Integrated grasp analysis</a:t>
            </a:r>
          </a:p>
          <a:p>
            <a:pPr lvl="1" eaLnBrk="1" hangingPunct="1"/>
            <a:r>
              <a:rPr lang="en-US" altLang="en-US" smtClean="0"/>
              <a:t>Grasp quality, weak point, force optimization</a:t>
            </a:r>
          </a:p>
          <a:p>
            <a:pPr eaLnBrk="1" hangingPunct="1"/>
            <a:r>
              <a:rPr lang="en-US" altLang="en-US" smtClean="0"/>
              <a:t>Perform many grasps quickly</a:t>
            </a:r>
          </a:p>
          <a:p>
            <a:pPr lvl="1" eaLnBrk="1" hangingPunct="1"/>
            <a:r>
              <a:rPr lang="en-US" altLang="en-US" smtClean="0"/>
              <a:t>Faster than using a real arm and hand</a:t>
            </a:r>
          </a:p>
          <a:p>
            <a:pPr eaLnBrk="1" hangingPunct="1"/>
            <a:r>
              <a:rPr lang="en-US" altLang="en-US" smtClean="0"/>
              <a:t>Build a library of saved grasps</a:t>
            </a:r>
          </a:p>
          <a:p>
            <a:pPr lvl="1" eaLnBrk="1" hangingPunct="1"/>
            <a:r>
              <a:rPr lang="en-US" altLang="en-US" smtClean="0"/>
              <a:t>Recall grasp when object is encountered again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12725" y="1946275"/>
            <a:ext cx="3368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endParaRPr lang="en-US" smtClean="0">
              <a:solidFill>
                <a:srgbClr val="FFFFFF"/>
              </a:solidFill>
              <a:cs typeface="+mn-cs"/>
            </a:endParaRP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" y="274638"/>
            <a:ext cx="8839200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4000" smtClean="0"/>
              <a:t>GraspIt!: A Tool for Grasping Research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81000" y="1524000"/>
            <a:ext cx="2438400" cy="4525963"/>
          </a:xfrm>
          <a:noFill/>
        </p:spPr>
        <p:txBody>
          <a:bodyPr lIns="92075" tIns="46038" rIns="92075" bIns="46038"/>
          <a:lstStyle/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Library of hands and objects</a:t>
            </a:r>
          </a:p>
          <a:p>
            <a:pPr defTabSz="762000" eaLnBrk="1" hangingPunct="1">
              <a:lnSpc>
                <a:spcPct val="80000"/>
              </a:lnSpc>
            </a:pPr>
            <a:endParaRPr lang="en-US" altLang="en-US" sz="2000" smtClean="0"/>
          </a:p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Intuitive user interface</a:t>
            </a:r>
          </a:p>
          <a:p>
            <a:pPr defTabSz="762000" eaLnBrk="1" hangingPunct="1">
              <a:lnSpc>
                <a:spcPct val="80000"/>
              </a:lnSpc>
            </a:pPr>
            <a:endParaRPr lang="en-US" altLang="en-US" sz="2000" smtClean="0"/>
          </a:p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Visualize grasp wrench space</a:t>
            </a:r>
          </a:p>
          <a:p>
            <a:pPr defTabSz="762000" eaLnBrk="1" hangingPunct="1">
              <a:lnSpc>
                <a:spcPct val="80000"/>
              </a:lnSpc>
            </a:pPr>
            <a:endParaRPr lang="en-US" altLang="en-US" sz="2000" smtClean="0"/>
          </a:p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Quality measures evaluate grasp</a:t>
            </a:r>
          </a:p>
          <a:p>
            <a:pPr defTabSz="762000" eaLnBrk="1" hangingPunct="1">
              <a:lnSpc>
                <a:spcPct val="80000"/>
              </a:lnSpc>
            </a:pPr>
            <a:endParaRPr lang="en-US" altLang="en-US" sz="2000" smtClean="0"/>
          </a:p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Dynamic simulation </a:t>
            </a:r>
          </a:p>
          <a:p>
            <a:pPr defTabSz="762000" eaLnBrk="1" hangingPunct="1">
              <a:lnSpc>
                <a:spcPct val="80000"/>
              </a:lnSpc>
            </a:pPr>
            <a:endParaRPr lang="en-US" altLang="en-US" sz="2000" smtClean="0"/>
          </a:p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Grasp Planning</a:t>
            </a:r>
          </a:p>
        </p:txBody>
      </p:sp>
      <p:pic>
        <p:nvPicPr>
          <p:cNvPr id="45061" name="userInt.avi">
            <a:hlinkClick r:id="" action="ppaction://media"/>
          </p:cNvPr>
          <p:cNvPicPr>
            <a:picLocks noGrp="1" noChangeAspect="1" noChangeArrowheads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71800" y="1271588"/>
            <a:ext cx="5943600" cy="525303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50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61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5061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212725" y="1946275"/>
            <a:ext cx="3368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endParaRPr lang="en-US" smtClean="0">
              <a:solidFill>
                <a:srgbClr val="FFFFFF"/>
              </a:solidFill>
              <a:cs typeface="+mn-cs"/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" y="1295400"/>
            <a:ext cx="2362200" cy="4648200"/>
          </a:xfrm>
          <a:noFill/>
        </p:spPr>
        <p:txBody>
          <a:bodyPr lIns="92075" tIns="46038" rIns="92075" bIns="46038"/>
          <a:lstStyle/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Library of hands and objects</a:t>
            </a:r>
          </a:p>
          <a:p>
            <a:pPr defTabSz="762000" eaLnBrk="1" hangingPunct="1">
              <a:lnSpc>
                <a:spcPct val="80000"/>
              </a:lnSpc>
            </a:pPr>
            <a:endParaRPr lang="en-US" altLang="en-US" sz="2000" smtClean="0"/>
          </a:p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Intuitive user interface</a:t>
            </a:r>
          </a:p>
          <a:p>
            <a:pPr defTabSz="762000" eaLnBrk="1" hangingPunct="1">
              <a:lnSpc>
                <a:spcPct val="80000"/>
              </a:lnSpc>
            </a:pPr>
            <a:endParaRPr lang="en-US" altLang="en-US" sz="2000" smtClean="0"/>
          </a:p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Visualize grasp wrench space</a:t>
            </a:r>
          </a:p>
          <a:p>
            <a:pPr defTabSz="762000" eaLnBrk="1" hangingPunct="1">
              <a:lnSpc>
                <a:spcPct val="80000"/>
              </a:lnSpc>
            </a:pPr>
            <a:endParaRPr lang="en-US" altLang="en-US" sz="2000" smtClean="0"/>
          </a:p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Quality measures evaluate grasp</a:t>
            </a:r>
          </a:p>
          <a:p>
            <a:pPr defTabSz="762000" eaLnBrk="1" hangingPunct="1">
              <a:lnSpc>
                <a:spcPct val="80000"/>
              </a:lnSpc>
            </a:pPr>
            <a:endParaRPr lang="en-US" altLang="en-US" sz="2000" smtClean="0"/>
          </a:p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Dynamic simulation </a:t>
            </a:r>
          </a:p>
          <a:p>
            <a:pPr defTabSz="762000" eaLnBrk="1" hangingPunct="1">
              <a:lnSpc>
                <a:spcPct val="80000"/>
              </a:lnSpc>
            </a:pPr>
            <a:endParaRPr lang="en-US" altLang="en-US" sz="2000" smtClean="0"/>
          </a:p>
          <a:p>
            <a:pPr defTabSz="762000" eaLnBrk="1" hangingPunct="1">
              <a:lnSpc>
                <a:spcPct val="80000"/>
              </a:lnSpc>
            </a:pPr>
            <a:r>
              <a:rPr lang="en-US" altLang="en-US" sz="2000" smtClean="0"/>
              <a:t>Grasp Planning</a:t>
            </a:r>
          </a:p>
        </p:txBody>
      </p:sp>
      <p:graphicFrame>
        <p:nvGraphicFramePr>
          <p:cNvPr id="31748" name="Object 4"/>
          <p:cNvGraphicFramePr>
            <a:graphicFrameLocks noChangeAspect="1"/>
          </p:cNvGraphicFramePr>
          <p:nvPr/>
        </p:nvGraphicFramePr>
        <p:xfrm>
          <a:off x="2438400" y="1106488"/>
          <a:ext cx="6172200" cy="5111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61" name="Clip" r:id="rId3" imgW="6533333" imgH="5409524" progId="MS_ClipArt_Gallery.2">
                  <p:embed/>
                </p:oleObj>
              </mc:Choice>
              <mc:Fallback>
                <p:oleObj name="Clip" r:id="rId3" imgW="6533333" imgH="5409524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1106488"/>
                        <a:ext cx="6172200" cy="5111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49" name="Rectangle 5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  <a:noFill/>
        </p:spPr>
        <p:txBody>
          <a:bodyPr/>
          <a:lstStyle/>
          <a:p>
            <a:pPr eaLnBrk="1" hangingPunct="1"/>
            <a:r>
              <a:rPr lang="en-US" altLang="en-US" smtClean="0"/>
              <a:t>GraspIt: A Tool for Grasping Research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533400" y="1447800"/>
            <a:ext cx="2514600" cy="2286000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GraspIt Components</a:t>
            </a: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457200" y="1371600"/>
            <a:ext cx="8382000" cy="5334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838200" y="1371600"/>
            <a:ext cx="18954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World</a:t>
            </a:r>
          </a:p>
          <a:p>
            <a:pPr algn="ctr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Construction</a:t>
            </a:r>
            <a:endParaRPr lang="en-US" smtClean="0">
              <a:solidFill>
                <a:srgbClr val="FFFF00"/>
              </a:solidFill>
              <a:cs typeface="+mn-cs"/>
            </a:endParaRP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525463" y="2133600"/>
            <a:ext cx="225107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read object models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read link models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read kinematics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assemble robots</a:t>
            </a:r>
          </a:p>
          <a:p>
            <a:pPr>
              <a:buFontTx/>
              <a:buChar char="•"/>
              <a:defRPr/>
            </a:pPr>
            <a:endParaRPr lang="en-US" sz="2000" smtClean="0">
              <a:solidFill>
                <a:srgbClr val="FFFFFF"/>
              </a:solidFill>
              <a:cs typeface="+mn-cs"/>
            </a:endParaRP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3886200" y="1371600"/>
            <a:ext cx="13684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User</a:t>
            </a:r>
          </a:p>
          <a:p>
            <a:pPr algn="ctr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Interface</a:t>
            </a:r>
            <a:endParaRPr lang="en-US" smtClean="0">
              <a:solidFill>
                <a:srgbClr val="FFFF00"/>
              </a:solidFill>
              <a:cs typeface="+mn-cs"/>
            </a:endParaRP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3124200" y="2133600"/>
            <a:ext cx="268287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view 3D scene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change hand pose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auto-grip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manually move joints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Matlab interface</a:t>
            </a: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6011863" y="1371600"/>
            <a:ext cx="20796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Contact</a:t>
            </a:r>
          </a:p>
          <a:p>
            <a:pPr algn="ctr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Determination</a:t>
            </a:r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5791200" y="2133600"/>
            <a:ext cx="274320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detect collisions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adjust contact to object surface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find contact area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add friction cones</a:t>
            </a: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1600200" y="3810000"/>
            <a:ext cx="1371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Grasp</a:t>
            </a:r>
          </a:p>
          <a:p>
            <a:pPr algn="ctr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Analysis</a:t>
            </a:r>
          </a:p>
        </p:txBody>
      </p:sp>
      <p:sp>
        <p:nvSpPr>
          <p:cNvPr id="9228" name="Text Box 12"/>
          <p:cNvSpPr txBox="1">
            <a:spLocks noChangeArrowheads="1"/>
          </p:cNvSpPr>
          <p:nvPr/>
        </p:nvSpPr>
        <p:spPr bwMode="auto">
          <a:xfrm>
            <a:off x="533400" y="4495800"/>
            <a:ext cx="32607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compute grasp wrench space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use metrics on space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grasp force optimization</a:t>
            </a:r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4191000" y="3810000"/>
            <a:ext cx="2071688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Wrench Space</a:t>
            </a:r>
          </a:p>
          <a:p>
            <a:pPr algn="ctr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Visualization</a:t>
            </a: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4038600" y="4495800"/>
            <a:ext cx="2743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create projections of GWS</a:t>
            </a:r>
          </a:p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worst case disturbance</a:t>
            </a:r>
          </a:p>
        </p:txBody>
      </p:sp>
      <p:sp>
        <p:nvSpPr>
          <p:cNvPr id="9231" name="Rectangle 15"/>
          <p:cNvSpPr>
            <a:spLocks noChangeArrowheads="1"/>
          </p:cNvSpPr>
          <p:nvPr/>
        </p:nvSpPr>
        <p:spPr bwMode="auto">
          <a:xfrm>
            <a:off x="3124200" y="1447800"/>
            <a:ext cx="2590800" cy="2286000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9232" name="Rectangle 16"/>
          <p:cNvSpPr>
            <a:spLocks noChangeArrowheads="1"/>
          </p:cNvSpPr>
          <p:nvPr/>
        </p:nvSpPr>
        <p:spPr bwMode="auto">
          <a:xfrm>
            <a:off x="533400" y="3810000"/>
            <a:ext cx="3352800" cy="1828800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9233" name="Rectangle 17"/>
          <p:cNvSpPr>
            <a:spLocks noChangeArrowheads="1"/>
          </p:cNvSpPr>
          <p:nvPr/>
        </p:nvSpPr>
        <p:spPr bwMode="auto">
          <a:xfrm>
            <a:off x="5791200" y="1447800"/>
            <a:ext cx="2895600" cy="2286000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9234" name="Rectangle 18"/>
          <p:cNvSpPr>
            <a:spLocks noChangeArrowheads="1"/>
          </p:cNvSpPr>
          <p:nvPr/>
        </p:nvSpPr>
        <p:spPr bwMode="auto">
          <a:xfrm>
            <a:off x="3962400" y="3810000"/>
            <a:ext cx="2743200" cy="1828800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9235" name="Text Box 19"/>
          <p:cNvSpPr txBox="1">
            <a:spLocks noChangeArrowheads="1"/>
          </p:cNvSpPr>
          <p:nvPr/>
        </p:nvSpPr>
        <p:spPr bwMode="auto">
          <a:xfrm>
            <a:off x="6769100" y="3810000"/>
            <a:ext cx="1649413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Rigid Body</a:t>
            </a:r>
          </a:p>
          <a:p>
            <a:pPr algn="ctr" eaLnBrk="1" hangingPunct="1">
              <a:defRPr/>
            </a:pPr>
            <a:r>
              <a:rPr lang="en-US" b="1" smtClean="0">
                <a:solidFill>
                  <a:srgbClr val="FFFF00"/>
                </a:solidFill>
                <a:cs typeface="+mn-cs"/>
              </a:rPr>
              <a:t>Dynamics</a:t>
            </a:r>
          </a:p>
        </p:txBody>
      </p:sp>
      <p:sp>
        <p:nvSpPr>
          <p:cNvPr id="9236" name="Text Box 20"/>
          <p:cNvSpPr txBox="1">
            <a:spLocks noChangeArrowheads="1"/>
          </p:cNvSpPr>
          <p:nvPr/>
        </p:nvSpPr>
        <p:spPr bwMode="auto">
          <a:xfrm>
            <a:off x="6781800" y="4495800"/>
            <a:ext cx="19050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compute object motions</a:t>
            </a:r>
          </a:p>
        </p:txBody>
      </p:sp>
      <p:sp>
        <p:nvSpPr>
          <p:cNvPr id="9237" name="Rectangle 21"/>
          <p:cNvSpPr>
            <a:spLocks noChangeArrowheads="1"/>
          </p:cNvSpPr>
          <p:nvPr/>
        </p:nvSpPr>
        <p:spPr bwMode="auto">
          <a:xfrm>
            <a:off x="6781800" y="3810000"/>
            <a:ext cx="1905000" cy="1828800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9238" name="Rectangle 22"/>
          <p:cNvSpPr>
            <a:spLocks noChangeArrowheads="1"/>
          </p:cNvSpPr>
          <p:nvPr/>
        </p:nvSpPr>
        <p:spPr bwMode="auto">
          <a:xfrm>
            <a:off x="1524000" y="5715000"/>
            <a:ext cx="3048000" cy="914400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9239" name="Rectangle 23"/>
          <p:cNvSpPr>
            <a:spLocks noChangeArrowheads="1"/>
          </p:cNvSpPr>
          <p:nvPr/>
        </p:nvSpPr>
        <p:spPr bwMode="auto">
          <a:xfrm>
            <a:off x="1981200" y="5715000"/>
            <a:ext cx="2209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sz="2400" b="1">
                <a:solidFill>
                  <a:srgbClr val="FFFF00"/>
                </a:solidFill>
                <a:latin typeface="Times New Roman" pitchFamily="18" charset="0"/>
                <a:cs typeface="+mn-cs"/>
              </a:rPr>
              <a:t>Grasp Planner</a:t>
            </a:r>
          </a:p>
        </p:txBody>
      </p:sp>
      <p:sp>
        <p:nvSpPr>
          <p:cNvPr id="9240" name="Text Box 24"/>
          <p:cNvSpPr txBox="1">
            <a:spLocks noChangeArrowheads="1"/>
          </p:cNvSpPr>
          <p:nvPr/>
        </p:nvSpPr>
        <p:spPr bwMode="auto">
          <a:xfrm>
            <a:off x="1524000" y="6080125"/>
            <a:ext cx="3048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generate and test grasps</a:t>
            </a:r>
          </a:p>
        </p:txBody>
      </p:sp>
      <p:sp>
        <p:nvSpPr>
          <p:cNvPr id="9241" name="Rectangle 25"/>
          <p:cNvSpPr>
            <a:spLocks noChangeArrowheads="1"/>
          </p:cNvSpPr>
          <p:nvPr/>
        </p:nvSpPr>
        <p:spPr bwMode="auto">
          <a:xfrm>
            <a:off x="4648200" y="5715000"/>
            <a:ext cx="3048000" cy="914400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9242" name="Rectangle 26"/>
          <p:cNvSpPr>
            <a:spLocks noChangeArrowheads="1"/>
          </p:cNvSpPr>
          <p:nvPr/>
        </p:nvSpPr>
        <p:spPr bwMode="auto">
          <a:xfrm>
            <a:off x="4800600" y="5715000"/>
            <a:ext cx="2819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sz="2400" b="1">
                <a:solidFill>
                  <a:srgbClr val="FFFF00"/>
                </a:solidFill>
                <a:latin typeface="Times New Roman" pitchFamily="18" charset="0"/>
                <a:cs typeface="+mn-cs"/>
              </a:rPr>
              <a:t>Control Algorithms</a:t>
            </a:r>
          </a:p>
        </p:txBody>
      </p:sp>
      <p:sp>
        <p:nvSpPr>
          <p:cNvPr id="9243" name="Text Box 27"/>
          <p:cNvSpPr txBox="1">
            <a:spLocks noChangeArrowheads="1"/>
          </p:cNvSpPr>
          <p:nvPr/>
        </p:nvSpPr>
        <p:spPr bwMode="auto">
          <a:xfrm>
            <a:off x="4724400" y="6096000"/>
            <a:ext cx="2895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Char char="•"/>
              <a:defRPr/>
            </a:pPr>
            <a:r>
              <a:rPr lang="en-US" sz="2000" smtClean="0">
                <a:solidFill>
                  <a:srgbClr val="FFFFFF"/>
                </a:solidFill>
                <a:cs typeface="+mn-cs"/>
              </a:rPr>
              <a:t> PD controllers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pPr algn="ctr" eaLnBrk="1" hangingPunct="1">
              <a:defRPr/>
            </a:pPr>
            <a:r>
              <a:rPr lang="en-US" sz="4400">
                <a:solidFill>
                  <a:srgbClr val="FFFF00"/>
                </a:solidFill>
                <a:latin typeface="Times New Roman" pitchFamily="18" charset="0"/>
                <a:cs typeface="+mn-cs"/>
              </a:rPr>
              <a:t>Hand Construction</a:t>
            </a: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685800" y="18288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/>
          <a:p>
            <a:pPr marL="342900" indent="-342900" defTabSz="7620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sz="3200" dirty="0">
                <a:solidFill>
                  <a:srgbClr val="FFFFFF"/>
                </a:solidFill>
                <a:latin typeface="Times New Roman" pitchFamily="18" charset="0"/>
                <a:cs typeface="+mn-cs"/>
              </a:rPr>
              <a:t>The hand </a:t>
            </a:r>
            <a:r>
              <a:rPr lang="en-US" sz="3200" dirty="0" smtClean="0">
                <a:solidFill>
                  <a:srgbClr val="FFFFFF"/>
                </a:solidFill>
                <a:latin typeface="Times New Roman" pitchFamily="18" charset="0"/>
                <a:cs typeface="+mn-cs"/>
              </a:rPr>
              <a:t>kinematics </a:t>
            </a:r>
            <a:r>
              <a:rPr lang="en-US" sz="3200" dirty="0">
                <a:solidFill>
                  <a:srgbClr val="FFFFFF"/>
                </a:solidFill>
                <a:latin typeface="Times New Roman" pitchFamily="18" charset="0"/>
                <a:cs typeface="+mn-cs"/>
              </a:rPr>
              <a:t>specify the transforms between links, and can handle coupled joints.</a:t>
            </a:r>
          </a:p>
          <a:p>
            <a:pPr marL="342900" indent="-342900" defTabSz="7620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sz="3200" dirty="0">
                <a:solidFill>
                  <a:srgbClr val="FFFFFF"/>
                </a:solidFill>
                <a:latin typeface="Times New Roman" pitchFamily="18" charset="0"/>
                <a:cs typeface="+mn-cs"/>
              </a:rPr>
              <a:t>The 3D link geometries are accurately described in CAD model files.</a:t>
            </a:r>
          </a:p>
          <a:p>
            <a:pPr marL="342900" indent="-342900" defTabSz="7620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sz="3200" dirty="0">
                <a:solidFill>
                  <a:srgbClr val="FFFFFF"/>
                </a:solidFill>
                <a:latin typeface="Times New Roman" pitchFamily="18" charset="0"/>
                <a:cs typeface="+mn-cs"/>
              </a:rPr>
              <a:t>The format is flexible and can easily model many of the available complex articulated hands.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Hand Kinematics</a:t>
            </a:r>
          </a:p>
        </p:txBody>
      </p:sp>
      <p:pic>
        <p:nvPicPr>
          <p:cNvPr id="36867" name="Picture 3" descr="handfram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89100" y="1981200"/>
            <a:ext cx="5764213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Hand/Arm Library</a:t>
            </a:r>
          </a:p>
        </p:txBody>
      </p:sp>
      <p:pic>
        <p:nvPicPr>
          <p:cNvPr id="37891" name="Picture 3" descr="Robonaut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52"/>
          <a:stretch>
            <a:fillRect/>
          </a:stretch>
        </p:blipFill>
        <p:spPr>
          <a:xfrm>
            <a:off x="6934200" y="1447800"/>
            <a:ext cx="1706563" cy="2209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2" name="Picture 4" descr="jaw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" y="4273550"/>
            <a:ext cx="2568575" cy="1981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3" name="Picture 5" descr="DLR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3600" y="4114800"/>
            <a:ext cx="2800350" cy="21574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4" name="Picture 6" descr="rutgers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BFEFB"/>
              </a:clrFrom>
              <a:clrTo>
                <a:srgbClr val="FBFE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30" r="23131"/>
          <a:stretch>
            <a:fillRect/>
          </a:stretch>
        </p:blipFill>
        <p:spPr bwMode="auto">
          <a:xfrm>
            <a:off x="4038600" y="1600200"/>
            <a:ext cx="1524000" cy="2071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914400" y="3733800"/>
            <a:ext cx="11001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z="2600" smtClean="0">
                <a:solidFill>
                  <a:srgbClr val="FFFFFF"/>
                </a:solidFill>
                <a:cs typeface="+mn-cs"/>
              </a:rPr>
              <a:t>Barrett</a:t>
            </a:r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4191000" y="3733800"/>
            <a:ext cx="12112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z="2600" smtClean="0">
                <a:solidFill>
                  <a:srgbClr val="FFFFFF"/>
                </a:solidFill>
                <a:cs typeface="+mn-cs"/>
              </a:rPr>
              <a:t>Rutgers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7146925" y="3733800"/>
            <a:ext cx="14684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z="2600" smtClean="0">
                <a:solidFill>
                  <a:srgbClr val="FFFFFF"/>
                </a:solidFill>
                <a:cs typeface="+mn-cs"/>
              </a:rPr>
              <a:t>Robonaut</a:t>
            </a:r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457200" y="6216650"/>
            <a:ext cx="178752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z="2600" smtClean="0">
                <a:solidFill>
                  <a:srgbClr val="FFFFFF"/>
                </a:solidFill>
                <a:cs typeface="+mn-cs"/>
              </a:rPr>
              <a:t>Parallel Jaw</a:t>
            </a:r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3276600" y="6248400"/>
            <a:ext cx="84455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z="2600" smtClean="0">
                <a:solidFill>
                  <a:srgbClr val="FFFFFF"/>
                </a:solidFill>
                <a:cs typeface="+mn-cs"/>
              </a:rPr>
              <a:t>DLR</a:t>
            </a:r>
          </a:p>
        </p:txBody>
      </p:sp>
      <p:pic>
        <p:nvPicPr>
          <p:cNvPr id="37900" name="Picture 12" descr="barrett2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676400"/>
            <a:ext cx="2590800" cy="2005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5334000" y="6248400"/>
            <a:ext cx="93662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z="2600" smtClean="0">
                <a:solidFill>
                  <a:srgbClr val="FFFFFF"/>
                </a:solidFill>
                <a:cs typeface="+mn-cs"/>
              </a:rPr>
              <a:t>Puma</a:t>
            </a:r>
          </a:p>
        </p:txBody>
      </p:sp>
      <p:sp>
        <p:nvSpPr>
          <p:cNvPr id="21518" name="Text Box 14"/>
          <p:cNvSpPr txBox="1">
            <a:spLocks noChangeArrowheads="1"/>
          </p:cNvSpPr>
          <p:nvPr/>
        </p:nvSpPr>
        <p:spPr bwMode="auto">
          <a:xfrm>
            <a:off x="7239000" y="6248400"/>
            <a:ext cx="117475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sz="2600" smtClean="0">
                <a:solidFill>
                  <a:srgbClr val="FFFFFF"/>
                </a:solidFill>
                <a:cs typeface="+mn-cs"/>
              </a:rPr>
              <a:t>Paloma</a:t>
            </a:r>
          </a:p>
        </p:txBody>
      </p:sp>
      <p:pic>
        <p:nvPicPr>
          <p:cNvPr id="37903" name="Picture 15" descr="puma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00600" y="4343400"/>
            <a:ext cx="1636713" cy="1981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904" name="Picture 16" descr="paloma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9" t="2522" r="5605" b="17940"/>
          <a:stretch>
            <a:fillRect/>
          </a:stretch>
        </p:blipFill>
        <p:spPr bwMode="auto">
          <a:xfrm>
            <a:off x="6858000" y="4572000"/>
            <a:ext cx="22860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Grasp Analysis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848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Occurs when a contact is formed or broken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Computes space of forces and torques that can be applied by the grasp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Quality measures numerically evaluate grasp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Provides a means to evaluate grasps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Compare grasps of one hand, one object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Compare grasps of many hands, one object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Compare grasps of many hands, across a task specified object set.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Wrench Spaces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In 3-space, a wrench is a 6D vector composed of a force and a torque:</a:t>
            </a:r>
          </a:p>
          <a:p>
            <a:pPr eaLnBrk="1" hangingPunct="1"/>
            <a:r>
              <a:rPr lang="en-US" altLang="en-US" dirty="0" smtClean="0"/>
              <a:t>The space of wrenches that may need to be applied during a task is the </a:t>
            </a:r>
            <a:r>
              <a:rPr lang="en-US" altLang="en-US" i="1" dirty="0" smtClean="0"/>
              <a:t>task wrench space.</a:t>
            </a:r>
          </a:p>
          <a:p>
            <a:pPr eaLnBrk="1" hangingPunct="1"/>
            <a:r>
              <a:rPr lang="en-US" altLang="en-US" dirty="0" smtClean="0"/>
              <a:t>The space of wrenches that can be applied by a grasp is the </a:t>
            </a:r>
            <a:r>
              <a:rPr lang="en-US" altLang="en-US" i="1" dirty="0" smtClean="0"/>
              <a:t>grasp wrench space.</a:t>
            </a:r>
          </a:p>
          <a:p>
            <a:pPr marL="0" indent="0" eaLnBrk="1" hangingPunct="1">
              <a:lnSpc>
                <a:spcPct val="140000"/>
              </a:lnSpc>
              <a:buNone/>
            </a:pPr>
            <a:r>
              <a:rPr lang="en-US" altLang="en-US" dirty="0" smtClean="0"/>
              <a:t>  </a:t>
            </a:r>
            <a:endParaRPr lang="en-US" altLang="en-US" i="1" dirty="0" smtClean="0"/>
          </a:p>
          <a:p>
            <a:pPr eaLnBrk="1" hangingPunct="1"/>
            <a:endParaRPr lang="en-US" altLang="en-US" dirty="0" smtClean="0"/>
          </a:p>
        </p:txBody>
      </p:sp>
      <p:graphicFrame>
        <p:nvGraphicFramePr>
          <p:cNvPr id="39940" name="Object 4"/>
          <p:cNvGraphicFramePr>
            <a:graphicFrameLocks noGrp="1"/>
          </p:cNvGraphicFramePr>
          <p:nvPr>
            <p:ph sz="half" idx="4294967295"/>
          </p:nvPr>
        </p:nvGraphicFramePr>
        <p:xfrm>
          <a:off x="7010400" y="2209800"/>
          <a:ext cx="1447800" cy="965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53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2209800"/>
                        <a:ext cx="1447800" cy="965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Special Types of Grasps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A </a:t>
            </a:r>
            <a:r>
              <a:rPr lang="en-US" altLang="en-US" i="1" smtClean="0"/>
              <a:t>force-closure</a:t>
            </a:r>
            <a:r>
              <a:rPr lang="en-US" altLang="en-US" smtClean="0"/>
              <a:t> grasp completely restrains the object.</a:t>
            </a:r>
          </a:p>
          <a:p>
            <a:pPr lvl="1" eaLnBrk="1" hangingPunct="1"/>
            <a:r>
              <a:rPr lang="en-US" altLang="en-US" smtClean="0"/>
              <a:t>Origin is contained within grasp wrench space.</a:t>
            </a:r>
          </a:p>
          <a:p>
            <a:pPr lvl="1" eaLnBrk="1" hangingPunct="1">
              <a:lnSpc>
                <a:spcPct val="40000"/>
              </a:lnSpc>
            </a:pPr>
            <a:endParaRPr lang="en-US" altLang="en-US" smtClean="0"/>
          </a:p>
          <a:p>
            <a:pPr eaLnBrk="1" hangingPunct="1"/>
            <a:r>
              <a:rPr lang="en-US" altLang="en-US" smtClean="0"/>
              <a:t>A </a:t>
            </a:r>
            <a:r>
              <a:rPr lang="en-US" altLang="en-US" i="1" smtClean="0"/>
              <a:t>manipulable </a:t>
            </a:r>
            <a:r>
              <a:rPr lang="en-US" altLang="en-US" smtClean="0"/>
              <a:t>grasp can impart arbitrary velocities on the object without breaking contact.</a:t>
            </a:r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Friction Cones</a:t>
            </a:r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/>
          <a:p>
            <a:pPr marL="342900" indent="-3429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sz="2800">
                <a:solidFill>
                  <a:srgbClr val="FFFFFF"/>
                </a:solidFill>
                <a:latin typeface="Times New Roman" pitchFamily="18" charset="0"/>
                <a:cs typeface="+mn-cs"/>
              </a:rPr>
              <a:t>Friction at a contact point allows forces in directions other than the contact normal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  <a:defRPr/>
            </a:pPr>
            <a:endParaRPr lang="en-US" sz="2800">
              <a:solidFill>
                <a:srgbClr val="FFFFFF"/>
              </a:solidFill>
              <a:latin typeface="Times New Roman" pitchFamily="18" charset="0"/>
              <a:cs typeface="+mn-cs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sz="2800">
                <a:solidFill>
                  <a:srgbClr val="FFFFFF"/>
                </a:solidFill>
                <a:latin typeface="Times New Roman" pitchFamily="18" charset="0"/>
                <a:cs typeface="+mn-cs"/>
              </a:rPr>
              <a:t>COF, </a:t>
            </a:r>
            <a:r>
              <a:rPr lang="en-US" sz="2800">
                <a:solidFill>
                  <a:srgbClr val="FFFFFF"/>
                </a:solidFill>
                <a:latin typeface="Symbol" pitchFamily="18" charset="2"/>
                <a:cs typeface="+mn-cs"/>
              </a:rPr>
              <a:t>m,</a:t>
            </a:r>
            <a:r>
              <a:rPr lang="en-US" sz="2800">
                <a:solidFill>
                  <a:srgbClr val="FFFFFF"/>
                </a:solidFill>
                <a:latin typeface="Times New Roman" pitchFamily="18" charset="0"/>
                <a:cs typeface="+mn-cs"/>
              </a:rPr>
              <a:t> is determined by the contacting materials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sz="2800">
                <a:solidFill>
                  <a:srgbClr val="FFFFFF"/>
                </a:solidFill>
                <a:latin typeface="Times New Roman" pitchFamily="18" charset="0"/>
                <a:cs typeface="+mn-cs"/>
              </a:rPr>
              <a:t>Estimate friction cone as convex sum of a force vectors on the boundary assuming a unit normal force,            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  <a:defRPr/>
            </a:pPr>
            <a:endParaRPr lang="en-US" sz="28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41988" name="Object 4"/>
          <p:cNvGraphicFramePr>
            <a:graphicFrameLocks/>
          </p:cNvGraphicFramePr>
          <p:nvPr/>
        </p:nvGraphicFramePr>
        <p:xfrm>
          <a:off x="4953000" y="5105400"/>
          <a:ext cx="1906588" cy="127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014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3000" y="5105400"/>
                        <a:ext cx="1906588" cy="1270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989" name="Object 5"/>
          <p:cNvGraphicFramePr>
            <a:graphicFrameLocks noChangeAspect="1"/>
          </p:cNvGraphicFramePr>
          <p:nvPr/>
        </p:nvGraphicFramePr>
        <p:xfrm>
          <a:off x="1905000" y="4800600"/>
          <a:ext cx="1101725" cy="593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015" name="Equation" r:id="rId5" imgW="457112" imgH="205794" progId="Equation.3">
                  <p:embed/>
                </p:oleObj>
              </mc:Choice>
              <mc:Fallback>
                <p:oleObj name="Equation" r:id="rId5" imgW="457112" imgH="205794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4800600"/>
                        <a:ext cx="1101725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1990" name="Picture 6" descr="frictionconefig1-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1828800"/>
            <a:ext cx="847725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1" name="Picture 7" descr="frictionconefig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4953000"/>
            <a:ext cx="81915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6172200" y="41148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2D Example</a:t>
            </a:r>
          </a:p>
        </p:txBody>
      </p:sp>
      <p:graphicFrame>
        <p:nvGraphicFramePr>
          <p:cNvPr id="43012" name="Object 4"/>
          <p:cNvGraphicFramePr>
            <a:graphicFrameLocks noGrp="1"/>
          </p:cNvGraphicFramePr>
          <p:nvPr>
            <p:ph idx="1"/>
          </p:nvPr>
        </p:nvGraphicFramePr>
        <p:xfrm>
          <a:off x="6170613" y="16002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33" name="Clip" r:id="rId3" imgW="2742857" imgH="2742857" progId="MS_ClipArt_Gallery.2">
                  <p:embed/>
                </p:oleObj>
              </mc:Choice>
              <mc:Fallback>
                <p:oleObj name="Clip" r:id="rId3" imgW="2742857" imgH="2742857" progId="MS_ClipArt_Gallery.2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0613" y="16002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304800" y="1981200"/>
            <a:ext cx="4572000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sz="2600" dirty="0" smtClean="0">
                <a:solidFill>
                  <a:srgbClr val="FFFFFF"/>
                </a:solidFill>
                <a:latin typeface="Times New Roman" pitchFamily="18" charset="0"/>
                <a:cs typeface="+mn-cs"/>
              </a:rPr>
              <a:t>In 2D, grasp wrench space is</a:t>
            </a:r>
          </a:p>
          <a:p>
            <a:pPr eaLnBrk="1" hangingPunct="1">
              <a:defRPr/>
            </a:pPr>
            <a:r>
              <a:rPr lang="en-US" sz="2600" dirty="0" smtClean="0">
                <a:solidFill>
                  <a:srgbClr val="FFFFFF"/>
                </a:solidFill>
                <a:latin typeface="Times New Roman" pitchFamily="18" charset="0"/>
                <a:cs typeface="+mn-cs"/>
              </a:rPr>
              <a:t>3 dim:  </a:t>
            </a:r>
            <a:r>
              <a:rPr lang="en-US" sz="2600" dirty="0" err="1" smtClean="0">
                <a:solidFill>
                  <a:srgbClr val="FFFFFF"/>
                </a:solidFill>
                <a:latin typeface="Times New Roman" pitchFamily="18" charset="0"/>
                <a:cs typeface="+mn-cs"/>
              </a:rPr>
              <a:t>Fx</a:t>
            </a:r>
            <a:r>
              <a:rPr lang="en-US" sz="2600" dirty="0" smtClean="0">
                <a:solidFill>
                  <a:srgbClr val="FFFFFF"/>
                </a:solidFill>
                <a:latin typeface="Times New Roman" pitchFamily="18" charset="0"/>
                <a:cs typeface="+mn-cs"/>
              </a:rPr>
              <a:t>, </a:t>
            </a:r>
            <a:r>
              <a:rPr lang="en-US" sz="2600" dirty="0" err="1" smtClean="0">
                <a:solidFill>
                  <a:srgbClr val="FFFFFF"/>
                </a:solidFill>
                <a:latin typeface="Times New Roman" pitchFamily="18" charset="0"/>
                <a:cs typeface="+mn-cs"/>
              </a:rPr>
              <a:t>Fy</a:t>
            </a:r>
            <a:r>
              <a:rPr lang="en-US" sz="2600" dirty="0" smtClean="0">
                <a:solidFill>
                  <a:srgbClr val="FFFFFF"/>
                </a:solidFill>
                <a:latin typeface="Times New Roman" pitchFamily="18" charset="0"/>
                <a:cs typeface="+mn-cs"/>
              </a:rPr>
              <a:t>, T</a:t>
            </a:r>
          </a:p>
          <a:p>
            <a:pPr eaLnBrk="1" hangingPunct="1">
              <a:defRPr/>
            </a:pPr>
            <a:endParaRPr lang="en-US" sz="2600" dirty="0">
              <a:solidFill>
                <a:srgbClr val="FFFFFF"/>
              </a:solidFill>
              <a:latin typeface="Times New Roman" pitchFamily="18" charset="0"/>
              <a:cs typeface="+mn-cs"/>
            </a:endParaRPr>
          </a:p>
          <a:p>
            <a:pPr eaLnBrk="1" hangingPunct="1">
              <a:defRPr/>
            </a:pPr>
            <a:r>
              <a:rPr lang="en-US" sz="2600" dirty="0" smtClean="0">
                <a:solidFill>
                  <a:srgbClr val="FFFFFF"/>
                </a:solidFill>
                <a:latin typeface="Times New Roman" pitchFamily="18" charset="0"/>
                <a:cs typeface="+mn-cs"/>
              </a:rPr>
              <a:t>Object</a:t>
            </a:r>
            <a:r>
              <a:rPr lang="en-US" sz="2600" dirty="0">
                <a:solidFill>
                  <a:srgbClr val="FFFFFF"/>
                </a:solidFill>
                <a:latin typeface="Times New Roman" pitchFamily="18" charset="0"/>
                <a:cs typeface="+mn-cs"/>
              </a:rPr>
              <a:t>: square lamina</a:t>
            </a:r>
          </a:p>
          <a:p>
            <a:pPr eaLnBrk="1" hangingPunct="1">
              <a:defRPr/>
            </a:pPr>
            <a:endParaRPr lang="en-US" sz="2600" dirty="0">
              <a:solidFill>
                <a:srgbClr val="FFFFFF"/>
              </a:solidFill>
              <a:latin typeface="Times New Roman" pitchFamily="18" charset="0"/>
              <a:cs typeface="+mn-cs"/>
            </a:endParaRPr>
          </a:p>
          <a:p>
            <a:pPr eaLnBrk="1" hangingPunct="1">
              <a:defRPr/>
            </a:pPr>
            <a:r>
              <a:rPr lang="en-US" sz="2600" dirty="0">
                <a:solidFill>
                  <a:srgbClr val="FFFFFF"/>
                </a:solidFill>
                <a:latin typeface="Times New Roman" pitchFamily="18" charset="0"/>
                <a:cs typeface="+mn-cs"/>
              </a:rPr>
              <a:t>Grasp: 3 point contacts with a COF of 0.3</a:t>
            </a:r>
          </a:p>
          <a:p>
            <a:pPr eaLnBrk="1" hangingPunct="1">
              <a:defRPr/>
            </a:pPr>
            <a:endParaRPr lang="en-US" sz="2600" dirty="0">
              <a:solidFill>
                <a:srgbClr val="FFFFFF"/>
              </a:solidFill>
              <a:latin typeface="Times New Roman" pitchFamily="18" charset="0"/>
              <a:cs typeface="+mn-cs"/>
            </a:endParaRPr>
          </a:p>
          <a:p>
            <a:pPr eaLnBrk="1" hangingPunct="1">
              <a:defRPr/>
            </a:pPr>
            <a:r>
              <a:rPr lang="en-US" sz="2600" dirty="0">
                <a:solidFill>
                  <a:srgbClr val="FFFFFF"/>
                </a:solidFill>
                <a:latin typeface="Times New Roman" pitchFamily="18" charset="0"/>
                <a:cs typeface="+mn-cs"/>
              </a:rPr>
              <a:t>In 2D, friction cones do not need to be approximated.</a:t>
            </a:r>
          </a:p>
        </p:txBody>
      </p:sp>
      <p:sp>
        <p:nvSpPr>
          <p:cNvPr id="26630" name="Line 6"/>
          <p:cNvSpPr>
            <a:spLocks noChangeShapeType="1"/>
          </p:cNvSpPr>
          <p:nvPr/>
        </p:nvSpPr>
        <p:spPr bwMode="auto">
          <a:xfrm>
            <a:off x="7353300" y="55483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6631" name="Line 7"/>
          <p:cNvSpPr>
            <a:spLocks noChangeShapeType="1"/>
          </p:cNvSpPr>
          <p:nvPr/>
        </p:nvSpPr>
        <p:spPr bwMode="auto">
          <a:xfrm>
            <a:off x="7346950" y="48863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7810500" y="54705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26633" name="Text Box 9"/>
          <p:cNvSpPr txBox="1">
            <a:spLocks noChangeArrowheads="1"/>
          </p:cNvSpPr>
          <p:nvPr/>
        </p:nvSpPr>
        <p:spPr bwMode="auto">
          <a:xfrm>
            <a:off x="7024688" y="46593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6399213" y="45720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6635" name="AutoShape 11"/>
          <p:cNvSpPr>
            <a:spLocks noChangeArrowheads="1"/>
          </p:cNvSpPr>
          <p:nvPr/>
        </p:nvSpPr>
        <p:spPr bwMode="auto">
          <a:xfrm rot="-5400000">
            <a:off x="6429375" y="46624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6636" name="AutoShape 12"/>
          <p:cNvSpPr>
            <a:spLocks noChangeArrowheads="1"/>
          </p:cNvSpPr>
          <p:nvPr/>
        </p:nvSpPr>
        <p:spPr bwMode="auto">
          <a:xfrm rot="10800000">
            <a:off x="7954963" y="61722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6637" name="AutoShape 13"/>
          <p:cNvSpPr>
            <a:spLocks noChangeArrowheads="1"/>
          </p:cNvSpPr>
          <p:nvPr/>
        </p:nvSpPr>
        <p:spPr bwMode="auto">
          <a:xfrm rot="2658926">
            <a:off x="8083550" y="45323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wrenchspacecube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2200" y="4191000"/>
            <a:ext cx="2514600" cy="2514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403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6482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129029" name="Object 5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99" name="Clip" r:id="rId4" imgW="2742857" imgH="2742857" progId="MS_ClipArt_Gallery.2">
                  <p:embed/>
                </p:oleObj>
              </mc:Choice>
              <mc:Fallback>
                <p:oleObj name="Clip" r:id="rId4" imgW="2742857" imgH="2742857" progId="MS_ClipArt_Gallery.2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4038" name="Object 6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100" name="Equation" r:id="rId6" imgW="6027358" imgH="4000446" progId="Equation.3">
                  <p:embed/>
                </p:oleObj>
              </mc:Choice>
              <mc:Fallback>
                <p:oleObj name="Equation" r:id="rId6" imgW="6027358" imgH="4000446" progId="Equation.3">
                  <p:embed/>
                  <p:pic>
                    <p:nvPicPr>
                      <p:cNvPr id="0" name="Object 6"/>
                      <p:cNvPicPr>
                        <a:picLocks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4039" name="Object 7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101" name="Equation" r:id="rId8" imgW="6027358" imgH="4000446" progId="Equation.3">
                  <p:embed/>
                </p:oleObj>
              </mc:Choice>
              <mc:Fallback>
                <p:oleObj name="Equation" r:id="rId8" imgW="6027358" imgH="4000446" progId="Equation.3">
                  <p:embed/>
                  <p:pic>
                    <p:nvPicPr>
                      <p:cNvPr id="0" name="Object 7"/>
                      <p:cNvPicPr>
                        <a:picLocks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6" name="Text Box 8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27657" name="Rectangle 9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US" sz="2600" baseline="-25000">
              <a:solidFill>
                <a:srgbClr val="000000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7658" name="Line 10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7659" name="Line 11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7660" name="Text Box 12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27661" name="Text Box 13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27662" name="Rectangle 14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7663" name="AutoShape 15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7664" name="AutoShape 16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7665" name="AutoShape 17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pSp>
        <p:nvGrpSpPr>
          <p:cNvPr id="129042" name="Group 18"/>
          <p:cNvGrpSpPr>
            <a:grpSpLocks/>
          </p:cNvGrpSpPr>
          <p:nvPr/>
        </p:nvGrpSpPr>
        <p:grpSpPr bwMode="auto">
          <a:xfrm>
            <a:off x="6400800" y="3048000"/>
            <a:ext cx="965200" cy="914400"/>
            <a:chOff x="4032" y="1920"/>
            <a:chExt cx="608" cy="576"/>
          </a:xfrm>
        </p:grpSpPr>
        <p:sp>
          <p:nvSpPr>
            <p:cNvPr id="27680" name="Line 19"/>
            <p:cNvSpPr>
              <a:spLocks noChangeShapeType="1"/>
            </p:cNvSpPr>
            <p:nvPr/>
          </p:nvSpPr>
          <p:spPr bwMode="auto">
            <a:xfrm flipH="1">
              <a:off x="4032" y="1920"/>
              <a:ext cx="585" cy="576"/>
            </a:xfrm>
            <a:prstGeom prst="line">
              <a:avLst/>
            </a:prstGeom>
            <a:noFill/>
            <a:ln w="9525" cap="rnd">
              <a:solidFill>
                <a:schemeClr val="bg2"/>
              </a:solidFill>
              <a:prstDash val="sysDot"/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en-US" sz="2400">
                <a:solidFill>
                  <a:srgbClr val="FFFFFF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27681" name="Text Box 20"/>
            <p:cNvSpPr txBox="1">
              <a:spLocks noChangeArrowheads="1"/>
            </p:cNvSpPr>
            <p:nvPr/>
          </p:nvSpPr>
          <p:spPr bwMode="auto">
            <a:xfrm>
              <a:off x="4283" y="2126"/>
              <a:ext cx="357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>
                <a:defRPr/>
              </a:pPr>
              <a:r>
                <a:rPr lang="en-US" sz="1600" smtClean="0">
                  <a:solidFill>
                    <a:srgbClr val="000000"/>
                  </a:solidFill>
                  <a:cs typeface="+mn-cs"/>
                </a:rPr>
                <a:t>d</a:t>
              </a:r>
              <a:r>
                <a:rPr lang="en-US" sz="1600" baseline="-25000" smtClean="0">
                  <a:solidFill>
                    <a:srgbClr val="000000"/>
                  </a:solidFill>
                  <a:cs typeface="+mn-cs"/>
                </a:rPr>
                <a:t>max</a:t>
              </a:r>
              <a:endParaRPr lang="en-US" sz="2600" smtClean="0">
                <a:solidFill>
                  <a:srgbClr val="FFFFFF"/>
                </a:solidFill>
                <a:cs typeface="+mn-cs"/>
              </a:endParaRPr>
            </a:p>
          </p:txBody>
        </p:sp>
      </p:grpSp>
      <p:grpSp>
        <p:nvGrpSpPr>
          <p:cNvPr id="129045" name="Group 21"/>
          <p:cNvGrpSpPr>
            <a:grpSpLocks/>
          </p:cNvGrpSpPr>
          <p:nvPr/>
        </p:nvGrpSpPr>
        <p:grpSpPr bwMode="auto">
          <a:xfrm>
            <a:off x="6397625" y="2301875"/>
            <a:ext cx="933450" cy="735013"/>
            <a:chOff x="4030" y="1450"/>
            <a:chExt cx="588" cy="463"/>
          </a:xfrm>
        </p:grpSpPr>
        <p:sp>
          <p:nvSpPr>
            <p:cNvPr id="27678" name="Line 22"/>
            <p:cNvSpPr>
              <a:spLocks noChangeShapeType="1"/>
            </p:cNvSpPr>
            <p:nvPr/>
          </p:nvSpPr>
          <p:spPr bwMode="auto">
            <a:xfrm flipH="1" flipV="1">
              <a:off x="4030" y="1450"/>
              <a:ext cx="588" cy="463"/>
            </a:xfrm>
            <a:prstGeom prst="line">
              <a:avLst/>
            </a:prstGeom>
            <a:noFill/>
            <a:ln w="9525">
              <a:solidFill>
                <a:schemeClr val="bg2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en-US" sz="2400">
                <a:solidFill>
                  <a:srgbClr val="FFFFFF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27679" name="Text Box 23"/>
            <p:cNvSpPr txBox="1">
              <a:spLocks noChangeArrowheads="1"/>
            </p:cNvSpPr>
            <p:nvPr/>
          </p:nvSpPr>
          <p:spPr bwMode="auto">
            <a:xfrm>
              <a:off x="4173" y="1622"/>
              <a:ext cx="229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>
                <a:defRPr/>
              </a:pPr>
              <a:r>
                <a:rPr lang="en-US" sz="1600" smtClean="0">
                  <a:solidFill>
                    <a:srgbClr val="000000"/>
                  </a:solidFill>
                  <a:cs typeface="+mn-cs"/>
                </a:rPr>
                <a:t>d</a:t>
              </a:r>
              <a:r>
                <a:rPr lang="en-US" sz="1600" baseline="-25000" smtClean="0">
                  <a:solidFill>
                    <a:srgbClr val="000000"/>
                  </a:solidFill>
                  <a:cs typeface="+mn-cs"/>
                </a:rPr>
                <a:t>1</a:t>
              </a:r>
              <a:endParaRPr lang="en-US" sz="2600" smtClean="0">
                <a:solidFill>
                  <a:srgbClr val="FFFFFF"/>
                </a:solidFill>
                <a:cs typeface="+mn-cs"/>
              </a:endParaRPr>
            </a:p>
          </p:txBody>
        </p:sp>
      </p:grpSp>
      <p:grpSp>
        <p:nvGrpSpPr>
          <p:cNvPr id="129048" name="Group 24"/>
          <p:cNvGrpSpPr>
            <a:grpSpLocks/>
          </p:cNvGrpSpPr>
          <p:nvPr/>
        </p:nvGrpSpPr>
        <p:grpSpPr bwMode="auto">
          <a:xfrm>
            <a:off x="6400800" y="1992313"/>
            <a:ext cx="790575" cy="336550"/>
            <a:chOff x="4032" y="1255"/>
            <a:chExt cx="498" cy="212"/>
          </a:xfrm>
        </p:grpSpPr>
        <p:sp>
          <p:nvSpPr>
            <p:cNvPr id="27676" name="Line 25"/>
            <p:cNvSpPr>
              <a:spLocks noChangeShapeType="1"/>
            </p:cNvSpPr>
            <p:nvPr/>
          </p:nvSpPr>
          <p:spPr bwMode="auto">
            <a:xfrm flipV="1">
              <a:off x="4032" y="1383"/>
              <a:ext cx="185" cy="67"/>
            </a:xfrm>
            <a:prstGeom prst="line">
              <a:avLst/>
            </a:prstGeom>
            <a:noFill/>
            <a:ln w="9525">
              <a:solidFill>
                <a:schemeClr val="bg2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en-US" sz="2400">
                <a:solidFill>
                  <a:srgbClr val="FFFFFF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27677" name="Text Box 26"/>
            <p:cNvSpPr txBox="1">
              <a:spLocks noChangeArrowheads="1"/>
            </p:cNvSpPr>
            <p:nvPr/>
          </p:nvSpPr>
          <p:spPr bwMode="auto">
            <a:xfrm>
              <a:off x="4200" y="1255"/>
              <a:ext cx="330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>
                <a:defRPr/>
              </a:pPr>
              <a:r>
                <a:rPr lang="en-US" sz="1600" smtClean="0">
                  <a:solidFill>
                    <a:srgbClr val="000000"/>
                  </a:solidFill>
                  <a:cs typeface="+mn-cs"/>
                </a:rPr>
                <a:t>f</a:t>
              </a:r>
              <a:r>
                <a:rPr lang="en-US" sz="1600" baseline="-25000" smtClean="0">
                  <a:solidFill>
                    <a:srgbClr val="000000"/>
                  </a:solidFill>
                  <a:cs typeface="+mn-cs"/>
                </a:rPr>
                <a:t>1,1</a:t>
              </a:r>
              <a:endParaRPr lang="en-US" sz="2600" smtClean="0">
                <a:solidFill>
                  <a:srgbClr val="FFFFFF"/>
                </a:solidFill>
                <a:cs typeface="+mn-cs"/>
              </a:endParaRPr>
            </a:p>
          </p:txBody>
        </p:sp>
      </p:grpSp>
      <p:sp>
        <p:nvSpPr>
          <p:cNvPr id="27669" name="Line 27"/>
          <p:cNvSpPr>
            <a:spLocks noChangeShapeType="1"/>
          </p:cNvSpPr>
          <p:nvPr/>
        </p:nvSpPr>
        <p:spPr bwMode="auto">
          <a:xfrm>
            <a:off x="7434263" y="5453063"/>
            <a:ext cx="674687" cy="104775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7670" name="Line 28"/>
          <p:cNvSpPr>
            <a:spLocks noChangeShapeType="1"/>
          </p:cNvSpPr>
          <p:nvPr/>
        </p:nvSpPr>
        <p:spPr bwMode="auto">
          <a:xfrm rot="528601" flipV="1">
            <a:off x="7242175" y="5430838"/>
            <a:ext cx="152400" cy="48895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7671" name="Line 29"/>
          <p:cNvSpPr>
            <a:spLocks noChangeShapeType="1"/>
          </p:cNvSpPr>
          <p:nvPr/>
        </p:nvSpPr>
        <p:spPr bwMode="auto">
          <a:xfrm flipV="1">
            <a:off x="7429500" y="4852988"/>
            <a:ext cx="6350" cy="588962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7672" name="Text Box 30"/>
          <p:cNvSpPr txBox="1">
            <a:spLocks noChangeArrowheads="1"/>
          </p:cNvSpPr>
          <p:nvPr/>
        </p:nvSpPr>
        <p:spPr bwMode="auto">
          <a:xfrm>
            <a:off x="7143750" y="5710238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f</a:t>
            </a:r>
            <a:r>
              <a:rPr lang="en-US" baseline="-25000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27673" name="Text Box 31"/>
          <p:cNvSpPr txBox="1">
            <a:spLocks noChangeArrowheads="1"/>
          </p:cNvSpPr>
          <p:nvPr/>
        </p:nvSpPr>
        <p:spPr bwMode="auto">
          <a:xfrm>
            <a:off x="8075613" y="5286375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f</a:t>
            </a:r>
            <a:r>
              <a:rPr lang="en-US" baseline="-25000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27674" name="Text Box 32"/>
          <p:cNvSpPr txBox="1">
            <a:spLocks noChangeArrowheads="1"/>
          </p:cNvSpPr>
          <p:nvPr/>
        </p:nvSpPr>
        <p:spPr bwMode="auto">
          <a:xfrm>
            <a:off x="7416800" y="4606925"/>
            <a:ext cx="3175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latin typeface="Symbol" pitchFamily="18" charset="2"/>
                <a:cs typeface="+mn-cs"/>
              </a:rPr>
              <a:t>t</a:t>
            </a:r>
          </a:p>
        </p:txBody>
      </p:sp>
      <p:sp>
        <p:nvSpPr>
          <p:cNvPr id="129057" name="Line 33"/>
          <p:cNvSpPr>
            <a:spLocks noChangeShapeType="1"/>
          </p:cNvSpPr>
          <p:nvPr/>
        </p:nvSpPr>
        <p:spPr bwMode="auto">
          <a:xfrm>
            <a:off x="7439025" y="5448300"/>
            <a:ext cx="0" cy="904875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45060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107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5061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108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678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8680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8681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8682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28683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28684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8685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8686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8687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45072" name="Object 16"/>
          <p:cNvGraphicFramePr>
            <a:graphicFrameLocks noGrp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109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689" name="Line 17"/>
          <p:cNvSpPr>
            <a:spLocks noChangeShapeType="1"/>
          </p:cNvSpPr>
          <p:nvPr/>
        </p:nvSpPr>
        <p:spPr bwMode="auto">
          <a:xfrm rot="69739">
            <a:off x="6346825" y="5135563"/>
            <a:ext cx="1797050" cy="242887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46084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130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085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131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9704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9705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29708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9709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9710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29711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46096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132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47108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54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09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55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0728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0729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0733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0734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0735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47120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56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48132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78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33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79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1752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1753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31756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1757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1758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1759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48144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80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49156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202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157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203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2776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2777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32780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2781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2782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2783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49168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204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50180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226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0181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227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3800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3801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33804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3805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3806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3807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50192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228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51204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0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05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1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4824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4825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34828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4829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4830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4831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51216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2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52228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74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2229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75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5848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5849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35852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5853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5854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5855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52240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76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53252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98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253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99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870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6872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6873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36876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6877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6878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6879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53264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300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54276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322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4277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323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37895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7896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7897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37900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7901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7902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7903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54288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324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55300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46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5301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47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8920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8921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38924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8925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8926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8927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55312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48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56324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70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6325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71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9944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9945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39948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9949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9950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56336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72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57348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94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349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95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0968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0969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40972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0973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0974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0975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57360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96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58372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418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8373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419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41991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1992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1993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41996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1997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1998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1999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58384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420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59396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42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397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43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3016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3017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43020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3021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3022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3023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59408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44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60420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66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0421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67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4040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4041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44044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4045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4046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4047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60432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68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61444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0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45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1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5064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5065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45067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45068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5069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5070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5071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61456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2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62468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14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69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15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46087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6088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6089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6090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46092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6093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6094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6095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62480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16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63492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38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493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39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110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7112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7113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7114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47115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47116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7117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7118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7119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63504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40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64516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2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7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3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8136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8137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8138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48140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8141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8142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8143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64528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4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65540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86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541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87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158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49159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9160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9161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9162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49163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49164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9165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9166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49167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65552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88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66564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10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565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11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82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50183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0184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0185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0186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50187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50188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0189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0190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0191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66576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12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67588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634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7589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635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06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51207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1208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1209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1210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51211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51212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1213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1214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1215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67600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636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Contact Wrenches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343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Each force acts at a position on object.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Compute the corresponding wrench with respect to object’s center of gravity: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 </a:t>
            </a:r>
            <a:r>
              <a:rPr lang="en-US" altLang="en-US" sz="2400" i="1" smtClean="0">
                <a:latin typeface="Symbol" panose="05050102010706020507" pitchFamily="18" charset="2"/>
              </a:rPr>
              <a:t>l</a:t>
            </a:r>
            <a:r>
              <a:rPr lang="en-US" altLang="en-US" sz="2400" smtClean="0">
                <a:latin typeface="Symbol" panose="05050102010706020507" pitchFamily="18" charset="2"/>
              </a:rPr>
              <a:t> </a:t>
            </a:r>
            <a:r>
              <a:rPr lang="en-US" altLang="en-US" sz="2400" smtClean="0"/>
              <a:t>- torque scale factor,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smtClean="0"/>
          </a:p>
        </p:txBody>
      </p:sp>
      <p:graphicFrame>
        <p:nvGraphicFramePr>
          <p:cNvPr id="68612" name="Object 4"/>
          <p:cNvGraphicFramePr>
            <a:graphicFrameLocks/>
          </p:cNvGraphicFramePr>
          <p:nvPr/>
        </p:nvGraphicFramePr>
        <p:xfrm>
          <a:off x="1066800" y="3629025"/>
          <a:ext cx="2854325" cy="104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58" name="Equation" r:id="rId3" imgW="6027358" imgH="4000446" progId="Equation.3">
                  <p:embed/>
                </p:oleObj>
              </mc:Choice>
              <mc:Fallback>
                <p:oleObj name="Equation" r:id="rId3" imgW="6027358" imgH="4000446" progId="Equation.3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3629025"/>
                        <a:ext cx="2854325" cy="104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8613" name="Object 5"/>
          <p:cNvGraphicFramePr>
            <a:graphicFrameLocks/>
          </p:cNvGraphicFramePr>
          <p:nvPr/>
        </p:nvGraphicFramePr>
        <p:xfrm>
          <a:off x="4038600" y="5257800"/>
          <a:ext cx="976313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59" name="Equation" r:id="rId5" imgW="6027358" imgH="4000446" progId="Equation.3">
                  <p:embed/>
                </p:oleObj>
              </mc:Choice>
              <mc:Fallback>
                <p:oleObj name="Equation" r:id="rId5" imgW="6027358" imgH="4000446" progId="Equation.3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5257800"/>
                        <a:ext cx="976313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230" name="Text Box 6"/>
          <p:cNvSpPr txBox="1">
            <a:spLocks noChangeArrowheads="1"/>
          </p:cNvSpPr>
          <p:nvPr/>
        </p:nvSpPr>
        <p:spPr bwMode="auto">
          <a:xfrm>
            <a:off x="1143000" y="4648200"/>
            <a:ext cx="2927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i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contact number</a:t>
            </a:r>
          </a:p>
          <a:p>
            <a:pPr>
              <a:defRPr/>
            </a:pPr>
            <a:r>
              <a:rPr lang="en-US" sz="1800" i="1" smtClean="0">
                <a:solidFill>
                  <a:srgbClr val="FFFFFF"/>
                </a:solidFill>
                <a:cs typeface="+mn-cs"/>
              </a:rPr>
              <a:t>j</a:t>
            </a:r>
            <a:r>
              <a:rPr lang="en-US" sz="1800" smtClean="0">
                <a:solidFill>
                  <a:srgbClr val="FFFFFF"/>
                </a:solidFill>
                <a:cs typeface="+mn-cs"/>
              </a:rPr>
              <a:t>: (1-8) around cone boundary</a:t>
            </a:r>
          </a:p>
        </p:txBody>
      </p:sp>
      <p:sp>
        <p:nvSpPr>
          <p:cNvPr id="52231" name="Rectangle 7"/>
          <p:cNvSpPr>
            <a:spLocks noChangeArrowheads="1"/>
          </p:cNvSpPr>
          <p:nvPr/>
        </p:nvSpPr>
        <p:spPr bwMode="auto">
          <a:xfrm>
            <a:off x="6172200" y="1600200"/>
            <a:ext cx="2514600" cy="25908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2232" name="Line 8"/>
          <p:cNvSpPr>
            <a:spLocks noChangeShapeType="1"/>
          </p:cNvSpPr>
          <p:nvPr/>
        </p:nvSpPr>
        <p:spPr bwMode="auto">
          <a:xfrm>
            <a:off x="7354888" y="3033713"/>
            <a:ext cx="714375" cy="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none" w="sm" len="sm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2233" name="Line 9"/>
          <p:cNvSpPr>
            <a:spLocks noChangeShapeType="1"/>
          </p:cNvSpPr>
          <p:nvPr/>
        </p:nvSpPr>
        <p:spPr bwMode="auto">
          <a:xfrm>
            <a:off x="7348538" y="2371725"/>
            <a:ext cx="0" cy="66198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2234" name="Text Box 10"/>
          <p:cNvSpPr txBox="1">
            <a:spLocks noChangeArrowheads="1"/>
          </p:cNvSpPr>
          <p:nvPr/>
        </p:nvSpPr>
        <p:spPr bwMode="auto">
          <a:xfrm>
            <a:off x="7812088" y="2955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x</a:t>
            </a:r>
          </a:p>
        </p:txBody>
      </p:sp>
      <p:sp>
        <p:nvSpPr>
          <p:cNvPr id="52235" name="Text Box 11"/>
          <p:cNvSpPr txBox="1">
            <a:spLocks noChangeArrowheads="1"/>
          </p:cNvSpPr>
          <p:nvPr/>
        </p:nvSpPr>
        <p:spPr bwMode="auto">
          <a:xfrm>
            <a:off x="7026275" y="214471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smtClean="0">
                <a:solidFill>
                  <a:srgbClr val="000000"/>
                </a:solidFill>
                <a:cs typeface="+mn-cs"/>
              </a:rPr>
              <a:t>y</a:t>
            </a:r>
          </a:p>
        </p:txBody>
      </p:sp>
      <p:sp>
        <p:nvSpPr>
          <p:cNvPr id="52236" name="Rectangle 12"/>
          <p:cNvSpPr>
            <a:spLocks noChangeArrowheads="1"/>
          </p:cNvSpPr>
          <p:nvPr/>
        </p:nvSpPr>
        <p:spPr bwMode="auto">
          <a:xfrm>
            <a:off x="6400800" y="2057400"/>
            <a:ext cx="1905000" cy="19050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2237" name="AutoShape 13"/>
          <p:cNvSpPr>
            <a:spLocks noChangeArrowheads="1"/>
          </p:cNvSpPr>
          <p:nvPr/>
        </p:nvSpPr>
        <p:spPr bwMode="auto">
          <a:xfrm rot="-5400000">
            <a:off x="6430963" y="2147888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2238" name="AutoShape 14"/>
          <p:cNvSpPr>
            <a:spLocks noChangeArrowheads="1"/>
          </p:cNvSpPr>
          <p:nvPr/>
        </p:nvSpPr>
        <p:spPr bwMode="auto">
          <a:xfrm rot="10800000">
            <a:off x="7956550" y="3657600"/>
            <a:ext cx="228600" cy="3048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sp>
        <p:nvSpPr>
          <p:cNvPr id="52239" name="AutoShape 15"/>
          <p:cNvSpPr>
            <a:spLocks noChangeArrowheads="1"/>
          </p:cNvSpPr>
          <p:nvPr/>
        </p:nvSpPr>
        <p:spPr bwMode="auto">
          <a:xfrm rot="2658926">
            <a:off x="8085138" y="2017713"/>
            <a:ext cx="228600" cy="304800"/>
          </a:xfrm>
          <a:prstGeom prst="triangle">
            <a:avLst>
              <a:gd name="adj" fmla="val 50000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defRPr/>
            </a:pPr>
            <a:endParaRPr lang="en-US" sz="2400">
              <a:solidFill>
                <a:srgbClr val="FFFFFF"/>
              </a:solidFill>
              <a:latin typeface="Times New Roman" pitchFamily="18" charset="0"/>
              <a:cs typeface="+mn-cs"/>
            </a:endParaRPr>
          </a:p>
        </p:txBody>
      </p:sp>
      <p:graphicFrame>
        <p:nvGraphicFramePr>
          <p:cNvPr id="68624" name="Object 16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172200" y="4191000"/>
          <a:ext cx="25146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60" name="Clip" r:id="rId7" imgW="2742857" imgH="2742857" progId="MS_ClipArt_Gallery.2">
                  <p:embed/>
                </p:oleObj>
              </mc:Choice>
              <mc:Fallback>
                <p:oleObj name="Clip" r:id="rId7" imgW="2742857" imgH="2742857" progId="MS_ClipArt_Gallery.2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191000"/>
                        <a:ext cx="25146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  <a:noFill/>
        </p:spPr>
        <p:txBody>
          <a:bodyPr lIns="92075" tIns="46038" rIns="92075" bIns="46038"/>
          <a:lstStyle/>
          <a:p>
            <a:pPr defTabSz="762000" eaLnBrk="1" hangingPunct="1"/>
            <a:r>
              <a:rPr lang="en-US" altLang="en-US" dirty="0" smtClean="0"/>
              <a:t>Two Measures of Grasp Quality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04800" y="1351189"/>
            <a:ext cx="5410199" cy="4114800"/>
          </a:xfrm>
          <a:noFill/>
        </p:spPr>
        <p:txBody>
          <a:bodyPr lIns="92075" tIns="46038" rIns="92075" bIns="46038"/>
          <a:lstStyle/>
          <a:p>
            <a:pPr defTabSz="762000" eaLnBrk="1" hangingPunct="1">
              <a:lnSpc>
                <a:spcPct val="90000"/>
              </a:lnSpc>
            </a:pPr>
            <a:endParaRPr lang="en-US" altLang="en-US" sz="2400" dirty="0" smtClean="0"/>
          </a:p>
          <a:p>
            <a:pPr defTabSz="762000" eaLnBrk="1" hangingPunct="1">
              <a:lnSpc>
                <a:spcPct val="90000"/>
              </a:lnSpc>
            </a:pPr>
            <a:r>
              <a:rPr lang="en-US" altLang="en-US" sz="2400" dirty="0" smtClean="0"/>
              <a:t>Compute Convex Hull of all the wrenches (3D </a:t>
            </a:r>
            <a:r>
              <a:rPr lang="en-US" altLang="en-US" sz="2400" dirty="0" err="1" smtClean="0"/>
              <a:t>polyhedra</a:t>
            </a:r>
            <a:r>
              <a:rPr lang="en-US" altLang="en-US" sz="2400" dirty="0" smtClean="0"/>
              <a:t>)</a:t>
            </a:r>
          </a:p>
          <a:p>
            <a:pPr defTabSz="762000" eaLnBrk="1" hangingPunct="1">
              <a:lnSpc>
                <a:spcPct val="90000"/>
              </a:lnSpc>
            </a:pPr>
            <a:r>
              <a:rPr lang="en-US" altLang="en-US" sz="2400" dirty="0" smtClean="0"/>
              <a:t>Measures of quality:</a:t>
            </a:r>
          </a:p>
          <a:p>
            <a:pPr lvl="1" defTabSz="762000" eaLnBrk="1" hangingPunct="1">
              <a:lnSpc>
                <a:spcPct val="90000"/>
              </a:lnSpc>
            </a:pPr>
            <a:r>
              <a:rPr lang="en-US" altLang="en-US" sz="2000" dirty="0" smtClean="0"/>
              <a:t>Radius, </a:t>
            </a:r>
            <a:r>
              <a:rPr lang="en-US" altLang="en-US" sz="2000" dirty="0" smtClean="0">
                <a:latin typeface="Symbol" panose="05050102010706020507" pitchFamily="18" charset="2"/>
              </a:rPr>
              <a:t>e</a:t>
            </a:r>
            <a:r>
              <a:rPr lang="en-US" altLang="en-US" sz="2000" dirty="0" smtClean="0"/>
              <a:t>, of the largest wrench space ball that can fit within the unit grasp wrench space.</a:t>
            </a:r>
          </a:p>
          <a:p>
            <a:pPr lvl="2" defTabSz="762000" eaLnBrk="1" hangingPunct="1">
              <a:lnSpc>
                <a:spcPct val="90000"/>
              </a:lnSpc>
            </a:pPr>
            <a:r>
              <a:rPr lang="en-US" altLang="en-US" sz="1600" dirty="0" smtClean="0"/>
              <a:t>This radius represents the minimum wrench (weakest wrench) that can resist movement</a:t>
            </a:r>
          </a:p>
          <a:p>
            <a:pPr lvl="1" defTabSz="762000" eaLnBrk="1" hangingPunct="1">
              <a:lnSpc>
                <a:spcPct val="90000"/>
              </a:lnSpc>
            </a:pPr>
            <a:r>
              <a:rPr lang="en-US" altLang="en-US" sz="2000" dirty="0" smtClean="0"/>
              <a:t>Volume, </a:t>
            </a:r>
            <a:r>
              <a:rPr lang="en-US" altLang="en-US" sz="2000" i="1" dirty="0" smtClean="0"/>
              <a:t>v</a:t>
            </a:r>
            <a:r>
              <a:rPr lang="en-US" altLang="en-US" sz="2000" dirty="0" smtClean="0"/>
              <a:t>, of unit grasp wrench space</a:t>
            </a:r>
          </a:p>
          <a:p>
            <a:pPr lvl="2" defTabSz="762000" eaLnBrk="1" hangingPunct="1">
              <a:lnSpc>
                <a:spcPct val="90000"/>
              </a:lnSpc>
            </a:pPr>
            <a:r>
              <a:rPr lang="en-US" altLang="en-US" sz="1600" dirty="0" smtClean="0"/>
              <a:t>This represents the overall range of grasps that can resist forces and torques</a:t>
            </a:r>
          </a:p>
          <a:p>
            <a:pPr defTabSz="762000" eaLnBrk="1" hangingPunct="1">
              <a:lnSpc>
                <a:spcPct val="90000"/>
              </a:lnSpc>
            </a:pPr>
            <a:r>
              <a:rPr lang="en-US" altLang="en-US" sz="2400" dirty="0" smtClean="0"/>
              <a:t>Can easily extend this to grasping 3D objects</a:t>
            </a:r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6229350" y="5156200"/>
            <a:ext cx="229393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sz="1800">
                <a:solidFill>
                  <a:srgbClr val="FFFFFF"/>
                </a:solidFill>
                <a:latin typeface="Times New Roman" pitchFamily="18" charset="0"/>
                <a:cs typeface="+mn-cs"/>
              </a:rPr>
              <a:t>Ball radius </a:t>
            </a:r>
            <a:r>
              <a:rPr lang="en-US" sz="1800">
                <a:solidFill>
                  <a:srgbClr val="FFFFFF"/>
                </a:solidFill>
                <a:latin typeface="Symbol" pitchFamily="18" charset="2"/>
                <a:cs typeface="+mn-cs"/>
              </a:rPr>
              <a:t>e</a:t>
            </a:r>
            <a:r>
              <a:rPr lang="en-US" sz="1800">
                <a:solidFill>
                  <a:srgbClr val="FFFFFF"/>
                </a:solidFill>
                <a:latin typeface="Times New Roman" pitchFamily="18" charset="0"/>
                <a:cs typeface="+mn-cs"/>
              </a:rPr>
              <a:t>: 0.201</a:t>
            </a:r>
          </a:p>
          <a:p>
            <a:pPr eaLnBrk="1" hangingPunct="1">
              <a:defRPr/>
            </a:pPr>
            <a:r>
              <a:rPr lang="en-US" sz="1800">
                <a:solidFill>
                  <a:srgbClr val="FFFFFF"/>
                </a:solidFill>
                <a:latin typeface="Times New Roman" pitchFamily="18" charset="0"/>
                <a:cs typeface="+mn-cs"/>
              </a:rPr>
              <a:t>Hull volume </a:t>
            </a:r>
            <a:r>
              <a:rPr lang="en-US" sz="1800" i="1">
                <a:solidFill>
                  <a:srgbClr val="FFFFFF"/>
                </a:solidFill>
                <a:latin typeface="Times New Roman" pitchFamily="18" charset="0"/>
                <a:cs typeface="+mn-cs"/>
              </a:rPr>
              <a:t>v</a:t>
            </a:r>
            <a:r>
              <a:rPr lang="en-US" sz="1800">
                <a:solidFill>
                  <a:srgbClr val="FFFFFF"/>
                </a:solidFill>
                <a:latin typeface="Times New Roman" pitchFamily="18" charset="0"/>
                <a:cs typeface="+mn-cs"/>
              </a:rPr>
              <a:t>: 0.902</a:t>
            </a:r>
          </a:p>
        </p:txBody>
      </p:sp>
      <p:graphicFrame>
        <p:nvGraphicFramePr>
          <p:cNvPr id="94213" name="Object 5"/>
          <p:cNvGraphicFramePr>
            <a:graphicFrameLocks noGrp="1"/>
          </p:cNvGraphicFramePr>
          <p:nvPr>
            <p:ph type="clipArt" sz="half" idx="2"/>
          </p:nvPr>
        </p:nvGraphicFramePr>
        <p:xfrm>
          <a:off x="5943600" y="2362200"/>
          <a:ext cx="2741613" cy="2741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4226" name="Clip" r:id="rId3" imgW="2742857" imgH="2742857" progId="MS_ClipArt_Gallery.2">
                  <p:embed/>
                </p:oleObj>
              </mc:Choice>
              <mc:Fallback>
                <p:oleObj name="Clip" r:id="rId3" imgW="2742857" imgH="2742857" progId="MS_ClipArt_Gallery.2">
                  <p:embed/>
                  <p:pic>
                    <p:nvPicPr>
                      <p:cNvPr id="0" name="Object 5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3600" y="2362200"/>
                        <a:ext cx="2741613" cy="27416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/>
            <a:r>
              <a:rPr lang="en-US" altLang="en-US" dirty="0" smtClean="0"/>
              <a:t>Understanding Grasp Wrench Space for 3D grasping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/>
            <a:r>
              <a:rPr lang="en-US" altLang="en-US" dirty="0" smtClean="0"/>
              <a:t>In 3D, GWS is a 6 Dimensional space:</a:t>
            </a:r>
          </a:p>
          <a:p>
            <a:pPr lvl="1" eaLnBrk="1" hangingPunct="1"/>
            <a:r>
              <a:rPr lang="en-US" altLang="en-US" dirty="0" err="1" smtClean="0"/>
              <a:t>Fx</a:t>
            </a:r>
            <a:r>
              <a:rPr lang="en-US" altLang="en-US" dirty="0" smtClean="0"/>
              <a:t>, </a:t>
            </a:r>
            <a:r>
              <a:rPr lang="en-US" altLang="en-US" dirty="0" err="1" smtClean="0"/>
              <a:t>Fy</a:t>
            </a:r>
            <a:r>
              <a:rPr lang="en-US" altLang="en-US" dirty="0" smtClean="0"/>
              <a:t>, </a:t>
            </a:r>
            <a:r>
              <a:rPr lang="en-US" altLang="en-US" dirty="0" err="1" smtClean="0"/>
              <a:t>Fz</a:t>
            </a:r>
            <a:r>
              <a:rPr lang="en-US" altLang="en-US" dirty="0" smtClean="0"/>
              <a:t>, </a:t>
            </a:r>
            <a:r>
              <a:rPr lang="en-US" altLang="en-US" dirty="0" err="1" smtClean="0"/>
              <a:t>Tx,Ty,Tz</a:t>
            </a:r>
            <a:endParaRPr lang="en-US" altLang="en-US" dirty="0" smtClean="0"/>
          </a:p>
          <a:p>
            <a:pPr eaLnBrk="1" hangingPunct="1"/>
            <a:r>
              <a:rPr lang="en-US" altLang="en-US" dirty="0" smtClean="0"/>
              <a:t>To visualize the 6D grasp wrench space project it to 3-space by fixing three coordinates.</a:t>
            </a:r>
          </a:p>
          <a:p>
            <a:pPr eaLnBrk="1" hangingPunct="1"/>
            <a:r>
              <a:rPr lang="en-US" altLang="en-US" dirty="0" smtClean="0"/>
              <a:t>A useful choice:</a:t>
            </a:r>
          </a:p>
          <a:p>
            <a:pPr lvl="1" eaLnBrk="1" hangingPunct="1"/>
            <a:r>
              <a:rPr lang="en-US" altLang="en-US" dirty="0" smtClean="0"/>
              <a:t>See the forces that can be applied without applying a net torque (or vice versa).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Comparing Grasps</a:t>
            </a:r>
          </a:p>
        </p:txBody>
      </p:sp>
      <p:pic>
        <p:nvPicPr>
          <p:cNvPr id="97283" name="Picture 3" descr="mugBarrettQual2Si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" y="1371600"/>
            <a:ext cx="8229600" cy="52736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Visualizing the Results</a:t>
            </a:r>
          </a:p>
        </p:txBody>
      </p:sp>
      <p:sp>
        <p:nvSpPr>
          <p:cNvPr id="79875" name="Text Box 3"/>
          <p:cNvSpPr txBox="1">
            <a:spLocks noChangeArrowheads="1"/>
          </p:cNvSpPr>
          <p:nvPr/>
        </p:nvSpPr>
        <p:spPr bwMode="auto">
          <a:xfrm>
            <a:off x="381000" y="5638800"/>
            <a:ext cx="41148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defRPr/>
            </a:pPr>
            <a:r>
              <a:rPr lang="en-US" sz="2800" b="1" smtClean="0">
                <a:solidFill>
                  <a:srgbClr val="FFFFFF"/>
                </a:solidFill>
                <a:cs typeface="+mn-cs"/>
              </a:rPr>
              <a:t>Numeric quality &amp;</a:t>
            </a:r>
          </a:p>
          <a:p>
            <a:pPr algn="ctr" eaLnBrk="1" hangingPunct="1">
              <a:defRPr/>
            </a:pPr>
            <a:r>
              <a:rPr lang="en-US" sz="2800" b="1" smtClean="0">
                <a:solidFill>
                  <a:srgbClr val="FFFFFF"/>
                </a:solidFill>
                <a:cs typeface="+mn-cs"/>
              </a:rPr>
              <a:t>Worst case indicator</a:t>
            </a:r>
          </a:p>
        </p:txBody>
      </p:sp>
      <p:pic>
        <p:nvPicPr>
          <p:cNvPr id="96260" name="Picture 4" descr="muggras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7800"/>
            <a:ext cx="5086350" cy="418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61" name="Picture 5" descr="mugF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425" y="1447800"/>
            <a:ext cx="3965575" cy="419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029200" y="5638800"/>
            <a:ext cx="39624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defRPr/>
            </a:pPr>
            <a:r>
              <a:rPr lang="en-US" sz="2800" b="1" smtClean="0">
                <a:solidFill>
                  <a:srgbClr val="FFFFFF"/>
                </a:solidFill>
                <a:cs typeface="+mn-cs"/>
              </a:rPr>
              <a:t>Wrench Space</a:t>
            </a:r>
          </a:p>
          <a:p>
            <a:pPr algn="ctr" eaLnBrk="1" hangingPunct="1">
              <a:defRPr/>
            </a:pPr>
            <a:r>
              <a:rPr lang="en-US" sz="2800" b="1" smtClean="0">
                <a:solidFill>
                  <a:srgbClr val="FFFFFF"/>
                </a:solidFill>
                <a:cs typeface="+mn-cs"/>
              </a:rPr>
              <a:t>Projection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Comparing Grasps</a:t>
            </a:r>
          </a:p>
        </p:txBody>
      </p:sp>
      <p:pic>
        <p:nvPicPr>
          <p:cNvPr id="98307" name="Picture 3" descr="jawmu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" y="1358900"/>
            <a:ext cx="8229600" cy="51943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Comparing Grasps</a:t>
            </a:r>
          </a:p>
        </p:txBody>
      </p:sp>
      <p:pic>
        <p:nvPicPr>
          <p:cNvPr id="99331" name="Picture 3" descr="DLRmu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" y="1371600"/>
            <a:ext cx="8229600" cy="52085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Simulating Dynamics</a:t>
            </a:r>
          </a:p>
        </p:txBody>
      </p:sp>
      <p:pic>
        <p:nvPicPr>
          <p:cNvPr id="229379" name="dynamics.avi">
            <a:hlinkClick r:id="" action="ppaction://media"/>
          </p:cNvPr>
          <p:cNvPicPr>
            <a:picLocks noGrp="1" noRot="1" noChangeAspect="1" noChangeArrowheads="1"/>
          </p:cNvPicPr>
          <p:nvPr>
            <p:ph sz="half" idx="1"/>
            <a:videoFile r:link="rId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90800" y="4038600"/>
            <a:ext cx="0" cy="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29380" name="robonaut18MB.avi">
            <a:hlinkClick r:id="" action="ppaction://media"/>
          </p:cNvPr>
          <p:cNvPicPr>
            <a:picLocks noGrp="1" noChangeAspect="1" noChangeArrowheads="1"/>
          </p:cNvPicPr>
          <p:nvPr>
            <p:ph sz="half" idx="2"/>
            <a:videoFile r:link="rId3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47800" y="1447800"/>
            <a:ext cx="6096000" cy="4572000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>
                <p:cTn id="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29379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293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 nodeType="clickPar">
                      <p:stCondLst>
                        <p:cond delay="0"/>
                      </p:stCondLst>
                      <p:childTnLst>
                        <p:par>
                          <p:cTn id="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22938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380"/>
                  </p:tgtEl>
                </p:cond>
              </p:nextCondLst>
            </p:seq>
            <p:video>
              <p:cMediaNode>
                <p:cTn id="8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29380"/>
                </p:tgtEl>
              </p:cMediaNode>
            </p:vide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Simulating Dynamics</a:t>
            </a:r>
          </a:p>
        </p:txBody>
      </p:sp>
      <p:pic>
        <p:nvPicPr>
          <p:cNvPr id="230403" name="glass12MB.avi">
            <a:hlinkClick r:id="" action="ppaction://media"/>
          </p:cNvPr>
          <p:cNvPicPr>
            <a:picLocks noGrp="1" noChangeAspect="1" noChangeArrowheads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1676400"/>
            <a:ext cx="6096000" cy="4572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04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3040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403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30403"/>
                </p:tgtEl>
              </p:cMediaNode>
            </p:vide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ChangeArrowheads="1"/>
          </p:cNvSpPr>
          <p:nvPr/>
        </p:nvSpPr>
        <p:spPr bwMode="auto">
          <a:xfrm>
            <a:off x="457200" y="3962400"/>
            <a:ext cx="86868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/>
              <a:t>Low-dimensional subspaces can approximate most of the variance needed for common grasping tasks</a:t>
            </a:r>
          </a:p>
          <a:p>
            <a:pPr eaLnBrk="1" hangingPunct="1"/>
            <a:r>
              <a:rPr lang="en-US" altLang="en-US"/>
              <a:t>[</a:t>
            </a:r>
            <a:r>
              <a:rPr lang="en-US" altLang="en-US">
                <a:solidFill>
                  <a:srgbClr val="003366"/>
                </a:solidFill>
              </a:rPr>
              <a:t>Santello] </a:t>
            </a:r>
            <a:r>
              <a:rPr lang="en-US" altLang="en-US"/>
              <a:t>PCA on large dataset of human joint angles during grasping</a:t>
            </a:r>
          </a:p>
          <a:p>
            <a:pPr eaLnBrk="1" hangingPunct="1"/>
            <a:r>
              <a:rPr lang="en-US" altLang="en-US"/>
              <a:t>2 PC’s contain approx. </a:t>
            </a:r>
            <a:r>
              <a:rPr lang="en-US" altLang="en-US" i="1">
                <a:latin typeface="Times New Roman" panose="02020603050405020304" pitchFamily="18" charset="0"/>
              </a:rPr>
              <a:t>85%</a:t>
            </a:r>
            <a:r>
              <a:rPr lang="en-US" altLang="en-US"/>
              <a:t> of the variance!</a:t>
            </a:r>
          </a:p>
          <a:p>
            <a:pPr eaLnBrk="1" hangingPunct="1"/>
            <a:r>
              <a:rPr lang="en-US" altLang="en-US"/>
              <a:t>Continuous grasp subspace approximates common grasp posture</a:t>
            </a:r>
          </a:p>
          <a:p>
            <a:pPr eaLnBrk="1" hangingPunct="1">
              <a:buFontTx/>
              <a:buNone/>
            </a:pPr>
            <a:endParaRPr lang="en-US" altLang="en-US"/>
          </a:p>
          <a:p>
            <a:pPr eaLnBrk="1" hangingPunct="1"/>
            <a:endParaRPr lang="en-US" altLang="en-US"/>
          </a:p>
        </p:txBody>
      </p:sp>
      <p:sp>
        <p:nvSpPr>
          <p:cNvPr id="102403" name="Rectangle 3"/>
          <p:cNvSpPr>
            <a:spLocks noGrp="1" noChangeArrowheads="1"/>
          </p:cNvSpPr>
          <p:nvPr>
            <p:ph type="title"/>
          </p:nvPr>
        </p:nvSpPr>
        <p:spPr>
          <a:xfrm>
            <a:off x="1371600" y="304800"/>
            <a:ext cx="7772400" cy="685800"/>
          </a:xfrm>
        </p:spPr>
        <p:txBody>
          <a:bodyPr/>
          <a:lstStyle/>
          <a:p>
            <a:pPr eaLnBrk="1" hangingPunct="1"/>
            <a:r>
              <a:rPr lang="en-US" altLang="en-US" smtClean="0"/>
              <a:t>Hand Posture Subspaces</a:t>
            </a:r>
          </a:p>
        </p:txBody>
      </p:sp>
      <p:sp>
        <p:nvSpPr>
          <p:cNvPr id="10240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09600" y="914400"/>
            <a:ext cx="8077200" cy="1371600"/>
          </a:xfrm>
        </p:spPr>
        <p:txBody>
          <a:bodyPr/>
          <a:lstStyle/>
          <a:p>
            <a:pPr eaLnBrk="1" hangingPunct="1"/>
            <a:r>
              <a:rPr lang="en-US" altLang="en-US" smtClean="0"/>
              <a:t>A grasp can be a considered a point in a high-dimensional hand configuration space</a:t>
            </a:r>
          </a:p>
          <a:p>
            <a:r>
              <a:rPr lang="en-US" altLang="en-US" smtClean="0"/>
              <a:t>To find a grasp, need to search this space: expensive, intractable</a:t>
            </a:r>
          </a:p>
          <a:p>
            <a:pPr eaLnBrk="1" hangingPunct="1"/>
            <a:endParaRPr lang="en-US" altLang="en-US" smtClean="0"/>
          </a:p>
        </p:txBody>
      </p:sp>
      <p:grpSp>
        <p:nvGrpSpPr>
          <p:cNvPr id="102405" name="Group 5"/>
          <p:cNvGrpSpPr>
            <a:grpSpLocks/>
          </p:cNvGrpSpPr>
          <p:nvPr/>
        </p:nvGrpSpPr>
        <p:grpSpPr bwMode="auto">
          <a:xfrm>
            <a:off x="304800" y="2362200"/>
            <a:ext cx="5403850" cy="1631950"/>
            <a:chOff x="720" y="1584"/>
            <a:chExt cx="3404" cy="1028"/>
          </a:xfrm>
        </p:grpSpPr>
        <p:pic>
          <p:nvPicPr>
            <p:cNvPr id="102408" name="Picture 6" descr="New Picture (5)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0" y="1584"/>
              <a:ext cx="651" cy="81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2409" name="Text Box 7"/>
            <p:cNvSpPr txBox="1">
              <a:spLocks noChangeArrowheads="1"/>
            </p:cNvSpPr>
            <p:nvPr/>
          </p:nvSpPr>
          <p:spPr bwMode="auto">
            <a:xfrm>
              <a:off x="768" y="2400"/>
              <a:ext cx="541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1600"/>
                <a:t>20 DOF</a:t>
              </a:r>
            </a:p>
          </p:txBody>
        </p:sp>
        <p:sp>
          <p:nvSpPr>
            <p:cNvPr id="102410" name="Text Box 8"/>
            <p:cNvSpPr txBox="1">
              <a:spLocks noChangeArrowheads="1"/>
            </p:cNvSpPr>
            <p:nvPr/>
          </p:nvSpPr>
          <p:spPr bwMode="auto">
            <a:xfrm>
              <a:off x="2352" y="2400"/>
              <a:ext cx="624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1600"/>
                <a:t>4 DOF</a:t>
              </a:r>
            </a:p>
          </p:txBody>
        </p:sp>
        <p:pic>
          <p:nvPicPr>
            <p:cNvPr id="102411" name="Picture 9" descr="dlr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70" y="1584"/>
              <a:ext cx="638" cy="81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2412" name="Text Box 10"/>
            <p:cNvSpPr txBox="1">
              <a:spLocks noChangeArrowheads="1"/>
            </p:cNvSpPr>
            <p:nvPr/>
          </p:nvSpPr>
          <p:spPr bwMode="auto">
            <a:xfrm>
              <a:off x="1536" y="2400"/>
              <a:ext cx="672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1600"/>
                <a:t>12 DOF</a:t>
              </a:r>
            </a:p>
          </p:txBody>
        </p:sp>
        <p:pic>
          <p:nvPicPr>
            <p:cNvPr id="102413" name="Picture 11" descr="robonaut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8" y="1584"/>
              <a:ext cx="956" cy="81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2414" name="Text Box 12"/>
            <p:cNvSpPr txBox="1">
              <a:spLocks noChangeArrowheads="1"/>
            </p:cNvSpPr>
            <p:nvPr/>
          </p:nvSpPr>
          <p:spPr bwMode="auto">
            <a:xfrm>
              <a:off x="3264" y="2400"/>
              <a:ext cx="660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1600"/>
                <a:t>14 DOF</a:t>
              </a:r>
            </a:p>
          </p:txBody>
        </p:sp>
        <p:pic>
          <p:nvPicPr>
            <p:cNvPr id="102415" name="Picture 13" descr="New Picture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0" y="1584"/>
              <a:ext cx="586" cy="81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2406" name="Text Box 20"/>
          <p:cNvSpPr txBox="1">
            <a:spLocks noChangeArrowheads="1"/>
          </p:cNvSpPr>
          <p:nvPr/>
        </p:nvSpPr>
        <p:spPr bwMode="auto">
          <a:xfrm>
            <a:off x="1371600" y="5943600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200" i="1"/>
              <a:t>e.g.</a:t>
            </a:r>
            <a:r>
              <a:rPr lang="en-US" altLang="en-US" sz="2400">
                <a:latin typeface="Times New Roman" panose="02020603050405020304" pitchFamily="18" charset="0"/>
              </a:rPr>
              <a:t>   </a:t>
            </a:r>
            <a:r>
              <a:rPr lang="en-US" altLang="en-US" sz="2400" b="1">
                <a:latin typeface="Times New Roman" panose="02020603050405020304" pitchFamily="18" charset="0"/>
              </a:rPr>
              <a:t>p</a:t>
            </a:r>
            <a:r>
              <a:rPr lang="en-US" altLang="en-US" sz="2400">
                <a:latin typeface="Times New Roman" panose="02020603050405020304" pitchFamily="18" charset="0"/>
              </a:rPr>
              <a:t>=</a:t>
            </a:r>
            <a:r>
              <a:rPr lang="en-US" altLang="en-US" sz="2400" i="1">
                <a:latin typeface="Times New Roman" panose="02020603050405020304" pitchFamily="18" charset="0"/>
              </a:rPr>
              <a:t>a</a:t>
            </a:r>
            <a:r>
              <a:rPr lang="en-US" altLang="en-US" sz="2400" baseline="-25000">
                <a:latin typeface="Times New Roman" panose="02020603050405020304" pitchFamily="18" charset="0"/>
              </a:rPr>
              <a:t>1</a:t>
            </a:r>
            <a:r>
              <a:rPr lang="en-US" altLang="en-US" sz="2400" b="1">
                <a:latin typeface="Times New Roman" panose="02020603050405020304" pitchFamily="18" charset="0"/>
              </a:rPr>
              <a:t>e</a:t>
            </a:r>
            <a:r>
              <a:rPr lang="en-US" altLang="en-US" sz="2400" baseline="-25000">
                <a:latin typeface="Times New Roman" panose="02020603050405020304" pitchFamily="18" charset="0"/>
              </a:rPr>
              <a:t>1</a:t>
            </a:r>
            <a:r>
              <a:rPr lang="en-US" altLang="en-US" sz="2400">
                <a:latin typeface="Times New Roman" panose="02020603050405020304" pitchFamily="18" charset="0"/>
              </a:rPr>
              <a:t>+</a:t>
            </a:r>
            <a:r>
              <a:rPr lang="en-US" altLang="en-US" sz="2400" i="1">
                <a:latin typeface="Times New Roman" panose="02020603050405020304" pitchFamily="18" charset="0"/>
              </a:rPr>
              <a:t>a</a:t>
            </a:r>
            <a:r>
              <a:rPr lang="en-US" altLang="en-US" sz="2400" baseline="-25000">
                <a:latin typeface="Times New Roman" panose="02020603050405020304" pitchFamily="18" charset="0"/>
              </a:rPr>
              <a:t>2</a:t>
            </a:r>
            <a:r>
              <a:rPr lang="en-US" altLang="en-US" sz="2400" b="1">
                <a:latin typeface="Times New Roman" panose="02020603050405020304" pitchFamily="18" charset="0"/>
              </a:rPr>
              <a:t>e</a:t>
            </a:r>
            <a:r>
              <a:rPr lang="en-US" altLang="en-US" sz="2400" baseline="-25000">
                <a:latin typeface="Times New Roman" panose="02020603050405020304" pitchFamily="18" charset="0"/>
              </a:rPr>
              <a:t>2</a:t>
            </a:r>
          </a:p>
        </p:txBody>
      </p:sp>
      <p:pic>
        <p:nvPicPr>
          <p:cNvPr id="102407" name="Picture 12" descr="pc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4" b="8328"/>
          <a:stretch>
            <a:fillRect/>
          </a:stretch>
        </p:blipFill>
        <p:spPr bwMode="auto">
          <a:xfrm>
            <a:off x="6324600" y="1981200"/>
            <a:ext cx="2514600" cy="192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Eigengrasps</a:t>
            </a:r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524000"/>
            <a:ext cx="8458200" cy="762000"/>
          </a:xfrm>
        </p:spPr>
        <p:txBody>
          <a:bodyPr/>
          <a:lstStyle/>
          <a:p>
            <a:r>
              <a:rPr lang="en-US" altLang="en-US" smtClean="0"/>
              <a:t>Can be seen as generalization of grasp taxonomy [</a:t>
            </a:r>
            <a:r>
              <a:rPr lang="en-US" altLang="en-US" smtClean="0">
                <a:solidFill>
                  <a:srgbClr val="03435D"/>
                </a:solidFill>
              </a:rPr>
              <a:t>Napier ‘56</a:t>
            </a:r>
            <a:r>
              <a:rPr lang="en-US" altLang="en-US" smtClean="0"/>
              <a:t>, </a:t>
            </a:r>
            <a:r>
              <a:rPr lang="en-US" altLang="en-US" smtClean="0">
                <a:solidFill>
                  <a:srgbClr val="03435D"/>
                </a:solidFill>
              </a:rPr>
              <a:t>Cutkosky ‘89</a:t>
            </a:r>
            <a:r>
              <a:rPr lang="en-US" altLang="en-US" smtClean="0"/>
              <a:t>, </a:t>
            </a:r>
            <a:r>
              <a:rPr lang="en-US" altLang="en-US" smtClean="0">
                <a:solidFill>
                  <a:srgbClr val="03435D"/>
                </a:solidFill>
              </a:rPr>
              <a:t>Iberall ‘97</a:t>
            </a:r>
            <a:r>
              <a:rPr lang="en-US" altLang="en-US" smtClean="0"/>
              <a:t>, etc.]</a:t>
            </a:r>
          </a:p>
        </p:txBody>
      </p:sp>
      <p:pic>
        <p:nvPicPr>
          <p:cNvPr id="103428" name="Picture 4" descr="taxonom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217"/>
          <a:stretch>
            <a:fillRect/>
          </a:stretch>
        </p:blipFill>
        <p:spPr bwMode="auto">
          <a:xfrm>
            <a:off x="3962400" y="3200400"/>
            <a:ext cx="4800600" cy="1993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29" name="Picture 6" descr="human_1_m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3025775"/>
            <a:ext cx="106680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30" name="Picture 7" descr="human_1_max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46" t="15024" r="18893"/>
          <a:stretch>
            <a:fillRect/>
          </a:stretch>
        </p:blipFill>
        <p:spPr bwMode="auto">
          <a:xfrm>
            <a:off x="1752600" y="4683125"/>
            <a:ext cx="806450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31" name="Picture 8" descr="human_2_mi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32"/>
          <a:stretch>
            <a:fillRect/>
          </a:stretch>
        </p:blipFill>
        <p:spPr bwMode="auto">
          <a:xfrm>
            <a:off x="609600" y="3990975"/>
            <a:ext cx="1219200" cy="92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32" name="Picture 9" descr="human_2_max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51" t="13078" r="22891"/>
          <a:stretch>
            <a:fillRect/>
          </a:stretch>
        </p:blipFill>
        <p:spPr bwMode="auto">
          <a:xfrm>
            <a:off x="2819400" y="3975100"/>
            <a:ext cx="762000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33" name="Line 10"/>
          <p:cNvSpPr>
            <a:spLocks noChangeShapeType="1"/>
          </p:cNvSpPr>
          <p:nvPr/>
        </p:nvSpPr>
        <p:spPr bwMode="auto">
          <a:xfrm>
            <a:off x="1447800" y="4454525"/>
            <a:ext cx="1371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3434" name="Line 11"/>
          <p:cNvSpPr>
            <a:spLocks noChangeShapeType="1"/>
          </p:cNvSpPr>
          <p:nvPr/>
        </p:nvSpPr>
        <p:spPr bwMode="auto">
          <a:xfrm>
            <a:off x="2133600" y="4140200"/>
            <a:ext cx="0" cy="60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3435" name="Rectangle 12"/>
          <p:cNvSpPr>
            <a:spLocks noChangeArrowheads="1"/>
          </p:cNvSpPr>
          <p:nvPr/>
        </p:nvSpPr>
        <p:spPr bwMode="auto">
          <a:xfrm>
            <a:off x="609600" y="3006725"/>
            <a:ext cx="3048000" cy="2743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03436" name="Text Box 13"/>
          <p:cNvSpPr txBox="1">
            <a:spLocks noChangeArrowheads="1"/>
          </p:cNvSpPr>
          <p:nvPr/>
        </p:nvSpPr>
        <p:spPr bwMode="auto">
          <a:xfrm>
            <a:off x="2590800" y="5867400"/>
            <a:ext cx="4011613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200" dirty="0" err="1"/>
              <a:t>E</a:t>
            </a:r>
            <a:r>
              <a:rPr lang="en-US" altLang="en-US" sz="2200" dirty="0" err="1">
                <a:solidFill>
                  <a:srgbClr val="03435D"/>
                </a:solidFill>
              </a:rPr>
              <a:t>igengrasp</a:t>
            </a:r>
            <a:r>
              <a:rPr lang="en-US" altLang="en-US" sz="2200" dirty="0">
                <a:solidFill>
                  <a:srgbClr val="03435D"/>
                </a:solidFill>
              </a:rPr>
              <a:t> method</a:t>
            </a:r>
            <a:r>
              <a:rPr lang="en-US" altLang="en-US" sz="2200" dirty="0">
                <a:hlinkClick r:id="rId8"/>
              </a:rPr>
              <a:t>:  video</a:t>
            </a:r>
            <a:endParaRPr lang="en-US" altLang="en-US" sz="2200" dirty="0"/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 dirty="0"/>
          </a:p>
        </p:txBody>
      </p:sp>
      <p:sp>
        <p:nvSpPr>
          <p:cNvPr id="103437" name="Text Box 14"/>
          <p:cNvSpPr txBox="1">
            <a:spLocks noChangeArrowheads="1"/>
          </p:cNvSpPr>
          <p:nvPr/>
        </p:nvSpPr>
        <p:spPr bwMode="auto">
          <a:xfrm>
            <a:off x="784225" y="2544763"/>
            <a:ext cx="2746375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200"/>
              <a:t>continuous subspace</a:t>
            </a:r>
          </a:p>
        </p:txBody>
      </p:sp>
      <p:sp>
        <p:nvSpPr>
          <p:cNvPr id="103438" name="Text Box 15"/>
          <p:cNvSpPr txBox="1">
            <a:spLocks noChangeArrowheads="1"/>
          </p:cNvSpPr>
          <p:nvPr/>
        </p:nvSpPr>
        <p:spPr bwMode="auto">
          <a:xfrm>
            <a:off x="4267200" y="2544763"/>
            <a:ext cx="3810000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200"/>
              <a:t>discrete points, </a:t>
            </a:r>
            <a:r>
              <a:rPr lang="en-US" altLang="en-US" sz="2200">
                <a:solidFill>
                  <a:srgbClr val="03435D"/>
                </a:solidFill>
              </a:rPr>
              <a:t>Cutkosky `89</a:t>
            </a:r>
            <a:endParaRPr lang="en-US" altLang="en-US" sz="2200"/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/>
            <a:r>
              <a:rPr lang="en-US" altLang="en-US" smtClean="0"/>
              <a:t>Grasp Planning using Eigengrasps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47800"/>
            <a:ext cx="8458200" cy="3970338"/>
          </a:xfrm>
          <a:noFill/>
        </p:spPr>
        <p:txBody>
          <a:bodyPr lIns="92075" tIns="46038" rIns="92075" bIns="46038">
            <a:spAutoFit/>
          </a:bodyPr>
          <a:lstStyle/>
          <a:p>
            <a:pPr eaLnBrk="1" hangingPunct="1"/>
            <a:r>
              <a:rPr lang="en-US" altLang="en-US" smtClean="0"/>
              <a:t>Low-dimensionality basis for grasping</a:t>
            </a:r>
          </a:p>
          <a:p>
            <a:pPr eaLnBrk="1" hangingPunct="1"/>
            <a:r>
              <a:rPr lang="en-US" altLang="en-US" smtClean="0"/>
              <a:t>Derived from human user studies and mapped to robotic hands </a:t>
            </a:r>
          </a:p>
          <a:p>
            <a:pPr eaLnBrk="1" hangingPunct="1"/>
            <a:r>
              <a:rPr lang="en-US" altLang="en-US" smtClean="0"/>
              <a:t>Practical implications</a:t>
            </a:r>
          </a:p>
          <a:p>
            <a:pPr lvl="1" eaLnBrk="1" hangingPunct="1"/>
            <a:r>
              <a:rPr lang="en-US" altLang="en-US" b="1" smtClean="0"/>
              <a:t>dimensionality reduction</a:t>
            </a:r>
          </a:p>
          <a:p>
            <a:pPr lvl="1" eaLnBrk="1" hangingPunct="1"/>
            <a:r>
              <a:rPr lang="en-US" altLang="en-US" b="1" smtClean="0"/>
              <a:t>Completeness: can it cover the space of good grasps?</a:t>
            </a:r>
            <a:endParaRPr lang="en-US" altLang="en-US" smtClean="0"/>
          </a:p>
          <a:p>
            <a:pPr eaLnBrk="1" hangingPunct="1"/>
            <a:r>
              <a:rPr lang="en-US" altLang="en-US" smtClean="0"/>
              <a:t> Search eigengrasp subspace for good grasps</a:t>
            </a:r>
            <a:endParaRPr lang="en-US" altLang="en-US" sz="1300" smtClean="0"/>
          </a:p>
          <a:p>
            <a:pPr lvl="1" eaLnBrk="1" hangingPunct="1"/>
            <a:r>
              <a:rPr lang="en-US" altLang="en-US" smtClean="0"/>
              <a:t>use </a:t>
            </a:r>
            <a:r>
              <a:rPr lang="en-US" altLang="en-US" i="1" smtClean="0"/>
              <a:t>simulated annealing</a:t>
            </a:r>
            <a:r>
              <a:rPr lang="en-US" altLang="en-US" smtClean="0"/>
              <a:t> as search algorithm</a:t>
            </a:r>
            <a:endParaRPr lang="en-US" altLang="en-US" i="1" smtClean="0"/>
          </a:p>
          <a:p>
            <a:pPr lvl="2" eaLnBrk="1" hangingPunct="1"/>
            <a:r>
              <a:rPr lang="en-US" altLang="en-US" smtClean="0"/>
              <a:t>stochastic nature allows escape from local minima</a:t>
            </a:r>
          </a:p>
          <a:p>
            <a:pPr lvl="2" eaLnBrk="1" hangingPunct="1"/>
            <a:r>
              <a:rPr lang="en-US" altLang="en-US" smtClean="0"/>
              <a:t>no analytical gradient is necessary</a:t>
            </a:r>
          </a:p>
          <a:p>
            <a:pPr eaLnBrk="1" hangingPunct="1"/>
            <a:r>
              <a:rPr lang="en-US" altLang="en-US" b="1" smtClean="0">
                <a:solidFill>
                  <a:srgbClr val="FF0000"/>
                </a:solidFill>
              </a:rPr>
              <a:t>Planner works independent of hand kinematics</a:t>
            </a:r>
          </a:p>
        </p:txBody>
      </p:sp>
      <p:sp>
        <p:nvSpPr>
          <p:cNvPr id="105476" name="TextBox 3"/>
          <p:cNvSpPr txBox="1">
            <a:spLocks noChangeArrowheads="1"/>
          </p:cNvSpPr>
          <p:nvPr/>
        </p:nvSpPr>
        <p:spPr bwMode="auto">
          <a:xfrm>
            <a:off x="0" y="5943600"/>
            <a:ext cx="92297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200">
                <a:solidFill>
                  <a:srgbClr val="FF0000"/>
                </a:solidFill>
              </a:rPr>
              <a:t>M. Ciocarlie, C. Goldfeder,  P. Allen, </a:t>
            </a:r>
            <a:r>
              <a:rPr lang="en-US" altLang="en-US" sz="1200" b="1">
                <a:solidFill>
                  <a:srgbClr val="FF0000"/>
                </a:solidFill>
              </a:rPr>
              <a:t>Dimensionality reduction for hand-independent dexterous robotic grasping</a:t>
            </a:r>
            <a:r>
              <a:rPr lang="en-US" altLang="en-US" sz="1200">
                <a:solidFill>
                  <a:srgbClr val="FF0000"/>
                </a:solidFill>
              </a:rPr>
              <a:t>, IROS 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Grasp planning using Eigengrasps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797050"/>
            <a:ext cx="8458200" cy="2533650"/>
          </a:xfrm>
        </p:spPr>
        <p:txBody>
          <a:bodyPr/>
          <a:lstStyle/>
          <a:p>
            <a:r>
              <a:rPr lang="en-US" altLang="en-US" smtClean="0"/>
              <a:t>Apply Eigengrasp concept to a range of hand models:</a:t>
            </a:r>
          </a:p>
          <a:p>
            <a:pPr>
              <a:spcBef>
                <a:spcPct val="15000"/>
              </a:spcBef>
            </a:pPr>
            <a:r>
              <a:rPr lang="en-US" altLang="en-US" smtClean="0"/>
              <a:t>From simple gripper (4 DOF) to human hand (20 DOF)</a:t>
            </a:r>
            <a:endParaRPr lang="en-US" altLang="en-US" sz="1300" smtClean="0"/>
          </a:p>
          <a:p>
            <a:pPr>
              <a:spcBef>
                <a:spcPct val="15000"/>
              </a:spcBef>
            </a:pPr>
            <a:r>
              <a:rPr lang="en-US" altLang="en-US" smtClean="0"/>
              <a:t>For human hand, use available data</a:t>
            </a:r>
          </a:p>
          <a:p>
            <a:pPr>
              <a:spcBef>
                <a:spcPct val="15000"/>
              </a:spcBef>
            </a:pPr>
            <a:r>
              <a:rPr lang="en-US" altLang="en-US" smtClean="0"/>
              <a:t>For robotic hands, attempt to define grasp subspaces similar to the one obtained in the case of the human hand</a:t>
            </a:r>
          </a:p>
          <a:p>
            <a:pPr>
              <a:spcBef>
                <a:spcPct val="15000"/>
              </a:spcBef>
            </a:pPr>
            <a:r>
              <a:rPr lang="en-US" altLang="en-US" smtClean="0"/>
              <a:t>direct transfer possible for anthropomorphic models</a:t>
            </a:r>
          </a:p>
        </p:txBody>
      </p:sp>
      <p:pic>
        <p:nvPicPr>
          <p:cNvPr id="107524" name="Picture 6" descr="pincher_1_max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50" y="4648200"/>
            <a:ext cx="1628775" cy="146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525" name="Picture 7" descr="barrett_1_m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86" b="22141"/>
          <a:stretch>
            <a:fillRect/>
          </a:stretch>
        </p:blipFill>
        <p:spPr bwMode="auto">
          <a:xfrm>
            <a:off x="2514600" y="4757738"/>
            <a:ext cx="1295400" cy="133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526" name="Picture 8" descr="dlr_2_max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53" b="27115"/>
          <a:stretch>
            <a:fillRect/>
          </a:stretch>
        </p:blipFill>
        <p:spPr bwMode="auto">
          <a:xfrm>
            <a:off x="3948113" y="4649788"/>
            <a:ext cx="1766887" cy="152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527" name="Picture 9" descr="robonaut_1_mi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513" y="4652963"/>
            <a:ext cx="1487487" cy="146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528" name="Picture 10" descr="human_1_max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01" r="21405"/>
          <a:stretch>
            <a:fillRect/>
          </a:stretch>
        </p:blipFill>
        <p:spPr bwMode="auto">
          <a:xfrm>
            <a:off x="6761163" y="4649788"/>
            <a:ext cx="1316037" cy="1389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0" name="Picture 2" descr="eige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95325"/>
            <a:ext cx="8348663" cy="552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Grasp planning using Eigengrasps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797050"/>
            <a:ext cx="8458200" cy="4308475"/>
          </a:xfrm>
        </p:spPr>
        <p:txBody>
          <a:bodyPr/>
          <a:lstStyle/>
          <a:p>
            <a:r>
              <a:rPr lang="en-US" altLang="en-US" smtClean="0"/>
              <a:t>Energy function formulation attempts to bring pre-specified contact locations on the palm in contact with the object</a:t>
            </a:r>
          </a:p>
          <a:p>
            <a:endParaRPr lang="en-US" altLang="en-US" smtClean="0"/>
          </a:p>
          <a:p>
            <a:endParaRPr lang="en-US" altLang="en-US" smtClean="0"/>
          </a:p>
          <a:p>
            <a:endParaRPr lang="en-US" altLang="en-US" smtClean="0"/>
          </a:p>
          <a:p>
            <a:endParaRPr lang="en-US" altLang="en-US" smtClean="0"/>
          </a:p>
          <a:p>
            <a:r>
              <a:rPr lang="en-US" altLang="en-US" smtClean="0"/>
              <a:t>Simulated annealing search is performed over 8 variables</a:t>
            </a:r>
          </a:p>
          <a:p>
            <a:pPr lvl="2"/>
            <a:r>
              <a:rPr lang="en-US" altLang="en-US" smtClean="0"/>
              <a:t>6 for wrist position / orientation</a:t>
            </a:r>
          </a:p>
          <a:p>
            <a:pPr lvl="2"/>
            <a:r>
              <a:rPr lang="en-US" altLang="en-US" smtClean="0"/>
              <a:t>2 eigengrasp amplitudes </a:t>
            </a:r>
          </a:p>
          <a:p>
            <a:r>
              <a:rPr lang="en-US" altLang="en-US" smtClean="0"/>
              <a:t>Our implementation: 100K iterations, ~150 seconds</a:t>
            </a:r>
          </a:p>
        </p:txBody>
      </p:sp>
      <p:pic>
        <p:nvPicPr>
          <p:cNvPr id="111620" name="Picture 9" descr="dl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2743200"/>
            <a:ext cx="1136650" cy="1539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621" name="Picture 10" descr="huma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2743200"/>
            <a:ext cx="1096962" cy="1539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622" name="Picture 11" descr="robonau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743200"/>
            <a:ext cx="1139825" cy="15446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6" name="Picture 1" descr="objfunc.bmp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2514600"/>
            <a:ext cx="5295900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447800" y="685800"/>
            <a:ext cx="7010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mtClean="0"/>
              <a:t>Finger/Object </a:t>
            </a:r>
            <a:r>
              <a:rPr lang="en-US" dirty="0" smtClean="0"/>
              <a:t>Closeness Metric:</a:t>
            </a:r>
          </a:p>
          <a:p>
            <a:pPr algn="ctr"/>
            <a:endParaRPr lang="en-US" dirty="0" smtClean="0"/>
          </a:p>
          <a:p>
            <a:pPr algn="ctr"/>
            <a:r>
              <a:rPr lang="en-US" dirty="0" smtClean="0"/>
              <a:t>Contact Distance (Oi) + Compatible </a:t>
            </a:r>
            <a:r>
              <a:rPr lang="en-US" dirty="0" err="1" smtClean="0"/>
              <a:t>Normals</a:t>
            </a:r>
            <a:r>
              <a:rPr lang="en-US" dirty="0" smtClean="0"/>
              <a:t> (Ni) between finger surface and object surface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Grasp planning using Eigengrasps</a:t>
            </a:r>
          </a:p>
        </p:txBody>
      </p:sp>
      <p:pic>
        <p:nvPicPr>
          <p:cNvPr id="114691" name="Picture 4" descr="0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7788" y="3438525"/>
            <a:ext cx="1100137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692" name="Picture 5" descr="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676400"/>
            <a:ext cx="1100138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693" name="Picture 6" descr="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588" y="3429000"/>
            <a:ext cx="1100137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694" name="Picture 7" descr="01-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975" y="3429000"/>
            <a:ext cx="1100138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695" name="Picture 8" descr="0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188" y="3429000"/>
            <a:ext cx="1100137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696" name="Picture 9" descr="0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575" y="3443288"/>
            <a:ext cx="1100138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697" name="Picture 10" descr="0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375" y="3443288"/>
            <a:ext cx="1100138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698" name="Picture 11" descr="0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3" y="3443288"/>
            <a:ext cx="1100137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699" name="Picture 12" descr="0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0963" y="1676400"/>
            <a:ext cx="1100137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700" name="Picture 13" descr="0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288" y="1676400"/>
            <a:ext cx="1100137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701" name="Picture 14" descr="0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676400"/>
            <a:ext cx="1100138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702" name="Picture 15" descr="08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1676400"/>
            <a:ext cx="1100138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703" name="Picture 16" descr="09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1676400"/>
            <a:ext cx="1100138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4704" name="Text Box 17"/>
          <p:cNvSpPr txBox="1">
            <a:spLocks noChangeArrowheads="1"/>
          </p:cNvSpPr>
          <p:nvPr/>
        </p:nvSpPr>
        <p:spPr bwMode="auto">
          <a:xfrm>
            <a:off x="523875" y="3025775"/>
            <a:ext cx="8969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1000</a:t>
            </a:r>
          </a:p>
        </p:txBody>
      </p:sp>
      <p:sp>
        <p:nvSpPr>
          <p:cNvPr id="114705" name="Text Box 18"/>
          <p:cNvSpPr txBox="1">
            <a:spLocks noChangeArrowheads="1"/>
          </p:cNvSpPr>
          <p:nvPr/>
        </p:nvSpPr>
        <p:spPr bwMode="auto">
          <a:xfrm>
            <a:off x="1693863" y="3016250"/>
            <a:ext cx="89693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5000</a:t>
            </a:r>
          </a:p>
        </p:txBody>
      </p:sp>
      <p:sp>
        <p:nvSpPr>
          <p:cNvPr id="114706" name="Text Box 19"/>
          <p:cNvSpPr txBox="1">
            <a:spLocks noChangeArrowheads="1"/>
          </p:cNvSpPr>
          <p:nvPr/>
        </p:nvSpPr>
        <p:spPr bwMode="auto">
          <a:xfrm>
            <a:off x="2895600" y="3016250"/>
            <a:ext cx="8969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8000</a:t>
            </a:r>
          </a:p>
        </p:txBody>
      </p:sp>
      <p:sp>
        <p:nvSpPr>
          <p:cNvPr id="114707" name="Text Box 20"/>
          <p:cNvSpPr txBox="1">
            <a:spLocks noChangeArrowheads="1"/>
          </p:cNvSpPr>
          <p:nvPr/>
        </p:nvSpPr>
        <p:spPr bwMode="auto">
          <a:xfrm>
            <a:off x="4081463" y="3016250"/>
            <a:ext cx="99853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15000</a:t>
            </a:r>
          </a:p>
        </p:txBody>
      </p:sp>
      <p:sp>
        <p:nvSpPr>
          <p:cNvPr id="114708" name="Text Box 21"/>
          <p:cNvSpPr txBox="1">
            <a:spLocks noChangeArrowheads="1"/>
          </p:cNvSpPr>
          <p:nvPr/>
        </p:nvSpPr>
        <p:spPr bwMode="auto">
          <a:xfrm>
            <a:off x="5283200" y="3016250"/>
            <a:ext cx="9985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20000</a:t>
            </a:r>
          </a:p>
        </p:txBody>
      </p:sp>
      <p:sp>
        <p:nvSpPr>
          <p:cNvPr id="114709" name="Text Box 22"/>
          <p:cNvSpPr txBox="1">
            <a:spLocks noChangeArrowheads="1"/>
          </p:cNvSpPr>
          <p:nvPr/>
        </p:nvSpPr>
        <p:spPr bwMode="auto">
          <a:xfrm>
            <a:off x="6519863" y="3016250"/>
            <a:ext cx="99853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25000</a:t>
            </a:r>
          </a:p>
        </p:txBody>
      </p:sp>
      <p:sp>
        <p:nvSpPr>
          <p:cNvPr id="114710" name="Text Box 23"/>
          <p:cNvSpPr txBox="1">
            <a:spLocks noChangeArrowheads="1"/>
          </p:cNvSpPr>
          <p:nvPr/>
        </p:nvSpPr>
        <p:spPr bwMode="auto">
          <a:xfrm>
            <a:off x="7721600" y="3016250"/>
            <a:ext cx="9985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29000</a:t>
            </a:r>
          </a:p>
        </p:txBody>
      </p:sp>
      <p:sp>
        <p:nvSpPr>
          <p:cNvPr id="114711" name="Text Box 24"/>
          <p:cNvSpPr txBox="1">
            <a:spLocks noChangeArrowheads="1"/>
          </p:cNvSpPr>
          <p:nvPr/>
        </p:nvSpPr>
        <p:spPr bwMode="auto">
          <a:xfrm>
            <a:off x="7688263" y="4845050"/>
            <a:ext cx="110013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100000</a:t>
            </a:r>
          </a:p>
        </p:txBody>
      </p:sp>
      <p:sp>
        <p:nvSpPr>
          <p:cNvPr id="114712" name="Text Box 25"/>
          <p:cNvSpPr txBox="1">
            <a:spLocks noChangeArrowheads="1"/>
          </p:cNvSpPr>
          <p:nvPr/>
        </p:nvSpPr>
        <p:spPr bwMode="auto">
          <a:xfrm>
            <a:off x="6502400" y="4845050"/>
            <a:ext cx="9985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75000</a:t>
            </a:r>
          </a:p>
        </p:txBody>
      </p:sp>
      <p:sp>
        <p:nvSpPr>
          <p:cNvPr id="114713" name="Text Box 26"/>
          <p:cNvSpPr txBox="1">
            <a:spLocks noChangeArrowheads="1"/>
          </p:cNvSpPr>
          <p:nvPr/>
        </p:nvSpPr>
        <p:spPr bwMode="auto">
          <a:xfrm>
            <a:off x="5300663" y="4845050"/>
            <a:ext cx="99853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60000</a:t>
            </a:r>
          </a:p>
        </p:txBody>
      </p:sp>
      <p:sp>
        <p:nvSpPr>
          <p:cNvPr id="114714" name="Text Box 27"/>
          <p:cNvSpPr txBox="1">
            <a:spLocks noChangeArrowheads="1"/>
          </p:cNvSpPr>
          <p:nvPr/>
        </p:nvSpPr>
        <p:spPr bwMode="auto">
          <a:xfrm>
            <a:off x="4157663" y="4845050"/>
            <a:ext cx="99853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55000</a:t>
            </a:r>
          </a:p>
        </p:txBody>
      </p:sp>
      <p:sp>
        <p:nvSpPr>
          <p:cNvPr id="114715" name="Text Box 28"/>
          <p:cNvSpPr txBox="1">
            <a:spLocks noChangeArrowheads="1"/>
          </p:cNvSpPr>
          <p:nvPr/>
        </p:nvSpPr>
        <p:spPr bwMode="auto">
          <a:xfrm>
            <a:off x="2938463" y="4845050"/>
            <a:ext cx="99853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40000</a:t>
            </a:r>
          </a:p>
        </p:txBody>
      </p:sp>
      <p:sp>
        <p:nvSpPr>
          <p:cNvPr id="114716" name="Text Box 29"/>
          <p:cNvSpPr txBox="1">
            <a:spLocks noChangeArrowheads="1"/>
          </p:cNvSpPr>
          <p:nvPr/>
        </p:nvSpPr>
        <p:spPr bwMode="auto">
          <a:xfrm>
            <a:off x="1701800" y="4845050"/>
            <a:ext cx="9985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35000</a:t>
            </a:r>
          </a:p>
        </p:txBody>
      </p:sp>
      <p:sp>
        <p:nvSpPr>
          <p:cNvPr id="114717" name="Text Box 30"/>
          <p:cNvSpPr txBox="1">
            <a:spLocks noChangeArrowheads="1"/>
          </p:cNvSpPr>
          <p:nvPr/>
        </p:nvSpPr>
        <p:spPr bwMode="auto">
          <a:xfrm>
            <a:off x="482600" y="4845050"/>
            <a:ext cx="9985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600" i="1">
                <a:latin typeface="Times New Roman" panose="02020603050405020304" pitchFamily="18" charset="0"/>
              </a:rPr>
              <a:t>k </a:t>
            </a:r>
            <a:r>
              <a:rPr lang="en-US" altLang="en-US" sz="1600">
                <a:latin typeface="Times New Roman" panose="02020603050405020304" pitchFamily="18" charset="0"/>
              </a:rPr>
              <a:t>= 30000</a:t>
            </a:r>
          </a:p>
        </p:txBody>
      </p:sp>
      <p:sp>
        <p:nvSpPr>
          <p:cNvPr id="114718" name="Text Box 31"/>
          <p:cNvSpPr txBox="1">
            <a:spLocks noChangeArrowheads="1"/>
          </p:cNvSpPr>
          <p:nvPr/>
        </p:nvSpPr>
        <p:spPr bwMode="auto">
          <a:xfrm>
            <a:off x="1312863" y="5283200"/>
            <a:ext cx="6843712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200"/>
              <a:t>Each image shows best solution found until iteration </a:t>
            </a:r>
            <a:r>
              <a:rPr lang="en-US" altLang="en-US" sz="2200" i="1">
                <a:latin typeface="Times New Roman" panose="02020603050405020304" pitchFamily="18" charset="0"/>
              </a:rPr>
              <a:t>k</a:t>
            </a:r>
          </a:p>
        </p:txBody>
      </p:sp>
      <p:pic>
        <p:nvPicPr>
          <p:cNvPr id="114719" name="Picture 32" descr="11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676400"/>
            <a:ext cx="1100138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4720" name="TextBox 31"/>
          <p:cNvSpPr txBox="1">
            <a:spLocks noChangeArrowheads="1"/>
          </p:cNvSpPr>
          <p:nvPr/>
        </p:nvSpPr>
        <p:spPr bwMode="auto">
          <a:xfrm>
            <a:off x="3344863" y="5780088"/>
            <a:ext cx="1143000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200" dirty="0">
                <a:hlinkClick r:id="rId17"/>
              </a:rPr>
              <a:t>Video</a:t>
            </a:r>
            <a:endParaRPr lang="en-US" altLang="en-US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ChangeArrowheads="1"/>
          </p:cNvSpPr>
          <p:nvPr/>
        </p:nvSpPr>
        <p:spPr bwMode="auto">
          <a:xfrm>
            <a:off x="7534275" y="3632200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39" name="Rectangle 3"/>
          <p:cNvSpPr>
            <a:spLocks noChangeArrowheads="1"/>
          </p:cNvSpPr>
          <p:nvPr/>
        </p:nvSpPr>
        <p:spPr bwMode="auto">
          <a:xfrm>
            <a:off x="7534275" y="2325688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40" name="Rectangle 4"/>
          <p:cNvSpPr>
            <a:spLocks noChangeArrowheads="1"/>
          </p:cNvSpPr>
          <p:nvPr/>
        </p:nvSpPr>
        <p:spPr bwMode="auto">
          <a:xfrm>
            <a:off x="7534275" y="1035050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41" name="Rectangle 5"/>
          <p:cNvSpPr>
            <a:spLocks noChangeArrowheads="1"/>
          </p:cNvSpPr>
          <p:nvPr/>
        </p:nvSpPr>
        <p:spPr bwMode="auto">
          <a:xfrm>
            <a:off x="7534275" y="4937125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42" name="Rectangle 6"/>
          <p:cNvSpPr>
            <a:spLocks noChangeArrowheads="1"/>
          </p:cNvSpPr>
          <p:nvPr/>
        </p:nvSpPr>
        <p:spPr bwMode="auto">
          <a:xfrm>
            <a:off x="4638675" y="3629025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43" name="Rectangle 7"/>
          <p:cNvSpPr>
            <a:spLocks noChangeArrowheads="1"/>
          </p:cNvSpPr>
          <p:nvPr/>
        </p:nvSpPr>
        <p:spPr bwMode="auto">
          <a:xfrm>
            <a:off x="4638675" y="2322513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44" name="Rectangle 8"/>
          <p:cNvSpPr>
            <a:spLocks noChangeArrowheads="1"/>
          </p:cNvSpPr>
          <p:nvPr/>
        </p:nvSpPr>
        <p:spPr bwMode="auto">
          <a:xfrm>
            <a:off x="4638675" y="1035050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45" name="Rectangle 9"/>
          <p:cNvSpPr>
            <a:spLocks noChangeArrowheads="1"/>
          </p:cNvSpPr>
          <p:nvPr/>
        </p:nvSpPr>
        <p:spPr bwMode="auto">
          <a:xfrm>
            <a:off x="4638675" y="4933950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6086475" y="3629025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47" name="Rectangle 11"/>
          <p:cNvSpPr>
            <a:spLocks noChangeArrowheads="1"/>
          </p:cNvSpPr>
          <p:nvPr/>
        </p:nvSpPr>
        <p:spPr bwMode="auto">
          <a:xfrm>
            <a:off x="6086475" y="2322513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6086475" y="1031875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49" name="Rectangle 13"/>
          <p:cNvSpPr>
            <a:spLocks noChangeArrowheads="1"/>
          </p:cNvSpPr>
          <p:nvPr/>
        </p:nvSpPr>
        <p:spPr bwMode="auto">
          <a:xfrm>
            <a:off x="6086475" y="4933950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50" name="Rectangle 14"/>
          <p:cNvSpPr>
            <a:spLocks noChangeArrowheads="1"/>
          </p:cNvSpPr>
          <p:nvPr/>
        </p:nvSpPr>
        <p:spPr bwMode="auto">
          <a:xfrm>
            <a:off x="1743075" y="3629025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51" name="Rectangle 15"/>
          <p:cNvSpPr>
            <a:spLocks noChangeArrowheads="1"/>
          </p:cNvSpPr>
          <p:nvPr/>
        </p:nvSpPr>
        <p:spPr bwMode="auto">
          <a:xfrm>
            <a:off x="1743075" y="2322513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52" name="Rectangle 16"/>
          <p:cNvSpPr>
            <a:spLocks noChangeArrowheads="1"/>
          </p:cNvSpPr>
          <p:nvPr/>
        </p:nvSpPr>
        <p:spPr bwMode="auto">
          <a:xfrm>
            <a:off x="1743075" y="1035050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53" name="Rectangle 17"/>
          <p:cNvSpPr>
            <a:spLocks noChangeArrowheads="1"/>
          </p:cNvSpPr>
          <p:nvPr/>
        </p:nvSpPr>
        <p:spPr bwMode="auto">
          <a:xfrm>
            <a:off x="1743075" y="4933950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54" name="Rectangle 18"/>
          <p:cNvSpPr>
            <a:spLocks noChangeArrowheads="1"/>
          </p:cNvSpPr>
          <p:nvPr/>
        </p:nvSpPr>
        <p:spPr bwMode="auto">
          <a:xfrm>
            <a:off x="304800" y="3627438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55" name="Rectangle 19"/>
          <p:cNvSpPr>
            <a:spLocks noChangeArrowheads="1"/>
          </p:cNvSpPr>
          <p:nvPr/>
        </p:nvSpPr>
        <p:spPr bwMode="auto">
          <a:xfrm>
            <a:off x="304800" y="2316163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56" name="Rectangle 20"/>
          <p:cNvSpPr>
            <a:spLocks noChangeArrowheads="1"/>
          </p:cNvSpPr>
          <p:nvPr/>
        </p:nvSpPr>
        <p:spPr bwMode="auto">
          <a:xfrm>
            <a:off x="304800" y="1033463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57" name="Rectangle 21"/>
          <p:cNvSpPr>
            <a:spLocks noChangeArrowheads="1"/>
          </p:cNvSpPr>
          <p:nvPr/>
        </p:nvSpPr>
        <p:spPr bwMode="auto">
          <a:xfrm>
            <a:off x="295275" y="4932363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58" name="Rectangle 22"/>
          <p:cNvSpPr>
            <a:spLocks noChangeArrowheads="1"/>
          </p:cNvSpPr>
          <p:nvPr/>
        </p:nvSpPr>
        <p:spPr bwMode="auto">
          <a:xfrm>
            <a:off x="3190875" y="3632200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59" name="Rectangle 23"/>
          <p:cNvSpPr>
            <a:spLocks noChangeArrowheads="1"/>
          </p:cNvSpPr>
          <p:nvPr/>
        </p:nvSpPr>
        <p:spPr bwMode="auto">
          <a:xfrm>
            <a:off x="3200400" y="2325688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60" name="Rectangle 24"/>
          <p:cNvSpPr>
            <a:spLocks noChangeArrowheads="1"/>
          </p:cNvSpPr>
          <p:nvPr/>
        </p:nvSpPr>
        <p:spPr bwMode="auto">
          <a:xfrm>
            <a:off x="3190875" y="1038225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sp>
        <p:nvSpPr>
          <p:cNvPr id="116761" name="Rectangle 25"/>
          <p:cNvSpPr>
            <a:spLocks noChangeArrowheads="1"/>
          </p:cNvSpPr>
          <p:nvPr/>
        </p:nvSpPr>
        <p:spPr bwMode="auto">
          <a:xfrm>
            <a:off x="3190875" y="4937125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pic>
        <p:nvPicPr>
          <p:cNvPr id="116762" name="Picture 26" descr="b-ashtra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1138238"/>
            <a:ext cx="1262062" cy="73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63" name="Picture 27" descr="b-flas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363" y="1093788"/>
            <a:ext cx="1262062" cy="109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64" name="Picture 28" descr="b-glas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1055688"/>
            <a:ext cx="1262063" cy="110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65" name="Picture 29" descr="b-phon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725" y="1052513"/>
            <a:ext cx="1262063" cy="109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66" name="Picture 30" descr="b-sho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863" y="1087438"/>
            <a:ext cx="1185862" cy="108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67" name="Picture 31" descr="d-ashtray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370138"/>
            <a:ext cx="1262063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68" name="Picture 32" descr="d-flask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125" y="2349500"/>
            <a:ext cx="1262063" cy="103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69" name="Picture 33" descr="d-glass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925" y="2344738"/>
            <a:ext cx="1243013" cy="113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70" name="Picture 34" descr="d-phone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488" y="2338388"/>
            <a:ext cx="1262062" cy="110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71" name="Picture 35" descr="d-shoe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0288" y="2335213"/>
            <a:ext cx="1262062" cy="1141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72" name="Picture 36" descr="r-ashtray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3862388"/>
            <a:ext cx="1262062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73" name="Picture 37" descr="r-flask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888" y="3649663"/>
            <a:ext cx="1117600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74" name="Picture 38" descr="r-glass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657600"/>
            <a:ext cx="1262063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75" name="Picture 39" descr="r-phone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0" y="3649663"/>
            <a:ext cx="1262063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76" name="Picture 40" descr="r-shoe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663950"/>
            <a:ext cx="1209675" cy="112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77" name="Picture 41" descr="h-ashtray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956175"/>
            <a:ext cx="1262063" cy="103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78" name="Picture 43" descr="h-glass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213" y="4965700"/>
            <a:ext cx="1185862" cy="1125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79" name="Picture 44" descr="h-phone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45063"/>
            <a:ext cx="1262063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80" name="Picture 46" descr="d-plane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475" y="2362200"/>
            <a:ext cx="1089025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81" name="Picture 47" descr="h-plane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163" y="4968875"/>
            <a:ext cx="1027112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82" name="Picture 48" descr="b-plane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525" y="1069975"/>
            <a:ext cx="1111250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83" name="Picture 49" descr="r-plane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475" y="3738563"/>
            <a:ext cx="1143000" cy="1004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6784" name="Rectangle 51"/>
          <p:cNvSpPr>
            <a:spLocks noChangeArrowheads="1"/>
          </p:cNvSpPr>
          <p:nvPr/>
        </p:nvSpPr>
        <p:spPr bwMode="auto">
          <a:xfrm>
            <a:off x="5638800" y="495300"/>
            <a:ext cx="3429000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200">
                <a:solidFill>
                  <a:schemeClr val="tx2"/>
                </a:solidFill>
              </a:rPr>
              <a:t>Grasp Planning Examples</a:t>
            </a:r>
            <a:endParaRPr lang="en-US" altLang="en-US" sz="1800"/>
          </a:p>
        </p:txBody>
      </p:sp>
      <p:pic>
        <p:nvPicPr>
          <p:cNvPr id="116785" name="Picture 53" descr="h-flask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88" r="17358"/>
          <a:stretch>
            <a:fillRect/>
          </a:stretch>
        </p:blipFill>
        <p:spPr bwMode="auto">
          <a:xfrm>
            <a:off x="1905000" y="4976813"/>
            <a:ext cx="9144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86" name="Picture 54" descr="h-shoe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100" y="4968875"/>
            <a:ext cx="11811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Grasp planning using Eigengrasps</a:t>
            </a:r>
          </a:p>
        </p:txBody>
      </p:sp>
      <p:pic>
        <p:nvPicPr>
          <p:cNvPr id="11878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1371600"/>
            <a:ext cx="5972175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878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3581400"/>
            <a:ext cx="647700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0949" name="Line 5"/>
          <p:cNvSpPr>
            <a:spLocks noChangeShapeType="1"/>
          </p:cNvSpPr>
          <p:nvPr/>
        </p:nvSpPr>
        <p:spPr bwMode="auto">
          <a:xfrm>
            <a:off x="5095875" y="1557338"/>
            <a:ext cx="0" cy="3929062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0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457200"/>
            <a:ext cx="7772400" cy="685800"/>
          </a:xfrm>
        </p:spPr>
        <p:txBody>
          <a:bodyPr/>
          <a:lstStyle/>
          <a:p>
            <a:r>
              <a:rPr lang="en-US" altLang="en-US" smtClean="0"/>
              <a:t>Grasp planning using Eigengrasps</a:t>
            </a:r>
          </a:p>
        </p:txBody>
      </p:sp>
      <p:sp>
        <p:nvSpPr>
          <p:cNvPr id="120835" name="Rectangle 5"/>
          <p:cNvSpPr>
            <a:spLocks noChangeArrowheads="1"/>
          </p:cNvSpPr>
          <p:nvPr/>
        </p:nvSpPr>
        <p:spPr bwMode="auto">
          <a:xfrm>
            <a:off x="4572000" y="3886200"/>
            <a:ext cx="1295400" cy="1158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200"/>
          </a:p>
        </p:txBody>
      </p:sp>
      <p:grpSp>
        <p:nvGrpSpPr>
          <p:cNvPr id="120836" name="Group 15"/>
          <p:cNvGrpSpPr>
            <a:grpSpLocks/>
          </p:cNvGrpSpPr>
          <p:nvPr/>
        </p:nvGrpSpPr>
        <p:grpSpPr bwMode="auto">
          <a:xfrm>
            <a:off x="228600" y="3886200"/>
            <a:ext cx="8534400" cy="1163638"/>
            <a:chOff x="295275" y="4932363"/>
            <a:chExt cx="8534400" cy="1163637"/>
          </a:xfrm>
        </p:grpSpPr>
        <p:sp>
          <p:nvSpPr>
            <p:cNvPr id="120851" name="Rectangle 4"/>
            <p:cNvSpPr>
              <a:spLocks noChangeArrowheads="1"/>
            </p:cNvSpPr>
            <p:nvPr/>
          </p:nvSpPr>
          <p:spPr bwMode="auto">
            <a:xfrm>
              <a:off x="7534275" y="4937125"/>
              <a:ext cx="1295400" cy="115887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200"/>
            </a:p>
          </p:txBody>
        </p:sp>
        <p:sp>
          <p:nvSpPr>
            <p:cNvPr id="120852" name="Rectangle 6"/>
            <p:cNvSpPr>
              <a:spLocks noChangeArrowheads="1"/>
            </p:cNvSpPr>
            <p:nvPr/>
          </p:nvSpPr>
          <p:spPr bwMode="auto">
            <a:xfrm>
              <a:off x="6086475" y="4933950"/>
              <a:ext cx="1295400" cy="115887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200"/>
            </a:p>
          </p:txBody>
        </p:sp>
        <p:sp>
          <p:nvSpPr>
            <p:cNvPr id="120853" name="Rectangle 7"/>
            <p:cNvSpPr>
              <a:spLocks noChangeArrowheads="1"/>
            </p:cNvSpPr>
            <p:nvPr/>
          </p:nvSpPr>
          <p:spPr bwMode="auto">
            <a:xfrm>
              <a:off x="1743075" y="4933950"/>
              <a:ext cx="1295400" cy="115887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200"/>
            </a:p>
          </p:txBody>
        </p:sp>
        <p:sp>
          <p:nvSpPr>
            <p:cNvPr id="120854" name="Rectangle 8"/>
            <p:cNvSpPr>
              <a:spLocks noChangeArrowheads="1"/>
            </p:cNvSpPr>
            <p:nvPr/>
          </p:nvSpPr>
          <p:spPr bwMode="auto">
            <a:xfrm>
              <a:off x="295275" y="4932363"/>
              <a:ext cx="1295400" cy="115887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200"/>
            </a:p>
          </p:txBody>
        </p:sp>
        <p:sp>
          <p:nvSpPr>
            <p:cNvPr id="120855" name="Rectangle 9"/>
            <p:cNvSpPr>
              <a:spLocks noChangeArrowheads="1"/>
            </p:cNvSpPr>
            <p:nvPr/>
          </p:nvSpPr>
          <p:spPr bwMode="auto">
            <a:xfrm>
              <a:off x="3190875" y="4937125"/>
              <a:ext cx="1295400" cy="115887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200"/>
            </a:p>
          </p:txBody>
        </p:sp>
        <p:pic>
          <p:nvPicPr>
            <p:cNvPr id="120856" name="Picture 10" descr="h-ashtra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800" y="4956175"/>
              <a:ext cx="1262063" cy="10398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0857" name="Picture 11" descr="h-flask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188" r="17358"/>
            <a:stretch>
              <a:fillRect/>
            </a:stretch>
          </p:blipFill>
          <p:spPr bwMode="auto">
            <a:xfrm>
              <a:off x="1905000" y="4976813"/>
              <a:ext cx="914400" cy="1076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0858" name="Picture 12" descr="h-glass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24213" y="4965700"/>
              <a:ext cx="1185862" cy="11255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0859" name="Picture 13" descr="h-phone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4875" y="4945063"/>
              <a:ext cx="1219200" cy="10980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0860" name="Picture 14" descr="h-shoe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34100" y="4968875"/>
              <a:ext cx="1181100" cy="1076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0861" name="Picture 15" descr="h-plane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48575" y="4968875"/>
              <a:ext cx="1027113" cy="1108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20837" name="Rectangle 17"/>
          <p:cNvSpPr>
            <a:spLocks noGrp="1" noChangeArrowheads="1"/>
          </p:cNvSpPr>
          <p:nvPr>
            <p:ph type="body" idx="1"/>
          </p:nvPr>
        </p:nvSpPr>
        <p:spPr>
          <a:xfrm>
            <a:off x="304800" y="1219200"/>
            <a:ext cx="8458200" cy="3048000"/>
          </a:xfrm>
          <a:noFill/>
        </p:spPr>
        <p:txBody>
          <a:bodyPr/>
          <a:lstStyle/>
          <a:p>
            <a:pPr eaLnBrk="1" hangingPunct="1"/>
            <a:r>
              <a:rPr lang="en-US" altLang="en-US" smtClean="0"/>
              <a:t>We need the final posture for stable (form-closure) grasps</a:t>
            </a:r>
          </a:p>
          <a:p>
            <a:r>
              <a:rPr lang="en-US" altLang="en-US" smtClean="0"/>
              <a:t>Completeness:  perfect grasp postures can </a:t>
            </a:r>
            <a:r>
              <a:rPr lang="en-US" altLang="en-US" b="1" smtClean="0"/>
              <a:t>not</a:t>
            </a:r>
            <a:r>
              <a:rPr lang="en-US" altLang="en-US" smtClean="0"/>
              <a:t> be found in EG space</a:t>
            </a:r>
          </a:p>
          <a:p>
            <a:r>
              <a:rPr lang="en-US" altLang="en-US" smtClean="0"/>
              <a:t>Can come </a:t>
            </a:r>
            <a:r>
              <a:rPr lang="en-US" altLang="en-US" b="1" smtClean="0"/>
              <a:t>very close</a:t>
            </a:r>
            <a:r>
              <a:rPr lang="en-US" altLang="en-US" smtClean="0"/>
              <a:t> with simple heuristic: close all fingers!</a:t>
            </a:r>
          </a:p>
          <a:p>
            <a:pPr eaLnBrk="1" hangingPunct="1"/>
            <a:r>
              <a:rPr lang="en-US" altLang="en-US" smtClean="0"/>
              <a:t>Perform form-closure tests in parallel in a multi-threaded environment</a:t>
            </a:r>
          </a:p>
          <a:p>
            <a:pPr lvl="1" eaLnBrk="1" hangingPunct="1"/>
            <a:r>
              <a:rPr lang="en-US" altLang="en-US" smtClean="0"/>
              <a:t>takes advantage of multi-core architecture</a:t>
            </a:r>
          </a:p>
          <a:p>
            <a:pPr eaLnBrk="1" hangingPunct="1"/>
            <a:r>
              <a:rPr lang="en-US" altLang="en-US" smtClean="0"/>
              <a:t>Form-closure in 23 out of 30 cases</a:t>
            </a:r>
          </a:p>
          <a:p>
            <a:pPr lvl="1" eaLnBrk="1" hangingPunct="1"/>
            <a:endParaRPr lang="en-US" altLang="en-US" smtClean="0"/>
          </a:p>
        </p:txBody>
      </p:sp>
      <p:grpSp>
        <p:nvGrpSpPr>
          <p:cNvPr id="120838" name="Group 17"/>
          <p:cNvGrpSpPr>
            <a:grpSpLocks/>
          </p:cNvGrpSpPr>
          <p:nvPr/>
        </p:nvGrpSpPr>
        <p:grpSpPr bwMode="auto">
          <a:xfrm>
            <a:off x="228600" y="5181600"/>
            <a:ext cx="8534400" cy="1163638"/>
            <a:chOff x="295275" y="4932363"/>
            <a:chExt cx="8534400" cy="1163637"/>
          </a:xfrm>
        </p:grpSpPr>
        <p:sp>
          <p:nvSpPr>
            <p:cNvPr id="120840" name="Rectangle 16"/>
            <p:cNvSpPr>
              <a:spLocks noChangeArrowheads="1"/>
            </p:cNvSpPr>
            <p:nvPr/>
          </p:nvSpPr>
          <p:spPr bwMode="auto">
            <a:xfrm>
              <a:off x="7534275" y="4937125"/>
              <a:ext cx="1295400" cy="115887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200"/>
            </a:p>
          </p:txBody>
        </p:sp>
        <p:sp>
          <p:nvSpPr>
            <p:cNvPr id="120841" name="Rectangle 17"/>
            <p:cNvSpPr>
              <a:spLocks noChangeArrowheads="1"/>
            </p:cNvSpPr>
            <p:nvPr/>
          </p:nvSpPr>
          <p:spPr bwMode="auto">
            <a:xfrm>
              <a:off x="4638675" y="4933950"/>
              <a:ext cx="1295400" cy="115887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200"/>
            </a:p>
          </p:txBody>
        </p:sp>
        <p:sp>
          <p:nvSpPr>
            <p:cNvPr id="120842" name="Rectangle 18"/>
            <p:cNvSpPr>
              <a:spLocks noChangeArrowheads="1"/>
            </p:cNvSpPr>
            <p:nvPr/>
          </p:nvSpPr>
          <p:spPr bwMode="auto">
            <a:xfrm>
              <a:off x="6086475" y="4933950"/>
              <a:ext cx="1295400" cy="115887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200"/>
            </a:p>
          </p:txBody>
        </p:sp>
        <p:sp>
          <p:nvSpPr>
            <p:cNvPr id="120843" name="Rectangle 19"/>
            <p:cNvSpPr>
              <a:spLocks noChangeArrowheads="1"/>
            </p:cNvSpPr>
            <p:nvPr/>
          </p:nvSpPr>
          <p:spPr bwMode="auto">
            <a:xfrm>
              <a:off x="1743075" y="4933950"/>
              <a:ext cx="1295400" cy="115887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200"/>
            </a:p>
          </p:txBody>
        </p:sp>
        <p:sp>
          <p:nvSpPr>
            <p:cNvPr id="120844" name="Rectangle 20"/>
            <p:cNvSpPr>
              <a:spLocks noChangeArrowheads="1"/>
            </p:cNvSpPr>
            <p:nvPr/>
          </p:nvSpPr>
          <p:spPr bwMode="auto">
            <a:xfrm>
              <a:off x="295275" y="4932363"/>
              <a:ext cx="1295400" cy="115887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200"/>
            </a:p>
          </p:txBody>
        </p:sp>
        <p:sp>
          <p:nvSpPr>
            <p:cNvPr id="120845" name="Rectangle 21"/>
            <p:cNvSpPr>
              <a:spLocks noChangeArrowheads="1"/>
            </p:cNvSpPr>
            <p:nvPr/>
          </p:nvSpPr>
          <p:spPr bwMode="auto">
            <a:xfrm>
              <a:off x="3190875" y="4937125"/>
              <a:ext cx="1295400" cy="115887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40000"/>
                </a:spcBef>
                <a:buClr>
                  <a:srgbClr val="003366"/>
                </a:buClr>
                <a:buChar char="•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003366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003366"/>
                </a:buClr>
                <a:buSzPct val="60000"/>
                <a:buChar char="o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cs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200"/>
            </a:p>
          </p:txBody>
        </p:sp>
        <p:pic>
          <p:nvPicPr>
            <p:cNvPr id="120846" name="Picture 22" descr="ashtray human 1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625" y="4953000"/>
              <a:ext cx="1031875" cy="1114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0847" name="Picture 23" descr="flask human 1 FC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835"/>
            <a:stretch>
              <a:fillRect/>
            </a:stretch>
          </p:blipFill>
          <p:spPr bwMode="auto">
            <a:xfrm>
              <a:off x="1971675" y="4948238"/>
              <a:ext cx="823913" cy="1128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0848" name="Picture 24" descr="glass human 1 FC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29000" y="4953000"/>
              <a:ext cx="714375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0849" name="Picture 25" descr="phone human 1 FC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95850" y="4956175"/>
              <a:ext cx="711200" cy="1120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0850" name="Picture 26" descr="shoe human 1 FC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8400" y="4951413"/>
              <a:ext cx="933450" cy="11350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20839" name="Picture 27" descr="plane human 1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43"/>
          <a:stretch>
            <a:fillRect/>
          </a:stretch>
        </p:blipFill>
        <p:spPr bwMode="auto">
          <a:xfrm>
            <a:off x="7616825" y="5257800"/>
            <a:ext cx="1089025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33400"/>
            <a:ext cx="7772400" cy="685800"/>
          </a:xfrm>
        </p:spPr>
        <p:txBody>
          <a:bodyPr/>
          <a:lstStyle/>
          <a:p>
            <a:pPr eaLnBrk="1" hangingPunct="1"/>
            <a:r>
              <a:rPr lang="en-US" altLang="en-US" smtClean="0"/>
              <a:t>Interactive Online Grasping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143000"/>
            <a:ext cx="8305800" cy="4572000"/>
          </a:xfrm>
        </p:spPr>
        <p:txBody>
          <a:bodyPr/>
          <a:lstStyle/>
          <a:p>
            <a:pPr eaLnBrk="1" hangingPunct="1"/>
            <a:r>
              <a:rPr lang="en-US" altLang="en-US" smtClean="0"/>
              <a:t>Dexterous hand prosthetics</a:t>
            </a:r>
          </a:p>
          <a:p>
            <a:pPr lvl="1" eaLnBrk="1" hangingPunct="1"/>
            <a:r>
              <a:rPr lang="en-US" altLang="en-US" smtClean="0"/>
              <a:t>human control combined with artificial hardware and algorithms  </a:t>
            </a:r>
          </a:p>
          <a:p>
            <a:pPr lvl="1" eaLnBrk="1" hangingPunct="1"/>
            <a:r>
              <a:rPr lang="en-US" altLang="en-US" smtClean="0"/>
              <a:t>benefits from results in both human and robotic grasping</a:t>
            </a:r>
          </a:p>
          <a:p>
            <a:pPr lvl="1" eaLnBrk="1" hangingPunct="1"/>
            <a:r>
              <a:rPr lang="en-US" altLang="en-US" smtClean="0"/>
              <a:t>but also open new interface problems!</a:t>
            </a:r>
          </a:p>
          <a:p>
            <a:pPr lvl="1" eaLnBrk="1" hangingPunct="1"/>
            <a:endParaRPr lang="en-US" altLang="en-US" sz="900" smtClean="0"/>
          </a:p>
          <a:p>
            <a:pPr eaLnBrk="1" hangingPunct="1"/>
            <a:r>
              <a:rPr lang="en-US" altLang="en-US" smtClean="0"/>
              <a:t>Task: achieve a stable grasp using a dexterous prosthetic</a:t>
            </a:r>
          </a:p>
          <a:p>
            <a:pPr lvl="1" eaLnBrk="1" hangingPunct="1"/>
            <a:r>
              <a:rPr lang="en-US" altLang="en-US" smtClean="0"/>
              <a:t>3D </a:t>
            </a:r>
            <a:r>
              <a:rPr lang="en-US" altLang="en-US" b="1" smtClean="0"/>
              <a:t>tooltip positioning</a:t>
            </a:r>
            <a:r>
              <a:rPr lang="en-US" altLang="en-US" smtClean="0"/>
              <a:t> under neural control [</a:t>
            </a:r>
            <a:r>
              <a:rPr lang="en-US" altLang="en-US" smtClean="0">
                <a:solidFill>
                  <a:srgbClr val="003366"/>
                </a:solidFill>
              </a:rPr>
              <a:t>Taylor </a:t>
            </a:r>
            <a:r>
              <a:rPr lang="en-US" altLang="en-US" i="1" smtClean="0">
                <a:solidFill>
                  <a:srgbClr val="003366"/>
                </a:solidFill>
              </a:rPr>
              <a:t>et al.</a:t>
            </a:r>
            <a:r>
              <a:rPr lang="en-US" altLang="en-US" smtClean="0">
                <a:solidFill>
                  <a:srgbClr val="003366"/>
                </a:solidFill>
              </a:rPr>
              <a:t> ‘02</a:t>
            </a:r>
            <a:r>
              <a:rPr lang="en-US" altLang="en-US" smtClean="0"/>
              <a:t>]</a:t>
            </a:r>
          </a:p>
          <a:p>
            <a:pPr lvl="1" eaLnBrk="1" hangingPunct="1"/>
            <a:r>
              <a:rPr lang="en-US" altLang="en-US" b="1" smtClean="0"/>
              <a:t>finger posture</a:t>
            </a:r>
            <a:r>
              <a:rPr lang="en-US" altLang="en-US" smtClean="0"/>
              <a:t> has proven more difficult to specify</a:t>
            </a:r>
          </a:p>
          <a:p>
            <a:pPr lvl="2" eaLnBrk="1" hangingPunct="1"/>
            <a:r>
              <a:rPr lang="en-US" altLang="en-US" smtClean="0"/>
              <a:t>EMG [</a:t>
            </a:r>
            <a:r>
              <a:rPr lang="en-US" altLang="en-US" smtClean="0">
                <a:solidFill>
                  <a:srgbClr val="003366"/>
                </a:solidFill>
              </a:rPr>
              <a:t>Zecca </a:t>
            </a:r>
            <a:r>
              <a:rPr lang="en-US" altLang="en-US" i="1" smtClean="0">
                <a:solidFill>
                  <a:srgbClr val="003366"/>
                </a:solidFill>
              </a:rPr>
              <a:t>et al.</a:t>
            </a:r>
            <a:r>
              <a:rPr lang="en-US" altLang="en-US" smtClean="0">
                <a:solidFill>
                  <a:srgbClr val="003366"/>
                </a:solidFill>
              </a:rPr>
              <a:t> ‘02</a:t>
            </a:r>
            <a:r>
              <a:rPr lang="en-US" altLang="en-US" smtClean="0"/>
              <a:t>], neural control [</a:t>
            </a:r>
            <a:r>
              <a:rPr lang="en-US" altLang="en-US" smtClean="0">
                <a:solidFill>
                  <a:srgbClr val="003366"/>
                </a:solidFill>
              </a:rPr>
              <a:t>Taylor </a:t>
            </a:r>
            <a:r>
              <a:rPr lang="en-US" altLang="en-US" i="1" smtClean="0">
                <a:solidFill>
                  <a:srgbClr val="003366"/>
                </a:solidFill>
              </a:rPr>
              <a:t>et al.</a:t>
            </a:r>
            <a:r>
              <a:rPr lang="en-US" altLang="en-US" smtClean="0">
                <a:solidFill>
                  <a:srgbClr val="003366"/>
                </a:solidFill>
              </a:rPr>
              <a:t> ‘03</a:t>
            </a:r>
            <a:r>
              <a:rPr lang="en-US" altLang="en-US" smtClean="0"/>
              <a:t>]</a:t>
            </a:r>
          </a:p>
          <a:p>
            <a:pPr lvl="2" eaLnBrk="1" hangingPunct="1"/>
            <a:r>
              <a:rPr lang="en-US" altLang="en-US" smtClean="0"/>
              <a:t>low-dimensional, noisy</a:t>
            </a:r>
            <a:endParaRPr lang="en-US" altLang="en-US" sz="900" smtClean="0"/>
          </a:p>
          <a:p>
            <a:pPr eaLnBrk="1" hangingPunct="1"/>
            <a:r>
              <a:rPr lang="en-US" altLang="en-US" smtClean="0"/>
              <a:t>Approach:</a:t>
            </a:r>
          </a:p>
          <a:p>
            <a:pPr lvl="1" eaLnBrk="1" hangingPunct="1"/>
            <a:r>
              <a:rPr lang="en-US" altLang="en-US" b="1" smtClean="0"/>
              <a:t>reduce the dimensionality</a:t>
            </a:r>
            <a:r>
              <a:rPr lang="en-US" altLang="en-US" smtClean="0"/>
              <a:t> of the searched posture space</a:t>
            </a:r>
          </a:p>
          <a:p>
            <a:pPr lvl="1" eaLnBrk="1" hangingPunct="1"/>
            <a:r>
              <a:rPr lang="en-US" altLang="en-US" b="1" smtClean="0"/>
              <a:t>use on-line operator input</a:t>
            </a:r>
            <a:r>
              <a:rPr lang="en-US" altLang="en-US" smtClean="0"/>
              <a:t> to simplify hand position</a:t>
            </a:r>
          </a:p>
          <a:p>
            <a:pPr eaLnBrk="1" hangingPunct="1">
              <a:buFontTx/>
              <a:buNone/>
            </a:pPr>
            <a:r>
              <a:rPr lang="en-US" altLang="en-US" sz="1200" smtClean="0">
                <a:solidFill>
                  <a:srgbClr val="FF0000"/>
                </a:solidFill>
              </a:rPr>
              <a:t>Matei Ciocarlie and Peter K. Allen, </a:t>
            </a:r>
            <a:r>
              <a:rPr lang="en-US" altLang="en-US" sz="1200" i="1" smtClean="0">
                <a:solidFill>
                  <a:srgbClr val="FF0000"/>
                </a:solidFill>
              </a:rPr>
              <a:t>Hand Posture Subspaces for Dexterous Robotic Grasping</a:t>
            </a:r>
            <a:r>
              <a:rPr lang="en-US" altLang="en-US" sz="1200" smtClean="0">
                <a:solidFill>
                  <a:srgbClr val="FF0000"/>
                </a:solidFill>
              </a:rPr>
              <a:t>, The International Journal of Robotics Research, Jul 2009; vol. 28: pp. 851 - 867.</a:t>
            </a:r>
          </a:p>
          <a:p>
            <a:pPr eaLnBrk="1" hangingPunct="1">
              <a:buFontTx/>
              <a:buNone/>
            </a:pP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Interactive Dexterous Grasping</a:t>
            </a:r>
          </a:p>
        </p:txBody>
      </p:sp>
      <p:pic>
        <p:nvPicPr>
          <p:cNvPr id="124931" name="Picture 4" descr="realbar_overvie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1600200"/>
            <a:ext cx="1662113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932" name="Picture 5" descr="IMG_8717_v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962400"/>
            <a:ext cx="2438400" cy="184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4933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533400" y="1447800"/>
            <a:ext cx="5486400" cy="4343400"/>
          </a:xfrm>
          <a:noFill/>
        </p:spPr>
        <p:txBody>
          <a:bodyPr/>
          <a:lstStyle/>
          <a:p>
            <a:pPr eaLnBrk="1" hangingPunct="1"/>
            <a:r>
              <a:rPr lang="en-US" altLang="en-US" smtClean="0"/>
              <a:t>Operator</a:t>
            </a:r>
          </a:p>
          <a:p>
            <a:pPr lvl="1" eaLnBrk="1" hangingPunct="1"/>
            <a:r>
              <a:rPr lang="en-US" altLang="en-US" b="1" smtClean="0"/>
              <a:t>specifies approach direction</a:t>
            </a:r>
          </a:p>
          <a:p>
            <a:pPr lvl="1" eaLnBrk="1" hangingPunct="1"/>
            <a:r>
              <a:rPr lang="en-US" altLang="en-US" smtClean="0"/>
              <a:t>has no control over finger posture</a:t>
            </a:r>
          </a:p>
          <a:p>
            <a:pPr eaLnBrk="1" hangingPunct="1"/>
            <a:r>
              <a:rPr lang="en-US" altLang="en-US" smtClean="0"/>
              <a:t>Automated grasp planner</a:t>
            </a:r>
          </a:p>
          <a:p>
            <a:pPr lvl="1" eaLnBrk="1" hangingPunct="1"/>
            <a:r>
              <a:rPr lang="en-US" altLang="en-US" smtClean="0"/>
              <a:t>knows object shape and position</a:t>
            </a:r>
          </a:p>
          <a:p>
            <a:pPr lvl="1" eaLnBrk="1" hangingPunct="1">
              <a:spcBef>
                <a:spcPct val="10000"/>
              </a:spcBef>
            </a:pPr>
            <a:r>
              <a:rPr lang="en-US" altLang="en-US" smtClean="0"/>
              <a:t>records position input </a:t>
            </a:r>
          </a:p>
          <a:p>
            <a:pPr lvl="1" eaLnBrk="1" hangingPunct="1">
              <a:spcBef>
                <a:spcPct val="10000"/>
              </a:spcBef>
            </a:pPr>
            <a:r>
              <a:rPr lang="en-US" altLang="en-US" smtClean="0"/>
              <a:t>searches for a stable grasp according to user approach direction</a:t>
            </a:r>
          </a:p>
          <a:p>
            <a:pPr lvl="1" eaLnBrk="1" hangingPunct="1">
              <a:spcBef>
                <a:spcPct val="25000"/>
              </a:spcBef>
            </a:pPr>
            <a:r>
              <a:rPr lang="en-US" altLang="en-US" b="1" smtClean="0"/>
              <a:t>sets finger posture</a:t>
            </a:r>
            <a:r>
              <a:rPr lang="en-US" altLang="en-US" smtClean="0"/>
              <a:t> accordingly</a:t>
            </a:r>
          </a:p>
          <a:p>
            <a:pPr eaLnBrk="1" hangingPunct="1">
              <a:spcBef>
                <a:spcPct val="25000"/>
              </a:spcBef>
            </a:pPr>
            <a:r>
              <a:rPr lang="en-US" altLang="en-US" smtClean="0"/>
              <a:t>Operator</a:t>
            </a:r>
          </a:p>
          <a:p>
            <a:pPr lvl="1" eaLnBrk="1" hangingPunct="1">
              <a:spcBef>
                <a:spcPct val="10000"/>
              </a:spcBef>
            </a:pPr>
            <a:r>
              <a:rPr lang="en-US" altLang="en-US" smtClean="0"/>
              <a:t>changes approach direction, or</a:t>
            </a:r>
          </a:p>
          <a:p>
            <a:pPr lvl="1" eaLnBrk="1" hangingPunct="1">
              <a:spcBef>
                <a:spcPct val="10000"/>
              </a:spcBef>
            </a:pPr>
            <a:r>
              <a:rPr lang="en-US" altLang="en-US" b="1" smtClean="0"/>
              <a:t>completes grasp</a:t>
            </a:r>
            <a:r>
              <a:rPr lang="en-US" altLang="en-US" smtClean="0"/>
              <a:t> (binary “close all fingers” command)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Interactive Grasp Planning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524000"/>
            <a:ext cx="6705600" cy="4572000"/>
          </a:xfrm>
        </p:spPr>
        <p:txBody>
          <a:bodyPr/>
          <a:lstStyle/>
          <a:p>
            <a:pPr eaLnBrk="1" hangingPunct="1"/>
            <a:r>
              <a:rPr lang="en-US" altLang="en-US" smtClean="0"/>
              <a:t>Hand posture:</a:t>
            </a:r>
            <a:r>
              <a:rPr lang="en-US" altLang="en-US" b="1" smtClean="0"/>
              <a:t> 2 variables</a:t>
            </a:r>
            <a:r>
              <a:rPr lang="en-US" altLang="en-US" smtClean="0"/>
              <a:t> (eigengrasp amplitudes)</a:t>
            </a:r>
            <a:endParaRPr lang="en-US" altLang="en-US" b="1" smtClean="0"/>
          </a:p>
          <a:p>
            <a:pPr eaLnBrk="1" hangingPunct="1"/>
            <a:r>
              <a:rPr lang="en-US" altLang="en-US" smtClean="0"/>
              <a:t>Hand position:</a:t>
            </a:r>
          </a:p>
          <a:p>
            <a:pPr lvl="1" eaLnBrk="1" hangingPunct="1"/>
            <a:r>
              <a:rPr lang="en-US" altLang="en-US" smtClean="0"/>
              <a:t>user not expected to fully specify final position</a:t>
            </a:r>
          </a:p>
          <a:p>
            <a:pPr lvl="2" eaLnBrk="1" hangingPunct="1"/>
            <a:r>
              <a:rPr lang="en-US" altLang="en-US" smtClean="0"/>
              <a:t>affects interaction, can not handle noise </a:t>
            </a:r>
          </a:p>
          <a:p>
            <a:pPr lvl="1" eaLnBrk="1" hangingPunct="1"/>
            <a:r>
              <a:rPr lang="en-US" altLang="en-US" b="1" smtClean="0"/>
              <a:t>3 variables</a:t>
            </a:r>
            <a:r>
              <a:rPr lang="en-US" altLang="en-US" smtClean="0"/>
              <a:t> to re-parameterize hand approach:</a:t>
            </a:r>
          </a:p>
          <a:p>
            <a:pPr lvl="2" eaLnBrk="1" hangingPunct="1"/>
            <a:r>
              <a:rPr lang="en-US" altLang="en-US" i="1" smtClean="0">
                <a:latin typeface="Times New Roman" panose="02020603050405020304" pitchFamily="18" charset="0"/>
              </a:rPr>
              <a:t>d, </a:t>
            </a:r>
            <a:r>
              <a:rPr lang="el-GR" altLang="en-US" i="1" smtClean="0">
                <a:latin typeface="Times New Roman" panose="02020603050405020304" pitchFamily="18" charset="0"/>
                <a:cs typeface="Tahoma" panose="020B0604030504040204" pitchFamily="34" charset="0"/>
              </a:rPr>
              <a:t>θ</a:t>
            </a:r>
            <a:r>
              <a:rPr lang="en-US" altLang="en-US" smtClean="0">
                <a:cs typeface="Tahoma" panose="020B0604030504040204" pitchFamily="34" charset="0"/>
              </a:rPr>
              <a:t> and </a:t>
            </a:r>
            <a:r>
              <a:rPr lang="el-GR" altLang="en-US" i="1" smtClean="0">
                <a:latin typeface="Times New Roman" panose="02020603050405020304" pitchFamily="18" charset="0"/>
                <a:cs typeface="Tahoma" panose="020B0604030504040204" pitchFamily="34" charset="0"/>
              </a:rPr>
              <a:t>φ</a:t>
            </a:r>
            <a:r>
              <a:rPr lang="en-US" altLang="en-US" smtClean="0">
                <a:cs typeface="Tahoma" panose="020B0604030504040204" pitchFamily="34" charset="0"/>
              </a:rPr>
              <a:t> define a conical search space</a:t>
            </a:r>
            <a:endParaRPr lang="el-GR" altLang="en-US" smtClean="0">
              <a:cs typeface="Tahoma" panose="020B0604030504040204" pitchFamily="34" charset="0"/>
            </a:endParaRPr>
          </a:p>
          <a:p>
            <a:pPr eaLnBrk="1" hangingPunct="1"/>
            <a:r>
              <a:rPr lang="en-US" altLang="en-US" smtClean="0"/>
              <a:t>Total: </a:t>
            </a:r>
            <a:r>
              <a:rPr lang="en-US" altLang="en-US" b="1" smtClean="0"/>
              <a:t>5 variables</a:t>
            </a:r>
          </a:p>
          <a:p>
            <a:pPr lvl="1" eaLnBrk="1" hangingPunct="1"/>
            <a:r>
              <a:rPr lang="en-US" altLang="en-US" smtClean="0"/>
              <a:t>loops of 2000 Simulated Annealing iterations</a:t>
            </a:r>
          </a:p>
          <a:p>
            <a:pPr lvl="1" eaLnBrk="1" hangingPunct="1"/>
            <a:r>
              <a:rPr lang="en-US" altLang="en-US" smtClean="0"/>
              <a:t>continuously update base hand position</a:t>
            </a:r>
          </a:p>
          <a:p>
            <a:pPr lvl="1" eaLnBrk="1" hangingPunct="1"/>
            <a:r>
              <a:rPr lang="en-US" altLang="en-US" smtClean="0"/>
              <a:t>search does not get stuck if one loop fails</a:t>
            </a:r>
          </a:p>
          <a:p>
            <a:pPr lvl="1" eaLnBrk="1" hangingPunct="1"/>
            <a:r>
              <a:rPr lang="en-US" altLang="en-US" smtClean="0"/>
              <a:t>best pre-grasps tested for form-closure</a:t>
            </a:r>
          </a:p>
        </p:txBody>
      </p:sp>
      <p:pic>
        <p:nvPicPr>
          <p:cNvPr id="125956" name="Picture 5" descr="app_hum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18"/>
          <a:stretch>
            <a:fillRect/>
          </a:stretch>
        </p:blipFill>
        <p:spPr bwMode="auto">
          <a:xfrm>
            <a:off x="6810375" y="2895600"/>
            <a:ext cx="2105025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5957" name="Picture 6" descr="ashtra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175" y="1828800"/>
            <a:ext cx="1500188" cy="995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457200"/>
            <a:ext cx="7772400" cy="685800"/>
          </a:xfrm>
        </p:spPr>
        <p:txBody>
          <a:bodyPr/>
          <a:lstStyle/>
          <a:p>
            <a:pPr eaLnBrk="1" hangingPunct="1"/>
            <a:r>
              <a:rPr lang="en-US" altLang="en-US" smtClean="0"/>
              <a:t>Interactive Grasp Planning Examples</a:t>
            </a:r>
          </a:p>
        </p:txBody>
      </p:sp>
      <p:pic>
        <p:nvPicPr>
          <p:cNvPr id="2" name="EH08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Interactive Grasp Planning Examples</a:t>
            </a:r>
          </a:p>
        </p:txBody>
      </p:sp>
      <p:pic>
        <p:nvPicPr>
          <p:cNvPr id="128003" name="Picture 4" descr="realbar_flask_grav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536700"/>
            <a:ext cx="1878013" cy="2159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04" name="Picture 5" descr="realbar_flask_side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1524000"/>
            <a:ext cx="1878013" cy="2159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05" name="Picture 6" descr="realbar_p51_env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524000"/>
            <a:ext cx="1878013" cy="2159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06" name="Picture 7" descr="realbar_p51_tail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4064000"/>
            <a:ext cx="1878013" cy="2159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07" name="Picture 8" descr="realbar_p51_tip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4057650"/>
            <a:ext cx="1878013" cy="2159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08" name="Picture 9" descr="realbar_book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4038600"/>
            <a:ext cx="1878013" cy="2159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Interactive Grasp Planning Examples</a:t>
            </a:r>
          </a:p>
        </p:txBody>
      </p:sp>
      <p:pic>
        <p:nvPicPr>
          <p:cNvPr id="129027" name="Picture 10" descr="IMG_87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447800"/>
            <a:ext cx="2886075" cy="19796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028" name="Picture 11" descr="IMG_873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1447800"/>
            <a:ext cx="2886075" cy="19796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029" name="Picture 12" descr="IMG_874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47800"/>
            <a:ext cx="2886075" cy="19796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030" name="Picture 14" descr="sima_all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" y="3662363"/>
            <a:ext cx="1408113" cy="1619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031" name="Picture 15" descr="sima_all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4675" y="3670300"/>
            <a:ext cx="1408113" cy="1619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032" name="Picture 16" descr="sima_all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100" y="3665538"/>
            <a:ext cx="1409700" cy="1619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033" name="Picture 17" descr="sima_all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3667125"/>
            <a:ext cx="1408113" cy="1619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034" name="Picture 18" descr="sima_all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213" y="3667125"/>
            <a:ext cx="1408112" cy="1619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035" name="Picture 19" descr="sima_all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063" y="3667125"/>
            <a:ext cx="1408112" cy="1619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9036" name="Rectangle 11"/>
          <p:cNvSpPr>
            <a:spLocks noChangeArrowheads="1"/>
          </p:cNvSpPr>
          <p:nvPr/>
        </p:nvSpPr>
        <p:spPr bwMode="auto">
          <a:xfrm>
            <a:off x="685800" y="5257800"/>
            <a:ext cx="7543800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lvl="1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200"/>
              <a:t>Simulated Annealing search: </a:t>
            </a:r>
            <a:r>
              <a:rPr lang="en-US" altLang="en-US" sz="2200" i="1">
                <a:latin typeface="Times New Roman" panose="02020603050405020304" pitchFamily="18" charset="0"/>
              </a:rPr>
              <a:t>~1000 postures / s</a:t>
            </a:r>
          </a:p>
          <a:p>
            <a:pPr lvl="1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200"/>
              <a:t>candidate pre-grasp tests: </a:t>
            </a:r>
            <a:r>
              <a:rPr lang="en-US" altLang="en-US" sz="2200" i="1">
                <a:latin typeface="Times New Roman" panose="02020603050405020304" pitchFamily="18" charset="0"/>
              </a:rPr>
              <a:t>~20 grasps / s</a:t>
            </a:r>
          </a:p>
          <a:p>
            <a:pPr lvl="1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200"/>
              <a:t>overall: 5-15 seconds for task completion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Title 1"/>
          <p:cNvSpPr>
            <a:spLocks noGrp="1"/>
          </p:cNvSpPr>
          <p:nvPr>
            <p:ph type="ctrTitle"/>
          </p:nvPr>
        </p:nvSpPr>
        <p:spPr>
          <a:xfrm>
            <a:off x="0" y="685800"/>
            <a:ext cx="8610600" cy="1470025"/>
          </a:xfrm>
        </p:spPr>
        <p:txBody>
          <a:bodyPr/>
          <a:lstStyle/>
          <a:p>
            <a:r>
              <a:rPr lang="en-US" altLang="en-US" sz="3600" smtClean="0"/>
              <a:t>Is Grasping Indexable?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1447800"/>
            <a:ext cx="8839200" cy="3810000"/>
          </a:xfrm>
        </p:spPr>
        <p:txBody>
          <a:bodyPr/>
          <a:lstStyle/>
          <a:p>
            <a:pPr algn="l"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algn="l">
              <a:buFont typeface="Arial" pitchFamily="34" charset="0"/>
              <a:buChar char="•"/>
              <a:defRPr/>
            </a:pPr>
            <a:r>
              <a:rPr lang="en-US" sz="2400" dirty="0" smtClean="0"/>
              <a:t>Many previous attempts to </a:t>
            </a:r>
            <a:r>
              <a:rPr lang="en-US" sz="2400" dirty="0" err="1" smtClean="0"/>
              <a:t>taxonomize</a:t>
            </a:r>
            <a:r>
              <a:rPr lang="en-US" sz="2400" dirty="0" smtClean="0"/>
              <a:t> grasps</a:t>
            </a:r>
          </a:p>
          <a:p>
            <a:pPr algn="l">
              <a:buFont typeface="Arial" pitchFamily="34" charset="0"/>
              <a:buChar char="•"/>
              <a:defRPr/>
            </a:pPr>
            <a:r>
              <a:rPr lang="en-US" sz="2400" dirty="0" smtClean="0"/>
              <a:t>Is there a finite set of grasps we can pre-compute?</a:t>
            </a:r>
          </a:p>
          <a:p>
            <a:pPr algn="l">
              <a:buFont typeface="Arial" pitchFamily="34" charset="0"/>
              <a:buChar char="•"/>
              <a:defRPr/>
            </a:pPr>
            <a:r>
              <a:rPr lang="en-US" sz="2400" dirty="0" smtClean="0"/>
              <a:t>If so, can we build an </a:t>
            </a:r>
            <a:r>
              <a:rPr lang="en-US" sz="2400" dirty="0" err="1" smtClean="0">
                <a:solidFill>
                  <a:srgbClr val="FF0000"/>
                </a:solidFill>
              </a:rPr>
              <a:t>indexable</a:t>
            </a:r>
            <a:r>
              <a:rPr lang="en-US" sz="2400" dirty="0" smtClean="0">
                <a:solidFill>
                  <a:srgbClr val="FF0000"/>
                </a:solidFill>
              </a:rPr>
              <a:t> database </a:t>
            </a:r>
            <a:r>
              <a:rPr lang="en-US" sz="2400" dirty="0" smtClean="0"/>
              <a:t>of grasps?</a:t>
            </a:r>
          </a:p>
          <a:p>
            <a:pPr marL="171450" indent="-171450" algn="l">
              <a:buFont typeface="Arial" pitchFamily="34" charset="0"/>
              <a:buChar char="•"/>
              <a:defRPr/>
            </a:pPr>
            <a:r>
              <a:rPr lang="en-US" sz="2400" dirty="0" smtClean="0"/>
              <a:t>Given a new object to grasp, can we find a </a:t>
            </a:r>
            <a:r>
              <a:rPr lang="en-US" sz="2400" dirty="0" smtClean="0">
                <a:solidFill>
                  <a:srgbClr val="FF0000"/>
                </a:solidFill>
              </a:rPr>
              <a:t>similar grasp </a:t>
            </a:r>
            <a:endParaRPr lang="en-US" sz="2400" dirty="0" smtClean="0"/>
          </a:p>
          <a:p>
            <a:pPr marL="171450" indent="-171450" algn="l">
              <a:buFont typeface="Arial" pitchFamily="34" charset="0"/>
              <a:buChar char="•"/>
              <a:defRPr/>
            </a:pPr>
            <a:r>
              <a:rPr lang="en-US" sz="2400" dirty="0" smtClean="0"/>
              <a:t>Some Problems:</a:t>
            </a:r>
          </a:p>
          <a:p>
            <a:pPr marL="628650" lvl="1" indent="-171450" algn="l">
              <a:buFont typeface="Arial" pitchFamily="34" charset="0"/>
              <a:buChar char="•"/>
              <a:defRPr/>
            </a:pPr>
            <a:r>
              <a:rPr lang="en-US" sz="2400" dirty="0" smtClean="0"/>
              <a:t>Lots of objects to grasp…</a:t>
            </a:r>
          </a:p>
          <a:p>
            <a:pPr marL="628650" lvl="1" indent="-171450" algn="l">
              <a:buFont typeface="Arial" pitchFamily="34" charset="0"/>
              <a:buChar char="•"/>
              <a:defRPr/>
            </a:pPr>
            <a:r>
              <a:rPr lang="en-US" sz="2400" dirty="0" smtClean="0"/>
              <a:t>Lots of DOF in a hand (~20 + 6 in human hand)…</a:t>
            </a:r>
          </a:p>
          <a:p>
            <a:pPr marL="628650" lvl="1" indent="-171450" algn="l">
              <a:buFont typeface="Arial" pitchFamily="34" charset="0"/>
              <a:buChar char="•"/>
              <a:defRPr/>
            </a:pPr>
            <a:r>
              <a:rPr lang="en-US" sz="2400" dirty="0" smtClean="0"/>
              <a:t>Lots of different robotic hands…</a:t>
            </a:r>
          </a:p>
          <a:p>
            <a:pPr marL="171450" indent="-171450" algn="l">
              <a:buFont typeface="Arial" pitchFamily="34" charset="0"/>
              <a:buChar char="•"/>
              <a:defRPr/>
            </a:pPr>
            <a:r>
              <a:rPr lang="en-US" sz="2400" dirty="0" smtClean="0"/>
              <a:t>Intractable?  But maybe not….</a:t>
            </a:r>
          </a:p>
          <a:p>
            <a:pPr marL="171450" indent="-171450" algn="l">
              <a:buFont typeface="Arial" pitchFamily="34" charset="0"/>
              <a:buChar char="•"/>
              <a:defRPr/>
            </a:pP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 smtClean="0"/>
              <a:t>The Columbia Grasp Database</a:t>
            </a:r>
            <a:endParaRPr lang="en-US" altLang="en-US" smtClean="0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AU" dirty="0" smtClean="0"/>
              <a:t>We have built a large scale </a:t>
            </a:r>
            <a:r>
              <a:rPr lang="en-AU" dirty="0" smtClean="0">
                <a:solidFill>
                  <a:srgbClr val="FF0000"/>
                </a:solidFill>
              </a:rPr>
              <a:t>grasp </a:t>
            </a:r>
            <a:r>
              <a:rPr lang="en-AU" dirty="0" smtClean="0"/>
              <a:t>database.</a:t>
            </a:r>
          </a:p>
          <a:p>
            <a:pPr eaLnBrk="1" hangingPunct="1">
              <a:defRPr/>
            </a:pPr>
            <a:endParaRPr lang="en-AU" dirty="0" smtClean="0"/>
          </a:p>
          <a:p>
            <a:pPr eaLnBrk="1" hangingPunct="1">
              <a:defRPr/>
            </a:pPr>
            <a:r>
              <a:rPr lang="en-AU" dirty="0" smtClean="0"/>
              <a:t>High quality</a:t>
            </a:r>
            <a:r>
              <a:rPr lang="en-AU" dirty="0" smtClean="0">
                <a:solidFill>
                  <a:srgbClr val="FF0000"/>
                </a:solidFill>
              </a:rPr>
              <a:t> form closure </a:t>
            </a:r>
            <a:r>
              <a:rPr lang="en-AU" dirty="0" smtClean="0"/>
              <a:t>grasps for:</a:t>
            </a:r>
          </a:p>
          <a:p>
            <a:pPr lvl="1" eaLnBrk="1" hangingPunct="1">
              <a:defRPr/>
            </a:pPr>
            <a:r>
              <a:rPr lang="en-US" dirty="0" smtClean="0">
                <a:ea typeface="+mn-ea"/>
              </a:rPr>
              <a:t>Multiple hands</a:t>
            </a:r>
          </a:p>
          <a:p>
            <a:pPr lvl="1" eaLnBrk="1" hangingPunct="1">
              <a:defRPr/>
            </a:pPr>
            <a:r>
              <a:rPr lang="en-US" dirty="0" smtClean="0">
                <a:ea typeface="+mn-ea"/>
              </a:rPr>
              <a:t>Thousands of objects</a:t>
            </a:r>
          </a:p>
          <a:p>
            <a:pPr lvl="1" eaLnBrk="1" hangingPunct="1">
              <a:defRPr/>
            </a:pPr>
            <a:r>
              <a:rPr lang="en-US" dirty="0" smtClean="0">
                <a:ea typeface="+mn-ea"/>
              </a:rPr>
              <a:t>Hundreds of thousands of grasps</a:t>
            </a:r>
            <a:endParaRPr lang="en-AU" dirty="0" smtClean="0">
              <a:solidFill>
                <a:srgbClr val="FF0000"/>
              </a:solidFill>
            </a:endParaRPr>
          </a:p>
          <a:p>
            <a:pPr eaLnBrk="1" hangingPunct="1">
              <a:defRPr/>
            </a:pPr>
            <a:endParaRPr lang="en-AU" dirty="0" smtClean="0"/>
          </a:p>
          <a:p>
            <a:pPr eaLnBrk="1" hangingPunct="1">
              <a:defRPr/>
            </a:pPr>
            <a:r>
              <a:rPr lang="en-US" dirty="0" smtClean="0"/>
              <a:t>We can use the grasp database for:</a:t>
            </a:r>
          </a:p>
          <a:p>
            <a:pPr lvl="1" eaLnBrk="1" hangingPunct="1">
              <a:defRPr/>
            </a:pPr>
            <a:r>
              <a:rPr lang="en-US" dirty="0" smtClean="0">
                <a:solidFill>
                  <a:srgbClr val="FF0000"/>
                </a:solidFill>
              </a:rPr>
              <a:t>Data-driven</a:t>
            </a:r>
            <a:r>
              <a:rPr lang="en-US" dirty="0" smtClean="0"/>
              <a:t> grasp planning </a:t>
            </a:r>
          </a:p>
          <a:p>
            <a:pPr lvl="1" eaLnBrk="1" hangingPunct="1">
              <a:defRPr/>
            </a:pPr>
            <a:r>
              <a:rPr lang="en-US" dirty="0" smtClean="0"/>
              <a:t>Rigorous </a:t>
            </a:r>
            <a:r>
              <a:rPr lang="en-US" dirty="0" smtClean="0">
                <a:solidFill>
                  <a:srgbClr val="FF0000"/>
                </a:solidFill>
              </a:rPr>
              <a:t>benchmarking</a:t>
            </a:r>
            <a:r>
              <a:rPr lang="en-US" dirty="0" smtClean="0"/>
              <a:t> of grasp planners</a:t>
            </a:r>
          </a:p>
          <a:p>
            <a:pPr eaLnBrk="1" hangingPunct="1"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Finding Stable Grasps</a:t>
            </a:r>
          </a:p>
        </p:txBody>
      </p:sp>
      <p:sp>
        <p:nvSpPr>
          <p:cNvPr id="133123" name="Content Placeholder 2"/>
          <p:cNvSpPr>
            <a:spLocks noGrp="1"/>
          </p:cNvSpPr>
          <p:nvPr>
            <p:ph idx="1"/>
          </p:nvPr>
        </p:nvSpPr>
        <p:spPr>
          <a:xfrm>
            <a:off x="685800" y="1524000"/>
            <a:ext cx="7848600" cy="4648200"/>
          </a:xfrm>
        </p:spPr>
        <p:txBody>
          <a:bodyPr/>
          <a:lstStyle/>
          <a:p>
            <a:pPr eaLnBrk="1" hangingPunct="1"/>
            <a:r>
              <a:rPr lang="en-US" altLang="en-US" smtClean="0"/>
              <a:t>Problem: Collecting grasp data from humans is </a:t>
            </a:r>
            <a:r>
              <a:rPr lang="en-US" altLang="en-US" smtClean="0">
                <a:solidFill>
                  <a:srgbClr val="C00000"/>
                </a:solidFill>
              </a:rPr>
              <a:t>expensive</a:t>
            </a:r>
          </a:p>
          <a:p>
            <a:pPr lvl="1" eaLnBrk="1" hangingPunct="1"/>
            <a:r>
              <a:rPr lang="en-US" altLang="en-US" smtClean="0"/>
              <a:t>Human studies do not scale to large datasets</a:t>
            </a:r>
          </a:p>
          <a:p>
            <a:pPr lvl="1" eaLnBrk="1" hangingPunct="1"/>
            <a:r>
              <a:rPr lang="en-US" altLang="en-US" smtClean="0"/>
              <a:t>How can we collect data on robotic hands?</a:t>
            </a:r>
          </a:p>
          <a:p>
            <a:pPr eaLnBrk="1" hangingPunct="1"/>
            <a:r>
              <a:rPr lang="en-US" altLang="en-US" smtClean="0"/>
              <a:t>Solution: Automate the data collection</a:t>
            </a:r>
          </a:p>
          <a:p>
            <a:pPr lvl="1" eaLnBrk="1" hangingPunct="1"/>
            <a:r>
              <a:rPr lang="en-US" altLang="en-US" smtClean="0"/>
              <a:t>Use a powerful </a:t>
            </a:r>
            <a:r>
              <a:rPr lang="en-US" altLang="en-US" smtClean="0">
                <a:solidFill>
                  <a:srgbClr val="C00000"/>
                </a:solidFill>
              </a:rPr>
              <a:t>offline grasp planner </a:t>
            </a:r>
            <a:r>
              <a:rPr lang="en-US" altLang="en-US" smtClean="0"/>
              <a:t>as the source</a:t>
            </a:r>
          </a:p>
          <a:p>
            <a:pPr lvl="1" eaLnBrk="1" hangingPunct="1"/>
            <a:r>
              <a:rPr lang="en-US" altLang="en-US" smtClean="0"/>
              <a:t>Works for human or robotic hands, inexpensive</a:t>
            </a:r>
          </a:p>
          <a:p>
            <a:pPr eaLnBrk="1" hangingPunct="1"/>
            <a:r>
              <a:rPr lang="en-US" altLang="en-US" smtClean="0"/>
              <a:t>Caveat: Database quality depends on the quality of this planner</a:t>
            </a:r>
          </a:p>
          <a:p>
            <a:pPr eaLnBrk="1" hangingPunct="1"/>
            <a:r>
              <a:rPr lang="en-US" altLang="en-US" smtClean="0"/>
              <a:t>Advantages of Eigengrasps</a:t>
            </a:r>
          </a:p>
          <a:p>
            <a:pPr lvl="1" eaLnBrk="1" hangingPunct="1"/>
            <a:r>
              <a:rPr lang="en-US" altLang="en-US" smtClean="0"/>
              <a:t>Stochastic, so can give </a:t>
            </a:r>
            <a:r>
              <a:rPr lang="en-US" altLang="en-US" smtClean="0">
                <a:solidFill>
                  <a:srgbClr val="C00000"/>
                </a:solidFill>
              </a:rPr>
              <a:t>many grasps</a:t>
            </a:r>
            <a:r>
              <a:rPr lang="en-US" altLang="en-US" smtClean="0"/>
              <a:t> for one object</a:t>
            </a:r>
          </a:p>
          <a:p>
            <a:pPr lvl="1" eaLnBrk="1" hangingPunct="1"/>
            <a:r>
              <a:rPr lang="en-US" altLang="en-US" smtClean="0"/>
              <a:t>Gives </a:t>
            </a:r>
            <a:r>
              <a:rPr lang="en-US" altLang="en-US" smtClean="0">
                <a:solidFill>
                  <a:srgbClr val="C00000"/>
                </a:solidFill>
              </a:rPr>
              <a:t>form-closure grasps</a:t>
            </a:r>
            <a:endParaRPr lang="en-US" altLang="en-US" smtClean="0"/>
          </a:p>
          <a:p>
            <a:pPr lvl="1"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Objects to Grasp</a:t>
            </a:r>
          </a:p>
        </p:txBody>
      </p:sp>
      <p:sp>
        <p:nvSpPr>
          <p:cNvPr id="135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We reused the 3D models from the </a:t>
            </a:r>
            <a:r>
              <a:rPr lang="en-US" altLang="en-US" smtClean="0">
                <a:solidFill>
                  <a:srgbClr val="C00000"/>
                </a:solidFill>
              </a:rPr>
              <a:t>Princeton Shape Benchmark</a:t>
            </a:r>
            <a:r>
              <a:rPr lang="en-US" altLang="en-US" baseline="30000" smtClean="0"/>
              <a:t>*</a:t>
            </a:r>
          </a:p>
          <a:p>
            <a:pPr lvl="1" eaLnBrk="1" hangingPunct="1"/>
            <a:r>
              <a:rPr lang="en-US" altLang="en-US" smtClean="0"/>
              <a:t>Well known academic dataset of </a:t>
            </a:r>
            <a:r>
              <a:rPr lang="en-US" altLang="en-US" smtClean="0">
                <a:solidFill>
                  <a:srgbClr val="C00000"/>
                </a:solidFill>
              </a:rPr>
              <a:t>1,814 models</a:t>
            </a:r>
          </a:p>
          <a:p>
            <a:pPr lvl="1" eaLnBrk="1" hangingPunct="1"/>
            <a:r>
              <a:rPr lang="en-US" altLang="en-US" smtClean="0">
                <a:solidFill>
                  <a:srgbClr val="C00000"/>
                </a:solidFill>
              </a:rPr>
              <a:t>Encourage collaboration </a:t>
            </a:r>
            <a:r>
              <a:rPr lang="en-US" altLang="en-US" smtClean="0"/>
              <a:t>with shape researchers</a:t>
            </a:r>
          </a:p>
          <a:p>
            <a:pPr lvl="1" eaLnBrk="1" hangingPunct="1"/>
            <a:r>
              <a:rPr lang="en-US" altLang="en-US" smtClean="0"/>
              <a:t>All models resized to “graspable” sizes</a:t>
            </a:r>
          </a:p>
          <a:p>
            <a:pPr lvl="1" eaLnBrk="1" hangingPunct="1"/>
            <a:endParaRPr lang="en-US" altLang="en-US" sz="1000" smtClean="0"/>
          </a:p>
          <a:p>
            <a:pPr eaLnBrk="1" hangingPunct="1"/>
            <a:r>
              <a:rPr lang="en-US" altLang="en-US" smtClean="0"/>
              <a:t>We provide grasps at </a:t>
            </a:r>
            <a:r>
              <a:rPr lang="en-US" altLang="en-US" smtClean="0">
                <a:solidFill>
                  <a:srgbClr val="C00000"/>
                </a:solidFill>
              </a:rPr>
              <a:t>4 scales</a:t>
            </a:r>
          </a:p>
          <a:p>
            <a:pPr lvl="1" eaLnBrk="1" hangingPunct="1"/>
            <a:r>
              <a:rPr lang="en-US" altLang="en-US" smtClean="0"/>
              <a:t>…because grasping is scale dependent</a:t>
            </a:r>
          </a:p>
          <a:p>
            <a:pPr lvl="1" eaLnBrk="1" hangingPunct="1"/>
            <a:r>
              <a:rPr lang="en-US" altLang="en-US" smtClean="0"/>
              <a:t>.75, 1.0, 1.25 and 1.5 times the size of each model</a:t>
            </a:r>
          </a:p>
          <a:p>
            <a:pPr lvl="1" eaLnBrk="1" hangingPunct="1"/>
            <a:r>
              <a:rPr lang="en-US" altLang="en-US" smtClean="0">
                <a:solidFill>
                  <a:srgbClr val="C00000"/>
                </a:solidFill>
              </a:rPr>
              <a:t>7,256 3D models </a:t>
            </a:r>
            <a:r>
              <a:rPr lang="en-US" altLang="en-US" smtClean="0"/>
              <a:t>in all</a:t>
            </a:r>
          </a:p>
          <a:p>
            <a:pPr lvl="1" eaLnBrk="1" hangingPunct="1"/>
            <a:endParaRPr lang="en-US" altLang="en-US" baseline="30000" smtClean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aseline="30000" smtClean="0"/>
              <a:t>*</a:t>
            </a:r>
            <a:r>
              <a:rPr lang="en-US" altLang="en-US" smtClean="0">
                <a:solidFill>
                  <a:srgbClr val="0070C0"/>
                </a:solidFill>
              </a:rPr>
              <a:t>Shilane </a:t>
            </a:r>
            <a:r>
              <a:rPr lang="en-US" altLang="en-US" i="1" smtClean="0">
                <a:solidFill>
                  <a:srgbClr val="0070C0"/>
                </a:solidFill>
              </a:rPr>
              <a:t>et al</a:t>
            </a:r>
            <a:r>
              <a:rPr lang="en-US" altLang="en-US" smtClean="0">
                <a:solidFill>
                  <a:srgbClr val="0070C0"/>
                </a:solidFill>
              </a:rPr>
              <a:t>., SMI 2004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mtClean="0"/>
          </a:p>
          <a:p>
            <a:pPr lvl="1"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Robotic Hands</a:t>
            </a:r>
          </a:p>
        </p:txBody>
      </p:sp>
      <p:sp>
        <p:nvSpPr>
          <p:cNvPr id="136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We provide grasps for 4 hands</a:t>
            </a:r>
          </a:p>
          <a:p>
            <a:pPr lvl="1" eaLnBrk="1" hangingPunct="1"/>
            <a:r>
              <a:rPr lang="en-US" altLang="en-US" smtClean="0"/>
              <a:t>Human hand model (20 DOF)</a:t>
            </a:r>
          </a:p>
          <a:p>
            <a:pPr lvl="1" eaLnBrk="1" hangingPunct="1"/>
            <a:r>
              <a:rPr lang="en-US" altLang="en-US" smtClean="0"/>
              <a:t>Barrett Hand (4 DOF + disengaging clutch)</a:t>
            </a:r>
          </a:p>
          <a:p>
            <a:pPr lvl="1" eaLnBrk="1" hangingPunct="1"/>
            <a:r>
              <a:rPr lang="en-US" altLang="en-US" smtClean="0"/>
              <a:t>Barrett Hand with rubber coating</a:t>
            </a:r>
          </a:p>
          <a:p>
            <a:pPr lvl="1" eaLnBrk="1" hangingPunct="1"/>
            <a:r>
              <a:rPr lang="en-US" altLang="en-US" smtClean="0"/>
              <a:t>Willow Garage gripper</a:t>
            </a:r>
          </a:p>
          <a:p>
            <a:pPr lvl="1" eaLnBrk="1" hangingPunct="1"/>
            <a:r>
              <a:rPr lang="en-US" altLang="en-US" smtClean="0"/>
              <a:t>More hands to come!</a:t>
            </a:r>
          </a:p>
          <a:p>
            <a:pPr lvl="1" eaLnBrk="1" hangingPunct="1"/>
            <a:endParaRPr lang="en-US" altLang="en-US" smtClean="0"/>
          </a:p>
        </p:txBody>
      </p:sp>
      <p:pic>
        <p:nvPicPr>
          <p:cNvPr id="13619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8613" y="4191000"/>
            <a:ext cx="2668587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619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4003675"/>
            <a:ext cx="2286000" cy="216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6198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3190875"/>
            <a:ext cx="2108200" cy="206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The Completed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Building the database</a:t>
            </a:r>
          </a:p>
          <a:p>
            <a:pPr lvl="1" eaLnBrk="1" hangingPunct="1">
              <a:defRPr/>
            </a:pPr>
            <a:r>
              <a:rPr lang="en-US" dirty="0" smtClean="0">
                <a:ea typeface="+mn-ea"/>
              </a:rPr>
              <a:t>Took </a:t>
            </a:r>
            <a:r>
              <a:rPr lang="en-US" dirty="0" smtClean="0">
                <a:solidFill>
                  <a:srgbClr val="C00000"/>
                </a:solidFill>
                <a:ea typeface="+mn-ea"/>
              </a:rPr>
              <a:t>1 month </a:t>
            </a:r>
            <a:r>
              <a:rPr lang="en-US" dirty="0" smtClean="0">
                <a:ea typeface="+mn-ea"/>
              </a:rPr>
              <a:t>on  6 </a:t>
            </a:r>
            <a:r>
              <a:rPr lang="en-US" dirty="0" err="1" smtClean="0">
                <a:ea typeface="+mn-ea"/>
              </a:rPr>
              <a:t>multicore</a:t>
            </a:r>
            <a:r>
              <a:rPr lang="en-US" dirty="0" smtClean="0">
                <a:ea typeface="+mn-ea"/>
              </a:rPr>
              <a:t> computers.</a:t>
            </a:r>
          </a:p>
          <a:p>
            <a:pPr lvl="1" eaLnBrk="1" hangingPunct="1">
              <a:defRPr/>
            </a:pPr>
            <a:r>
              <a:rPr lang="en-US" dirty="0" smtClean="0">
                <a:ea typeface="+mn-ea"/>
              </a:rPr>
              <a:t>Resulted in </a:t>
            </a:r>
            <a:r>
              <a:rPr lang="en-US" dirty="0" smtClean="0">
                <a:solidFill>
                  <a:srgbClr val="C00000"/>
                </a:solidFill>
                <a:ea typeface="+mn-ea"/>
              </a:rPr>
              <a:t>~250,000 </a:t>
            </a:r>
            <a:r>
              <a:rPr lang="en-US" dirty="0" smtClean="0">
                <a:ea typeface="+mn-ea"/>
              </a:rPr>
              <a:t>distinct form closure grasps</a:t>
            </a:r>
          </a:p>
          <a:p>
            <a:pPr lvl="1" eaLnBrk="1" hangingPunct="1">
              <a:defRPr/>
            </a:pPr>
            <a:endParaRPr lang="en-US" dirty="0" smtClean="0">
              <a:solidFill>
                <a:srgbClr val="C00000"/>
              </a:solidFill>
              <a:ea typeface="+mn-ea"/>
            </a:endParaRPr>
          </a:p>
          <a:p>
            <a:pPr eaLnBrk="1" hangingPunct="1">
              <a:defRPr/>
            </a:pPr>
            <a:r>
              <a:rPr lang="en-US" dirty="0" smtClean="0"/>
              <a:t>For each grasp we saved:</a:t>
            </a:r>
          </a:p>
          <a:p>
            <a:pPr lvl="1" eaLnBrk="1" hangingPunct="1">
              <a:defRPr/>
            </a:pPr>
            <a:r>
              <a:rPr lang="en-US" dirty="0" smtClean="0">
                <a:solidFill>
                  <a:srgbClr val="C00000"/>
                </a:solidFill>
                <a:ea typeface="+mn-ea"/>
              </a:rPr>
              <a:t>Grasp and pre-grasp </a:t>
            </a:r>
            <a:r>
              <a:rPr lang="en-US" dirty="0" smtClean="0">
                <a:ea typeface="+mn-ea"/>
              </a:rPr>
              <a:t>joint angles and position</a:t>
            </a:r>
          </a:p>
          <a:p>
            <a:pPr lvl="1" eaLnBrk="1" hangingPunct="1">
              <a:defRPr/>
            </a:pPr>
            <a:r>
              <a:rPr lang="en-US" dirty="0" smtClean="0">
                <a:ea typeface="+mn-ea"/>
              </a:rPr>
              <a:t>Ferrari-Canny </a:t>
            </a:r>
            <a:r>
              <a:rPr lang="en-US" dirty="0" smtClean="0">
                <a:solidFill>
                  <a:srgbClr val="C00000"/>
                </a:solidFill>
                <a:ea typeface="+mn-ea"/>
              </a:rPr>
              <a:t>volume and epsilon metrics</a:t>
            </a:r>
          </a:p>
          <a:p>
            <a:pPr eaLnBrk="1" hangingPunct="1">
              <a:defRPr/>
            </a:pPr>
            <a:endParaRPr lang="en-US" dirty="0" smtClean="0"/>
          </a:p>
          <a:p>
            <a:pPr eaLnBrk="1" hangingPunct="1">
              <a:defRPr/>
            </a:pPr>
            <a:r>
              <a:rPr lang="en-US" dirty="0" smtClean="0"/>
              <a:t>Available for download now!</a:t>
            </a:r>
          </a:p>
          <a:p>
            <a:pPr lvl="1" eaLnBrk="1" hangingPunct="1">
              <a:defRPr/>
            </a:pPr>
            <a:r>
              <a:rPr lang="en-US" dirty="0" smtClean="0">
                <a:solidFill>
                  <a:srgbClr val="C00000"/>
                </a:solidFill>
                <a:ea typeface="+mn-ea"/>
              </a:rPr>
              <a:t>grasping.cs.columbia.edu</a:t>
            </a:r>
          </a:p>
          <a:p>
            <a:pPr lvl="1" eaLnBrk="1" hangingPunct="1">
              <a:defRPr/>
            </a:pPr>
            <a:endParaRPr lang="en-US" dirty="0" smtClean="0">
              <a:ea typeface="+mn-ea"/>
            </a:endParaRPr>
          </a:p>
          <a:p>
            <a:pPr eaLnBrk="1" hangingPunct="1">
              <a:defRPr/>
            </a:pPr>
            <a:endParaRPr lang="en-US" dirty="0" smtClean="0"/>
          </a:p>
          <a:p>
            <a:pPr eaLnBrk="1" hangingPunct="1"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TextBox 4"/>
          <p:cNvSpPr txBox="1">
            <a:spLocks noChangeArrowheads="1"/>
          </p:cNvSpPr>
          <p:nvPr/>
        </p:nvSpPr>
        <p:spPr bwMode="auto">
          <a:xfrm>
            <a:off x="1981200" y="609600"/>
            <a:ext cx="5532438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40000"/>
              </a:spcBef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3200"/>
              <a:t>Browsing the Grasp Database</a:t>
            </a:r>
          </a:p>
        </p:txBody>
      </p:sp>
      <p:pic>
        <p:nvPicPr>
          <p:cNvPr id="2" name="cgdb_wmv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143000"/>
            <a:ext cx="6858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Title 1"/>
          <p:cNvSpPr>
            <a:spLocks noGrp="1"/>
          </p:cNvSpPr>
          <p:nvPr>
            <p:ph type="title" idx="4294967295"/>
          </p:nvPr>
        </p:nvSpPr>
        <p:spPr>
          <a:xfrm>
            <a:off x="533400" y="533400"/>
            <a:ext cx="7772400" cy="685800"/>
          </a:xfrm>
        </p:spPr>
        <p:txBody>
          <a:bodyPr/>
          <a:lstStyle/>
          <a:p>
            <a:pPr eaLnBrk="1" hangingPunct="1"/>
            <a:r>
              <a:rPr lang="en-US" altLang="en-US" smtClean="0"/>
              <a:t>Data Driven Grasp Planning</a:t>
            </a:r>
          </a:p>
        </p:txBody>
      </p:sp>
      <p:sp>
        <p:nvSpPr>
          <p:cNvPr id="59395" name="Content Placeholder 2"/>
          <p:cNvSpPr>
            <a:spLocks noGrp="1"/>
          </p:cNvSpPr>
          <p:nvPr>
            <p:ph idx="4294967295"/>
          </p:nvPr>
        </p:nvSpPr>
        <p:spPr>
          <a:xfrm>
            <a:off x="838200" y="1143000"/>
            <a:ext cx="7772400" cy="2438400"/>
          </a:xfrm>
        </p:spPr>
        <p:txBody>
          <a:bodyPr/>
          <a:lstStyle/>
          <a:p>
            <a:pPr eaLnBrk="1" hangingPunct="1"/>
            <a:r>
              <a:rPr lang="en-US" altLang="en-US" sz="2800" smtClean="0"/>
              <a:t>Given a new 3D model to grasp</a:t>
            </a:r>
          </a:p>
          <a:p>
            <a:pPr lvl="1" eaLnBrk="1" hangingPunct="1"/>
            <a:r>
              <a:rPr lang="en-US" altLang="en-US" sz="2400" smtClean="0"/>
              <a:t>Find nearest geometric neighbors in database</a:t>
            </a:r>
          </a:p>
          <a:p>
            <a:pPr lvl="1" eaLnBrk="1" hangingPunct="1"/>
            <a:r>
              <a:rPr lang="en-US" altLang="en-US" sz="2400" smtClean="0"/>
              <a:t>Initial implementation with Zernike descriptors</a:t>
            </a:r>
          </a:p>
          <a:p>
            <a:pPr lvl="1" eaLnBrk="1" hangingPunct="1"/>
            <a:r>
              <a:rPr lang="en-US" altLang="en-US" sz="2400" smtClean="0"/>
              <a:t>Collect</a:t>
            </a:r>
            <a:r>
              <a:rPr lang="en-US" altLang="en-US" sz="2400" smtClean="0">
                <a:solidFill>
                  <a:srgbClr val="C00000"/>
                </a:solidFill>
              </a:rPr>
              <a:t> </a:t>
            </a:r>
            <a:r>
              <a:rPr lang="en-US" altLang="en-US" sz="2400" smtClean="0"/>
              <a:t>pre-grasps from neighbor</a:t>
            </a:r>
            <a:r>
              <a:rPr lang="en-US" altLang="en-US" sz="2400" smtClean="0">
                <a:solidFill>
                  <a:srgbClr val="CC0000"/>
                </a:solidFill>
              </a:rPr>
              <a:t> models</a:t>
            </a:r>
          </a:p>
          <a:p>
            <a:pPr lvl="1" eaLnBrk="1" hangingPunct="1"/>
            <a:r>
              <a:rPr lang="en-US" altLang="en-US" sz="2400" smtClean="0"/>
              <a:t>Evaluate candidates in GraspIt! simulator</a:t>
            </a:r>
          </a:p>
        </p:txBody>
      </p:sp>
      <p:pic>
        <p:nvPicPr>
          <p:cNvPr id="13926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3657600"/>
            <a:ext cx="1258888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926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3581400"/>
            <a:ext cx="928688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9270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4724400"/>
            <a:ext cx="11303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927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3505200"/>
            <a:ext cx="895350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9272" name="Picture 6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4724400"/>
            <a:ext cx="903288" cy="119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314" name="Picture 4" descr="pipeline"/>
          <p:cNvPicPr>
            <a:picLocks noGrp="1" noChangeAspect="1" noChangeArrowheads="1"/>
          </p:cNvPicPr>
          <p:nvPr>
            <p:ph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62200" y="838200"/>
            <a:ext cx="4730750" cy="54864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ata_driven_video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4747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0" y="1143000"/>
            <a:ext cx="6705600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637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5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>
          <a:xfrm>
            <a:off x="709587" y="3151859"/>
            <a:ext cx="7772400" cy="685800"/>
          </a:xfrm>
        </p:spPr>
        <p:txBody>
          <a:bodyPr/>
          <a:lstStyle/>
          <a:p>
            <a:r>
              <a:rPr lang="en-US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What is Missing?</a:t>
            </a:r>
          </a:p>
        </p:txBody>
      </p:sp>
      <p:sp>
        <p:nvSpPr>
          <p:cNvPr id="57347" name="Content Placeholder 2"/>
          <p:cNvSpPr>
            <a:spLocks noGrp="1"/>
          </p:cNvSpPr>
          <p:nvPr>
            <p:ph idx="1"/>
          </p:nvPr>
        </p:nvSpPr>
        <p:spPr>
          <a:xfrm>
            <a:off x="1143000" y="3890211"/>
            <a:ext cx="7772400" cy="4114800"/>
          </a:xfrm>
        </p:spPr>
        <p:txBody>
          <a:bodyPr/>
          <a:lstStyle/>
          <a:p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Occlusion can cause problems</a:t>
            </a:r>
          </a:p>
          <a:p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Clutter can cause problems</a:t>
            </a:r>
          </a:p>
          <a:p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Contact – tactile sensing needed for grasping and “blind” grasping</a:t>
            </a:r>
          </a:p>
          <a:p>
            <a:pPr marL="0" indent="0">
              <a:buNone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dirty="0" smtClean="0"/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693821" y="533400"/>
            <a:ext cx="77724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Key Ideas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143000" y="1215189"/>
            <a:ext cx="77724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rgbClr val="003366"/>
              </a:buClr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33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3366"/>
              </a:buClr>
              <a:buSzPct val="60000"/>
              <a:buChar char="o"/>
              <a:defRPr sz="20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rgbClr val="003366"/>
              </a:buClr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Dimensionality reduction allows for grasp planning in real-time with high DOF hands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rgbClr val="003366"/>
              </a:buClr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Simulation can generate copious training data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rgbClr val="003366"/>
              </a:buClr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Data-Driven grasping works!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rgbClr val="003366"/>
              </a:buClr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rgbClr val="003366"/>
              </a:buClr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rgbClr val="003366"/>
              </a:buClr>
              <a:buSzTx/>
              <a:buFontTx/>
              <a:buNone/>
              <a:tabLst/>
              <a:defRPr/>
            </a:pPr>
            <a:endParaRPr kumimoji="0" lang="en-US" altLang="en-US" sz="20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34821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 txBox="1">
            <a:spLocks noGrp="1"/>
          </p:cNvSpPr>
          <p:nvPr>
            <p:ph type="title"/>
          </p:nvPr>
        </p:nvSpPr>
        <p:spPr>
          <a:xfrm>
            <a:off x="0" y="857250"/>
            <a:ext cx="8520600" cy="6162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/>
              <a:t>From Grasp Planning to Shape Completion</a:t>
            </a:r>
          </a:p>
        </p:txBody>
      </p:sp>
      <p:sp>
        <p:nvSpPr>
          <p:cNvPr id="121" name="Shape 121"/>
          <p:cNvSpPr txBox="1"/>
          <p:nvPr/>
        </p:nvSpPr>
        <p:spPr>
          <a:xfrm>
            <a:off x="457200" y="2133600"/>
            <a:ext cx="5562600" cy="22545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Problems with our planner:</a:t>
            </a:r>
          </a:p>
          <a:p>
            <a:pPr marL="4572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Can only grasp what is visible</a:t>
            </a:r>
          </a:p>
          <a:p>
            <a:pPr marL="4572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Limited approach direction</a:t>
            </a:r>
          </a:p>
          <a:p>
            <a:pPr marL="4572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May collide with occluded regions of the object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Solution:</a:t>
            </a:r>
          </a:p>
          <a:p>
            <a:pPr marL="4572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Reason about </a:t>
            </a:r>
            <a:r>
              <a:rPr kumimoji="0" lang="en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occlusion in 3D </a:t>
            </a:r>
            <a:r>
              <a:rPr kumimoji="0" lang="en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object geometry to create a scene representation more amenable to planning</a:t>
            </a:r>
          </a:p>
        </p:txBody>
      </p:sp>
      <p:pic>
        <p:nvPicPr>
          <p:cNvPr id="122" name="Shape 1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43600" y="1811439"/>
            <a:ext cx="3155319" cy="2613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5348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title"/>
          </p:nvPr>
        </p:nvSpPr>
        <p:spPr>
          <a:xfrm>
            <a:off x="1399028" y="260563"/>
            <a:ext cx="8420400" cy="628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SzPct val="39285"/>
            </a:pPr>
            <a:r>
              <a:rPr lang="en" dirty="0" smtClean="0"/>
              <a:t>What about occlusion?</a:t>
            </a:r>
            <a:br>
              <a:rPr lang="en" dirty="0" smtClean="0"/>
            </a:br>
            <a:r>
              <a:rPr lang="en" dirty="0" smtClean="0"/>
              <a:t>Shape </a:t>
            </a:r>
            <a:r>
              <a:rPr lang="en" dirty="0"/>
              <a:t>Completion Enabled Robotic Grasping </a:t>
            </a:r>
          </a:p>
          <a:p>
            <a:endParaRPr dirty="0"/>
          </a:p>
        </p:txBody>
      </p:sp>
      <p:grpSp>
        <p:nvGrpSpPr>
          <p:cNvPr id="128" name="Shape 128"/>
          <p:cNvGrpSpPr/>
          <p:nvPr/>
        </p:nvGrpSpPr>
        <p:grpSpPr>
          <a:xfrm>
            <a:off x="1447800" y="1219200"/>
            <a:ext cx="6705773" cy="4325357"/>
            <a:chOff x="1295401" y="818147"/>
            <a:chExt cx="6705773" cy="4325357"/>
          </a:xfrm>
        </p:grpSpPr>
        <p:grpSp>
          <p:nvGrpSpPr>
            <p:cNvPr id="129" name="Shape 129"/>
            <p:cNvGrpSpPr/>
            <p:nvPr/>
          </p:nvGrpSpPr>
          <p:grpSpPr>
            <a:xfrm>
              <a:off x="1889793" y="3464454"/>
              <a:ext cx="1678808" cy="1679050"/>
              <a:chOff x="3690300" y="0"/>
              <a:chExt cx="2084700" cy="2085000"/>
            </a:xfrm>
          </p:grpSpPr>
          <p:pic>
            <p:nvPicPr>
              <p:cNvPr id="130" name="Shape 130"/>
              <p:cNvPicPr preferRelativeResize="0"/>
              <p:nvPr/>
            </p:nvPicPr>
            <p:blipFill>
              <a:blip r:embed="rId3">
                <a:alphaModFix/>
              </a:blip>
              <a:stretch>
                <a:fillRect/>
              </a:stretch>
            </p:blipFill>
            <p:spPr>
              <a:xfrm>
                <a:off x="3690300" y="574325"/>
                <a:ext cx="1655050" cy="1422308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1" name="Shape 131"/>
              <p:cNvSpPr/>
              <p:nvPr/>
            </p:nvSpPr>
            <p:spPr>
              <a:xfrm>
                <a:off x="3690300" y="0"/>
                <a:ext cx="2084700" cy="2085000"/>
              </a:xfrm>
              <a:prstGeom prst="cube">
                <a:avLst>
                  <a:gd name="adj" fmla="val 25000"/>
                </a:avLst>
              </a:pr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</p:grpSp>
        <p:cxnSp>
          <p:nvCxnSpPr>
            <p:cNvPr id="132" name="Shape 132"/>
            <p:cNvCxnSpPr>
              <a:stCxn id="133" idx="3"/>
            </p:cNvCxnSpPr>
            <p:nvPr/>
          </p:nvCxnSpPr>
          <p:spPr>
            <a:xfrm rot="10800000" flipH="1">
              <a:off x="5694533" y="4302179"/>
              <a:ext cx="585900" cy="180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lg" len="lg"/>
              <a:tailEnd type="triangle" w="lg" len="lg"/>
            </a:ln>
          </p:spPr>
        </p:cxnSp>
        <p:grpSp>
          <p:nvGrpSpPr>
            <p:cNvPr id="134" name="Shape 134"/>
            <p:cNvGrpSpPr/>
            <p:nvPr/>
          </p:nvGrpSpPr>
          <p:grpSpPr>
            <a:xfrm>
              <a:off x="4186045" y="3912966"/>
              <a:ext cx="1508487" cy="782026"/>
              <a:chOff x="10988875" y="1620443"/>
              <a:chExt cx="1873200" cy="971100"/>
            </a:xfrm>
          </p:grpSpPr>
          <p:sp>
            <p:nvSpPr>
              <p:cNvPr id="133" name="Shape 133"/>
              <p:cNvSpPr/>
              <p:nvPr/>
            </p:nvSpPr>
            <p:spPr>
              <a:xfrm>
                <a:off x="10988875" y="1620443"/>
                <a:ext cx="1873200" cy="971100"/>
              </a:xfrm>
              <a:prstGeom prst="rect">
                <a:avLst/>
              </a:prstGeom>
              <a:solidFill>
                <a:srgbClr val="CFE2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135" name="Shape 135"/>
              <p:cNvSpPr txBox="1"/>
              <p:nvPr/>
            </p:nvSpPr>
            <p:spPr>
              <a:xfrm>
                <a:off x="11097925" y="1866593"/>
                <a:ext cx="1655100" cy="478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1425" tIns="91425" rIns="91425" bIns="91425" anchor="t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/>
                    <a:ea typeface="Times New Roman"/>
                    <a:cs typeface="Times New Roman"/>
                    <a:sym typeface="Times New Roman"/>
                  </a:rPr>
                  <a:t>CNN</a:t>
                </a:r>
              </a:p>
            </p:txBody>
          </p:sp>
        </p:grpSp>
        <p:sp>
          <p:nvSpPr>
            <p:cNvPr id="136" name="Shape 136"/>
            <p:cNvSpPr txBox="1"/>
            <p:nvPr/>
          </p:nvSpPr>
          <p:spPr>
            <a:xfrm>
              <a:off x="6492686" y="2482710"/>
              <a:ext cx="1508400" cy="837599"/>
            </a:xfrm>
            <a:prstGeom prst="rect">
              <a:avLst/>
            </a:prstGeom>
            <a:noFill/>
            <a:ln>
              <a:noFill/>
            </a:ln>
          </p:spPr>
          <p:txBody>
            <a:bodyPr lIns="91425" tIns="91425" rIns="91425" bIns="91425" anchor="t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" sz="1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/>
                  <a:ea typeface="Times New Roman"/>
                  <a:cs typeface="Times New Roman"/>
                  <a:sym typeface="Times New Roman"/>
                </a:rPr>
                <a:t>Initial Object Geometry Hypothesis</a:t>
              </a:r>
            </a:p>
          </p:txBody>
        </p:sp>
        <p:cxnSp>
          <p:nvCxnSpPr>
            <p:cNvPr id="137" name="Shape 137"/>
            <p:cNvCxnSpPr>
              <a:endCxn id="131" idx="0"/>
            </p:cNvCxnSpPr>
            <p:nvPr/>
          </p:nvCxnSpPr>
          <p:spPr>
            <a:xfrm>
              <a:off x="2905448" y="2373054"/>
              <a:ext cx="33600" cy="109140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lg" len="lg"/>
              <a:tailEnd type="triangle" w="lg" len="lg"/>
            </a:ln>
          </p:spPr>
        </p:cxnSp>
        <p:sp>
          <p:nvSpPr>
            <p:cNvPr id="138" name="Shape 138"/>
            <p:cNvSpPr txBox="1"/>
            <p:nvPr/>
          </p:nvSpPr>
          <p:spPr>
            <a:xfrm>
              <a:off x="1371240" y="2739465"/>
              <a:ext cx="1181100" cy="628800"/>
            </a:xfrm>
            <a:prstGeom prst="rect">
              <a:avLst/>
            </a:prstGeom>
            <a:noFill/>
            <a:ln>
              <a:noFill/>
            </a:ln>
          </p:spPr>
          <p:txBody>
            <a:bodyPr lIns="91425" tIns="91425" rIns="91425" bIns="91425" anchor="t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" sz="1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/>
                  <a:ea typeface="Times New Roman"/>
                  <a:cs typeface="Times New Roman"/>
                  <a:sym typeface="Times New Roman"/>
                </a:rPr>
                <a:t>Voxelized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" sz="1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/>
                  <a:ea typeface="Times New Roman"/>
                  <a:cs typeface="Times New Roman"/>
                  <a:sym typeface="Times New Roman"/>
                </a:rPr>
                <a:t>Depth</a:t>
              </a:r>
            </a:p>
          </p:txBody>
        </p:sp>
        <p:grpSp>
          <p:nvGrpSpPr>
            <p:cNvPr id="139" name="Shape 139"/>
            <p:cNvGrpSpPr/>
            <p:nvPr/>
          </p:nvGrpSpPr>
          <p:grpSpPr>
            <a:xfrm>
              <a:off x="1295401" y="818147"/>
              <a:ext cx="3292351" cy="1825193"/>
              <a:chOff x="5066225" y="-3218130"/>
              <a:chExt cx="4088354" cy="2266476"/>
            </a:xfrm>
          </p:grpSpPr>
          <p:grpSp>
            <p:nvGrpSpPr>
              <p:cNvPr id="140" name="Shape 140"/>
              <p:cNvGrpSpPr/>
              <p:nvPr/>
            </p:nvGrpSpPr>
            <p:grpSpPr>
              <a:xfrm>
                <a:off x="5066225" y="-3218130"/>
                <a:ext cx="4088354" cy="2266476"/>
                <a:chOff x="5769325" y="-6728205"/>
                <a:chExt cx="4088354" cy="2266476"/>
              </a:xfrm>
            </p:grpSpPr>
            <p:pic>
              <p:nvPicPr>
                <p:cNvPr id="141" name="Shape 141"/>
                <p:cNvPicPr preferRelativeResize="0"/>
                <p:nvPr/>
              </p:nvPicPr>
              <p:blipFill>
                <a:blip r:embed="rId4">
                  <a:alphaModFix/>
                </a:blip>
                <a:stretch>
                  <a:fillRect/>
                </a:stretch>
              </p:blipFill>
              <p:spPr>
                <a:xfrm rot="1067150">
                  <a:off x="7854796" y="-6469407"/>
                  <a:ext cx="1873200" cy="1142195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142" name="Shape 142"/>
                <p:cNvPicPr preferRelativeResize="0"/>
                <p:nvPr/>
              </p:nvPicPr>
              <p:blipFill>
                <a:blip r:embed="rId3">
                  <a:alphaModFix/>
                </a:blip>
                <a:stretch>
                  <a:fillRect/>
                </a:stretch>
              </p:blipFill>
              <p:spPr>
                <a:xfrm>
                  <a:off x="5769325" y="-5884037"/>
                  <a:ext cx="1655050" cy="1422308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cxnSp>
              <p:nvCxnSpPr>
                <p:cNvPr id="143" name="Shape 143"/>
                <p:cNvCxnSpPr/>
                <p:nvPr/>
              </p:nvCxnSpPr>
              <p:spPr>
                <a:xfrm flipH="1">
                  <a:off x="7237775" y="-5594683"/>
                  <a:ext cx="1047900" cy="400200"/>
                </a:xfrm>
                <a:prstGeom prst="straightConnector1">
                  <a:avLst/>
                </a:prstGeom>
                <a:noFill/>
                <a:ln w="19050" cap="flat" cmpd="sng">
                  <a:solidFill>
                    <a:srgbClr val="000000"/>
                  </a:solidFill>
                  <a:prstDash val="solid"/>
                  <a:round/>
                  <a:headEnd type="none" w="lg" len="lg"/>
                  <a:tailEnd type="triangle" w="lg" len="lg"/>
                </a:ln>
              </p:spPr>
            </p:cxnSp>
          </p:grpSp>
          <p:cxnSp>
            <p:nvCxnSpPr>
              <p:cNvPr id="144" name="Shape 144"/>
              <p:cNvCxnSpPr/>
              <p:nvPr/>
            </p:nvCxnSpPr>
            <p:spPr>
              <a:xfrm flipH="1">
                <a:off x="6687075" y="-1932208"/>
                <a:ext cx="1047900" cy="4002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000000"/>
                </a:solidFill>
                <a:prstDash val="solid"/>
                <a:round/>
                <a:headEnd type="none" w="lg" len="lg"/>
                <a:tailEnd type="triangle" w="lg" len="lg"/>
              </a:ln>
            </p:spPr>
          </p:cxnSp>
          <p:cxnSp>
            <p:nvCxnSpPr>
              <p:cNvPr id="145" name="Shape 145"/>
              <p:cNvCxnSpPr/>
              <p:nvPr/>
            </p:nvCxnSpPr>
            <p:spPr>
              <a:xfrm flipH="1">
                <a:off x="6496575" y="-2284995"/>
                <a:ext cx="1047900" cy="4002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000000"/>
                </a:solidFill>
                <a:prstDash val="solid"/>
                <a:round/>
                <a:headEnd type="none" w="lg" len="lg"/>
                <a:tailEnd type="triangle" w="lg" len="lg"/>
              </a:ln>
            </p:spPr>
          </p:cxnSp>
        </p:grpSp>
        <p:grpSp>
          <p:nvGrpSpPr>
            <p:cNvPr id="146" name="Shape 146"/>
            <p:cNvGrpSpPr/>
            <p:nvPr/>
          </p:nvGrpSpPr>
          <p:grpSpPr>
            <a:xfrm>
              <a:off x="6322365" y="3464454"/>
              <a:ext cx="1678808" cy="1679050"/>
              <a:chOff x="13641700" y="260968"/>
              <a:chExt cx="2084700" cy="2085000"/>
            </a:xfrm>
          </p:grpSpPr>
          <p:pic>
            <p:nvPicPr>
              <p:cNvPr id="147" name="Shape 147"/>
              <p:cNvPicPr preferRelativeResize="0"/>
              <p:nvPr/>
            </p:nvPicPr>
            <p:blipFill>
              <a:blip r:embed="rId5">
                <a:alphaModFix/>
              </a:blip>
              <a:stretch>
                <a:fillRect/>
              </a:stretch>
            </p:blipFill>
            <p:spPr>
              <a:xfrm>
                <a:off x="13641700" y="849181"/>
                <a:ext cx="1684275" cy="1447424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8" name="Shape 148"/>
              <p:cNvSpPr/>
              <p:nvPr/>
            </p:nvSpPr>
            <p:spPr>
              <a:xfrm>
                <a:off x="13641700" y="260968"/>
                <a:ext cx="2084700" cy="2085000"/>
              </a:xfrm>
              <a:prstGeom prst="cube">
                <a:avLst>
                  <a:gd name="adj" fmla="val 25000"/>
                </a:avLst>
              </a:pr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</p:grpSp>
        <p:cxnSp>
          <p:nvCxnSpPr>
            <p:cNvPr id="149" name="Shape 149"/>
            <p:cNvCxnSpPr/>
            <p:nvPr/>
          </p:nvCxnSpPr>
          <p:spPr>
            <a:xfrm rot="10800000" flipH="1">
              <a:off x="3600431" y="4302179"/>
              <a:ext cx="585600" cy="180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lg" len="lg"/>
              <a:tailEnd type="triangle" w="lg" len="lg"/>
            </a:ln>
          </p:spPr>
        </p:cxnSp>
      </p:grpSp>
      <p:sp>
        <p:nvSpPr>
          <p:cNvPr id="2" name="TextBox 1"/>
          <p:cNvSpPr txBox="1"/>
          <p:nvPr/>
        </p:nvSpPr>
        <p:spPr>
          <a:xfrm>
            <a:off x="739652" y="5716325"/>
            <a:ext cx="8001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J.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Varley, </a:t>
            </a: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C.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DeChant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, </a:t>
            </a: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A.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Richardson, </a:t>
            </a: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J.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Ruales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, </a:t>
            </a: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P.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Allen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. Shape Completion Enabled Robotic Grasping,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 IEEE Int. Conf. Robots and System (IROS), 2017</a:t>
            </a:r>
          </a:p>
        </p:txBody>
      </p:sp>
    </p:spTree>
    <p:extLst>
      <p:ext uri="{BB962C8B-B14F-4D97-AF65-F5344CB8AC3E}">
        <p14:creationId xmlns:p14="http://schemas.microsoft.com/office/powerpoint/2010/main" val="325797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 txBox="1">
            <a:spLocks noGrp="1"/>
          </p:cNvSpPr>
          <p:nvPr>
            <p:ph type="title"/>
          </p:nvPr>
        </p:nvSpPr>
        <p:spPr>
          <a:xfrm>
            <a:off x="59167" y="264599"/>
            <a:ext cx="8939604" cy="1399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algn="l"/>
            <a:r>
              <a:rPr lang="en" dirty="0" smtClean="0"/>
              <a:t>                               Shape Completion Grasping</a:t>
            </a:r>
            <a:br>
              <a:rPr lang="en" dirty="0" smtClean="0"/>
            </a:br>
            <a:r>
              <a:rPr lang="en" dirty="0" smtClean="0"/>
              <a:t>•</a:t>
            </a:r>
            <a:r>
              <a:rPr lang="en" sz="2400" dirty="0" smtClean="0"/>
              <a:t>Reasoning about occlusion from a single camera view</a:t>
            </a:r>
            <a:br>
              <a:rPr lang="en" sz="2400" dirty="0" smtClean="0"/>
            </a:br>
            <a:r>
              <a:rPr lang="en" sz="2400" dirty="0" smtClean="0"/>
              <a:t>•Uses Convolutional Neural Net (CNN)</a:t>
            </a:r>
            <a:endParaRPr lang="en" sz="2400" dirty="0"/>
          </a:p>
        </p:txBody>
      </p:sp>
      <p:pic>
        <p:nvPicPr>
          <p:cNvPr id="100" name="Shape 100" descr="bottle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95755" y="1776190"/>
            <a:ext cx="4126232" cy="2955002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Shape 102"/>
          <p:cNvSpPr txBox="1"/>
          <p:nvPr/>
        </p:nvSpPr>
        <p:spPr>
          <a:xfrm>
            <a:off x="4484675" y="4640075"/>
            <a:ext cx="3761100" cy="762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>
            <a:noAutofit/>
          </a:bodyPr>
          <a:lstStyle/>
          <a:p>
            <a:pPr algn="ctr" defTabSz="914400"/>
            <a:r>
              <a:rPr lang="en" sz="1100" kern="0">
                <a:solidFill>
                  <a:srgbClr val="000000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ShapeNet</a:t>
            </a:r>
          </a:p>
          <a:p>
            <a:pPr marL="457200" indent="-298450" defTabSz="914400">
              <a:buClr>
                <a:srgbClr val="000000"/>
              </a:buClr>
              <a:buSzPct val="100000"/>
              <a:buFont typeface="Verdana"/>
              <a:buChar char="●"/>
            </a:pPr>
            <a:r>
              <a:rPr lang="en" sz="1100" kern="0">
                <a:solidFill>
                  <a:srgbClr val="000000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3 Million Models</a:t>
            </a:r>
          </a:p>
          <a:p>
            <a:pPr marL="457200" indent="-298450" defTabSz="914400">
              <a:buClr>
                <a:srgbClr val="000000"/>
              </a:buClr>
              <a:buSzPct val="100000"/>
              <a:buFont typeface="Verdana"/>
              <a:buChar char="●"/>
            </a:pPr>
            <a:r>
              <a:rPr lang="en" sz="1100" kern="0">
                <a:solidFill>
                  <a:srgbClr val="000000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220,000 categorized into 3135 categories (WordNet synsets)</a:t>
            </a:r>
          </a:p>
          <a:p>
            <a:pPr defTabSz="914400"/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2" name="Shape 108"/>
          <p:cNvGrpSpPr/>
          <p:nvPr/>
        </p:nvGrpSpPr>
        <p:grpSpPr>
          <a:xfrm>
            <a:off x="285496" y="1685308"/>
            <a:ext cx="3748412" cy="3716767"/>
            <a:chOff x="1295401" y="818147"/>
            <a:chExt cx="6705772" cy="4325357"/>
          </a:xfrm>
        </p:grpSpPr>
        <p:grpSp>
          <p:nvGrpSpPr>
            <p:cNvPr id="23" name="Shape 109"/>
            <p:cNvGrpSpPr/>
            <p:nvPr/>
          </p:nvGrpSpPr>
          <p:grpSpPr>
            <a:xfrm>
              <a:off x="1889793" y="3464454"/>
              <a:ext cx="1678808" cy="1679050"/>
              <a:chOff x="3690300" y="0"/>
              <a:chExt cx="2084700" cy="2085000"/>
            </a:xfrm>
          </p:grpSpPr>
          <p:pic>
            <p:nvPicPr>
              <p:cNvPr id="42" name="Shape 110"/>
              <p:cNvPicPr preferRelativeResize="0"/>
              <p:nvPr/>
            </p:nvPicPr>
            <p:blipFill>
              <a:blip r:embed="rId4">
                <a:alphaModFix/>
              </a:blip>
              <a:stretch>
                <a:fillRect/>
              </a:stretch>
            </p:blipFill>
            <p:spPr>
              <a:xfrm>
                <a:off x="3690300" y="574325"/>
                <a:ext cx="1655050" cy="1422308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3" name="Shape 111"/>
              <p:cNvSpPr/>
              <p:nvPr/>
            </p:nvSpPr>
            <p:spPr>
              <a:xfrm>
                <a:off x="3690300" y="0"/>
                <a:ext cx="2084700" cy="2085000"/>
              </a:xfrm>
              <a:prstGeom prst="cube">
                <a:avLst>
                  <a:gd name="adj" fmla="val 25000"/>
                </a:avLst>
              </a:pr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defTabSz="914400"/>
                <a:endParaRPr sz="1400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  <p:cxnSp>
          <p:nvCxnSpPr>
            <p:cNvPr id="24" name="Shape 112"/>
            <p:cNvCxnSpPr>
              <a:stCxn id="40" idx="3"/>
            </p:cNvCxnSpPr>
            <p:nvPr/>
          </p:nvCxnSpPr>
          <p:spPr>
            <a:xfrm rot="10800000" flipH="1">
              <a:off x="5694533" y="4302179"/>
              <a:ext cx="585900" cy="180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lg" len="lg"/>
              <a:tailEnd type="triangle" w="lg" len="lg"/>
            </a:ln>
          </p:spPr>
        </p:cxnSp>
        <p:grpSp>
          <p:nvGrpSpPr>
            <p:cNvPr id="25" name="Shape 114"/>
            <p:cNvGrpSpPr/>
            <p:nvPr/>
          </p:nvGrpSpPr>
          <p:grpSpPr>
            <a:xfrm>
              <a:off x="4186045" y="3912966"/>
              <a:ext cx="1508487" cy="782026"/>
              <a:chOff x="10988875" y="1620443"/>
              <a:chExt cx="1873200" cy="971100"/>
            </a:xfrm>
          </p:grpSpPr>
          <p:sp>
            <p:nvSpPr>
              <p:cNvPr id="40" name="Shape 113"/>
              <p:cNvSpPr/>
              <p:nvPr/>
            </p:nvSpPr>
            <p:spPr>
              <a:xfrm>
                <a:off x="10988875" y="1620443"/>
                <a:ext cx="1873200" cy="971100"/>
              </a:xfrm>
              <a:prstGeom prst="rect">
                <a:avLst/>
              </a:prstGeom>
              <a:solidFill>
                <a:srgbClr val="CFE2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defTabSz="914400"/>
                <a:endParaRPr sz="1400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41" name="Shape 115"/>
              <p:cNvSpPr txBox="1"/>
              <p:nvPr/>
            </p:nvSpPr>
            <p:spPr>
              <a:xfrm>
                <a:off x="11028380" y="1866593"/>
                <a:ext cx="1781626" cy="47880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1425" tIns="91425" rIns="91425" bIns="91425" anchor="t" anchorCtr="0">
                <a:noAutofit/>
              </a:bodyPr>
              <a:lstStyle/>
              <a:p>
                <a:pPr algn="ctr" defTabSz="914400"/>
                <a:r>
                  <a:rPr lang="en" b="1" kern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CNN</a:t>
                </a:r>
              </a:p>
            </p:txBody>
          </p:sp>
        </p:grpSp>
        <p:cxnSp>
          <p:nvCxnSpPr>
            <p:cNvPr id="27" name="Shape 117"/>
            <p:cNvCxnSpPr>
              <a:endCxn id="43" idx="0"/>
            </p:cNvCxnSpPr>
            <p:nvPr/>
          </p:nvCxnSpPr>
          <p:spPr>
            <a:xfrm>
              <a:off x="2905448" y="2373054"/>
              <a:ext cx="33600" cy="109140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lg" len="lg"/>
              <a:tailEnd type="triangle" w="lg" len="lg"/>
            </a:ln>
          </p:spPr>
        </p:cxnSp>
        <p:grpSp>
          <p:nvGrpSpPr>
            <p:cNvPr id="29" name="Shape 119"/>
            <p:cNvGrpSpPr/>
            <p:nvPr/>
          </p:nvGrpSpPr>
          <p:grpSpPr>
            <a:xfrm>
              <a:off x="1295401" y="818147"/>
              <a:ext cx="3292351" cy="1825193"/>
              <a:chOff x="5066225" y="-3218130"/>
              <a:chExt cx="4088354" cy="2266476"/>
            </a:xfrm>
          </p:grpSpPr>
          <p:grpSp>
            <p:nvGrpSpPr>
              <p:cNvPr id="34" name="Shape 120"/>
              <p:cNvGrpSpPr/>
              <p:nvPr/>
            </p:nvGrpSpPr>
            <p:grpSpPr>
              <a:xfrm>
                <a:off x="5066225" y="-3218130"/>
                <a:ext cx="4088354" cy="2266476"/>
                <a:chOff x="5769325" y="-6728205"/>
                <a:chExt cx="4088354" cy="2266476"/>
              </a:xfrm>
            </p:grpSpPr>
            <p:pic>
              <p:nvPicPr>
                <p:cNvPr id="37" name="Shape 121"/>
                <p:cNvPicPr preferRelativeResize="0"/>
                <p:nvPr/>
              </p:nvPicPr>
              <p:blipFill>
                <a:blip r:embed="rId5">
                  <a:alphaModFix/>
                </a:blip>
                <a:stretch>
                  <a:fillRect/>
                </a:stretch>
              </p:blipFill>
              <p:spPr>
                <a:xfrm rot="1067150">
                  <a:off x="7854796" y="-6469407"/>
                  <a:ext cx="1873200" cy="1142195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38" name="Shape 122"/>
                <p:cNvPicPr preferRelativeResize="0"/>
                <p:nvPr/>
              </p:nvPicPr>
              <p:blipFill>
                <a:blip r:embed="rId4">
                  <a:alphaModFix/>
                </a:blip>
                <a:stretch>
                  <a:fillRect/>
                </a:stretch>
              </p:blipFill>
              <p:spPr>
                <a:xfrm>
                  <a:off x="5769325" y="-5884037"/>
                  <a:ext cx="1655050" cy="1422308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cxnSp>
              <p:nvCxnSpPr>
                <p:cNvPr id="39" name="Shape 123"/>
                <p:cNvCxnSpPr/>
                <p:nvPr/>
              </p:nvCxnSpPr>
              <p:spPr>
                <a:xfrm flipH="1">
                  <a:off x="7237775" y="-5594683"/>
                  <a:ext cx="1047900" cy="400200"/>
                </a:xfrm>
                <a:prstGeom prst="straightConnector1">
                  <a:avLst/>
                </a:prstGeom>
                <a:noFill/>
                <a:ln w="19050" cap="flat" cmpd="sng">
                  <a:solidFill>
                    <a:srgbClr val="000000"/>
                  </a:solidFill>
                  <a:prstDash val="solid"/>
                  <a:round/>
                  <a:headEnd type="none" w="lg" len="lg"/>
                  <a:tailEnd type="triangle" w="lg" len="lg"/>
                </a:ln>
              </p:spPr>
            </p:cxnSp>
          </p:grpSp>
          <p:cxnSp>
            <p:nvCxnSpPr>
              <p:cNvPr id="35" name="Shape 124"/>
              <p:cNvCxnSpPr/>
              <p:nvPr/>
            </p:nvCxnSpPr>
            <p:spPr>
              <a:xfrm flipH="1">
                <a:off x="6687075" y="-1932208"/>
                <a:ext cx="1047900" cy="4002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000000"/>
                </a:solidFill>
                <a:prstDash val="solid"/>
                <a:round/>
                <a:headEnd type="none" w="lg" len="lg"/>
                <a:tailEnd type="triangle" w="lg" len="lg"/>
              </a:ln>
            </p:spPr>
          </p:cxnSp>
          <p:cxnSp>
            <p:nvCxnSpPr>
              <p:cNvPr id="36" name="Shape 125"/>
              <p:cNvCxnSpPr/>
              <p:nvPr/>
            </p:nvCxnSpPr>
            <p:spPr>
              <a:xfrm flipH="1">
                <a:off x="6496575" y="-2284995"/>
                <a:ext cx="1047900" cy="4002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000000"/>
                </a:solidFill>
                <a:prstDash val="solid"/>
                <a:round/>
                <a:headEnd type="none" w="lg" len="lg"/>
                <a:tailEnd type="triangle" w="lg" len="lg"/>
              </a:ln>
            </p:spPr>
          </p:cxnSp>
        </p:grpSp>
        <p:grpSp>
          <p:nvGrpSpPr>
            <p:cNvPr id="30" name="Shape 126"/>
            <p:cNvGrpSpPr/>
            <p:nvPr/>
          </p:nvGrpSpPr>
          <p:grpSpPr>
            <a:xfrm>
              <a:off x="6322365" y="3464454"/>
              <a:ext cx="1678808" cy="1679050"/>
              <a:chOff x="13641700" y="260968"/>
              <a:chExt cx="2084700" cy="2085000"/>
            </a:xfrm>
          </p:grpSpPr>
          <p:pic>
            <p:nvPicPr>
              <p:cNvPr id="32" name="Shape 127"/>
              <p:cNvPicPr preferRelativeResize="0"/>
              <p:nvPr/>
            </p:nvPicPr>
            <p:blipFill>
              <a:blip r:embed="rId6">
                <a:alphaModFix/>
              </a:blip>
              <a:stretch>
                <a:fillRect/>
              </a:stretch>
            </p:blipFill>
            <p:spPr>
              <a:xfrm>
                <a:off x="13641700" y="849181"/>
                <a:ext cx="1684275" cy="1447424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3" name="Shape 128"/>
              <p:cNvSpPr/>
              <p:nvPr/>
            </p:nvSpPr>
            <p:spPr>
              <a:xfrm>
                <a:off x="13641700" y="260968"/>
                <a:ext cx="2084700" cy="2085000"/>
              </a:xfrm>
              <a:prstGeom prst="cube">
                <a:avLst>
                  <a:gd name="adj" fmla="val 25000"/>
                </a:avLst>
              </a:pr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defTabSz="914400"/>
                <a:endParaRPr sz="1400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  <p:cxnSp>
          <p:nvCxnSpPr>
            <p:cNvPr id="31" name="Shape 129"/>
            <p:cNvCxnSpPr/>
            <p:nvPr/>
          </p:nvCxnSpPr>
          <p:spPr>
            <a:xfrm rot="10800000" flipH="1">
              <a:off x="3600431" y="4302179"/>
              <a:ext cx="585600" cy="180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lg" len="lg"/>
              <a:tailEnd type="triangle" w="lg" len="lg"/>
            </a:ln>
          </p:spPr>
        </p:cxnSp>
      </p:grpSp>
      <p:cxnSp>
        <p:nvCxnSpPr>
          <p:cNvPr id="3" name="Straight Arrow Connector 2"/>
          <p:cNvCxnSpPr/>
          <p:nvPr/>
        </p:nvCxnSpPr>
        <p:spPr>
          <a:xfrm flipH="1">
            <a:off x="2471943" y="2713623"/>
            <a:ext cx="1702024" cy="1316692"/>
          </a:xfrm>
          <a:prstGeom prst="straightConnector1">
            <a:avLst/>
          </a:prstGeom>
          <a:ln w="476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2682008" y="2565686"/>
            <a:ext cx="10096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Training</a:t>
            </a:r>
          </a:p>
          <a:p>
            <a:pPr algn="ctr"/>
            <a:r>
              <a:rPr lang="en-US" dirty="0" smtClean="0"/>
              <a:t> Data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1287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32"/>
          <p:cNvSpPr txBox="1">
            <a:spLocks noGrp="1"/>
          </p:cNvSpPr>
          <p:nvPr>
            <p:ph type="title"/>
          </p:nvPr>
        </p:nvSpPr>
        <p:spPr>
          <a:xfrm>
            <a:off x="0" y="857250"/>
            <a:ext cx="8556600" cy="572700"/>
          </a:xfrm>
          <a:prstGeom prst="rect">
            <a:avLst/>
          </a:prstGeom>
        </p:spPr>
        <p:txBody>
          <a:bodyPr spcFirstLastPara="1" vert="horz" wrap="square" lIns="91425" tIns="91425" rIns="91425" bIns="91425" numCol="1" anchor="t" anchorCtr="0" compatLnSpc="1">
            <a:prstTxWarp prst="textNoShape">
              <a:avLst/>
            </a:prstTxWarp>
            <a:noAutofit/>
          </a:bodyPr>
          <a:lstStyle/>
          <a:p>
            <a:pPr algn="l">
              <a:spcAft>
                <a:spcPts val="0"/>
              </a:spcAft>
            </a:pPr>
            <a:r>
              <a:rPr lang="en"/>
              <a:t>Generating 3D Shape Completion Training Data</a:t>
            </a:r>
            <a:endParaRPr/>
          </a:p>
        </p:txBody>
      </p:sp>
      <p:pic>
        <p:nvPicPr>
          <p:cNvPr id="270" name="Google Shape;270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78300" y="2137587"/>
            <a:ext cx="4811575" cy="2674225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32"/>
          <p:cNvSpPr txBox="1">
            <a:spLocks noGrp="1"/>
          </p:cNvSpPr>
          <p:nvPr>
            <p:ph type="body" idx="1"/>
          </p:nvPr>
        </p:nvSpPr>
        <p:spPr>
          <a:xfrm>
            <a:off x="0" y="1460550"/>
            <a:ext cx="5317500" cy="4540200"/>
          </a:xfrm>
          <a:prstGeom prst="rect">
            <a:avLst/>
          </a:prstGeom>
        </p:spPr>
        <p:txBody>
          <a:bodyPr spcFirstLastPara="1" vert="horz" wrap="square" lIns="91425" tIns="91425" rIns="91425" bIns="91425" numCol="1" anchor="t" anchorCtr="0" compatLnSpc="1">
            <a:prstTxWarp prst="textNoShape">
              <a:avLst/>
            </a:prstTxWarp>
            <a:noAutofit/>
          </a:bodyPr>
          <a:lstStyle/>
          <a:p>
            <a:pPr marL="914400" indent="0"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          608 mesh models</a:t>
            </a:r>
            <a:endParaRPr>
              <a:solidFill>
                <a:schemeClr val="dk1"/>
              </a:solidFill>
            </a:endParaRPr>
          </a:p>
          <a:p>
            <a:pPr marL="914400" indent="0"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 x       726 unique poses</a:t>
            </a:r>
            <a:endParaRPr>
              <a:solidFill>
                <a:schemeClr val="dk1"/>
              </a:solidFill>
            </a:endParaRPr>
          </a:p>
          <a:p>
            <a:pPr marL="914400" indent="0">
              <a:spcAft>
                <a:spcPts val="0"/>
              </a:spcAft>
              <a:buNone/>
            </a:pPr>
            <a:r>
              <a:rPr lang="en">
                <a:solidFill>
                  <a:srgbClr val="000000"/>
                </a:solidFill>
              </a:rPr>
              <a:t>   441,408 training examples </a:t>
            </a:r>
            <a:br>
              <a:rPr lang="en">
                <a:solidFill>
                  <a:srgbClr val="000000"/>
                </a:solidFill>
              </a:rPr>
            </a:br>
            <a:endParaRPr>
              <a:solidFill>
                <a:srgbClr val="000000"/>
              </a:solidFill>
            </a:endParaRPr>
          </a:p>
          <a:p>
            <a:pPr marL="457200">
              <a:spcAft>
                <a:spcPts val="0"/>
              </a:spcAft>
              <a:buClr>
                <a:srgbClr val="000000"/>
              </a:buClr>
              <a:buSzPts val="1800"/>
              <a:buChar char="-"/>
            </a:pPr>
            <a:r>
              <a:rPr lang="en">
                <a:solidFill>
                  <a:srgbClr val="000000"/>
                </a:solidFill>
              </a:rPr>
              <a:t>YCB Dataset:</a:t>
            </a:r>
            <a:endParaRPr>
              <a:solidFill>
                <a:srgbClr val="000000"/>
              </a:solidFill>
            </a:endParaRPr>
          </a:p>
          <a:p>
            <a:pPr marL="939800" lvl="1" indent="-342900">
              <a:spcAft>
                <a:spcPts val="0"/>
              </a:spcAft>
              <a:buClr>
                <a:srgbClr val="000000"/>
              </a:buClr>
              <a:buSzPts val="1400"/>
            </a:pPr>
            <a:r>
              <a:rPr lang="en">
                <a:solidFill>
                  <a:srgbClr val="000000"/>
                </a:solidFill>
              </a:rPr>
              <a:t>Scans for objects </a:t>
            </a:r>
            <a:r>
              <a:rPr lang="en" smtClean="0">
                <a:solidFill>
                  <a:srgbClr val="000000"/>
                </a:solidFill>
              </a:rPr>
              <a:t>in </a:t>
            </a:r>
            <a:r>
              <a:rPr lang="en">
                <a:solidFill>
                  <a:srgbClr val="000000"/>
                </a:solidFill>
              </a:rPr>
              <a:t>lab</a:t>
            </a:r>
            <a:endParaRPr>
              <a:solidFill>
                <a:srgbClr val="000000"/>
              </a:solidFill>
            </a:endParaRPr>
          </a:p>
          <a:p>
            <a:pPr marL="939800" lvl="1" indent="-342900">
              <a:spcAft>
                <a:spcPts val="0"/>
              </a:spcAft>
              <a:buClr>
                <a:srgbClr val="000000"/>
              </a:buClr>
              <a:buSzPts val="1400"/>
            </a:pPr>
            <a:r>
              <a:rPr lang="en">
                <a:solidFill>
                  <a:srgbClr val="000000"/>
                </a:solidFill>
              </a:rPr>
              <a:t>18 mesh models</a:t>
            </a:r>
            <a:endParaRPr>
              <a:solidFill>
                <a:srgbClr val="000000"/>
              </a:solidFill>
            </a:endParaRPr>
          </a:p>
          <a:p>
            <a:pPr marL="768350" lvl="1" indent="-171450">
              <a:spcAft>
                <a:spcPts val="0"/>
              </a:spcAft>
              <a:buClr>
                <a:srgbClr val="000000"/>
              </a:buClr>
              <a:buSzPts val="1400"/>
            </a:pPr>
            <a:r>
              <a:rPr lang="en" sz="1000">
                <a:solidFill>
                  <a:srgbClr val="000000"/>
                </a:solidFill>
                <a:highlight>
                  <a:srgbClr val="FFFFFF"/>
                </a:highlight>
              </a:rPr>
              <a:t>Calli, Berk, et al. "The YCB object and model set: </a:t>
            </a:r>
            <a:br>
              <a:rPr lang="en" sz="1000">
                <a:solidFill>
                  <a:srgbClr val="000000"/>
                </a:solidFill>
                <a:highlight>
                  <a:srgbClr val="FFFFFF"/>
                </a:highlight>
              </a:rPr>
            </a:br>
            <a:r>
              <a:rPr lang="en" sz="1000">
                <a:solidFill>
                  <a:srgbClr val="000000"/>
                </a:solidFill>
                <a:highlight>
                  <a:srgbClr val="FFFFFF"/>
                </a:highlight>
              </a:rPr>
              <a:t>Towards common benchmarks for manipulation research."</a:t>
            </a:r>
            <a:br>
              <a:rPr lang="en" sz="1000">
                <a:solidFill>
                  <a:srgbClr val="000000"/>
                </a:solidFill>
                <a:highlight>
                  <a:srgbClr val="FFFFFF"/>
                </a:highlight>
              </a:rPr>
            </a:br>
            <a:r>
              <a:rPr lang="en" sz="1000" i="1">
                <a:solidFill>
                  <a:srgbClr val="000000"/>
                </a:solidFill>
                <a:highlight>
                  <a:srgbClr val="FFFFFF"/>
                </a:highlight>
              </a:rPr>
              <a:t>ICAR 2015 </a:t>
            </a:r>
            <a:br>
              <a:rPr lang="en" sz="1000" i="1">
                <a:solidFill>
                  <a:srgbClr val="000000"/>
                </a:solidFill>
                <a:highlight>
                  <a:srgbClr val="FFFFFF"/>
                </a:highlight>
              </a:rPr>
            </a:br>
            <a:endParaRPr sz="10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457200">
              <a:spcAft>
                <a:spcPts val="0"/>
              </a:spcAft>
              <a:buClr>
                <a:srgbClr val="000000"/>
              </a:buClr>
              <a:buSzPts val="1800"/>
              <a:buChar char="-"/>
            </a:pPr>
            <a:r>
              <a:rPr lang="en">
                <a:solidFill>
                  <a:srgbClr val="000000"/>
                </a:solidFill>
              </a:rPr>
              <a:t>Grasp Dataset:</a:t>
            </a:r>
            <a:endParaRPr>
              <a:solidFill>
                <a:srgbClr val="000000"/>
              </a:solidFill>
            </a:endParaRPr>
          </a:p>
          <a:p>
            <a:pPr marL="939800" lvl="1" indent="-342900">
              <a:spcAft>
                <a:spcPts val="0"/>
              </a:spcAft>
              <a:buClr>
                <a:srgbClr val="000000"/>
              </a:buClr>
              <a:buSzPts val="1400"/>
            </a:pPr>
            <a:r>
              <a:rPr lang="en">
                <a:solidFill>
                  <a:srgbClr val="000000"/>
                </a:solidFill>
              </a:rPr>
              <a:t>Synthetic dataset of household objects</a:t>
            </a:r>
            <a:endParaRPr>
              <a:solidFill>
                <a:srgbClr val="000000"/>
              </a:solidFill>
            </a:endParaRPr>
          </a:p>
          <a:p>
            <a:pPr marL="939800" lvl="1" indent="-342900">
              <a:spcAft>
                <a:spcPts val="0"/>
              </a:spcAft>
              <a:buClr>
                <a:srgbClr val="000000"/>
              </a:buClr>
              <a:buSzPts val="1400"/>
            </a:pPr>
            <a:r>
              <a:rPr lang="en">
                <a:solidFill>
                  <a:srgbClr val="000000"/>
                </a:solidFill>
              </a:rPr>
              <a:t>590 mesh models</a:t>
            </a:r>
            <a:endParaRPr>
              <a:solidFill>
                <a:srgbClr val="000000"/>
              </a:solidFill>
            </a:endParaRPr>
          </a:p>
          <a:p>
            <a:pPr marL="768350" lvl="1" indent="-171450">
              <a:spcAft>
                <a:spcPts val="0"/>
              </a:spcAft>
              <a:buClr>
                <a:srgbClr val="000000"/>
              </a:buClr>
              <a:buSzPts val="1400"/>
            </a:pPr>
            <a:r>
              <a:rPr lang="en" sz="1000">
                <a:solidFill>
                  <a:srgbClr val="000000"/>
                </a:solidFill>
                <a:highlight>
                  <a:srgbClr val="FFFFFF"/>
                </a:highlight>
              </a:rPr>
              <a:t>Kappler, Daniel, Jeannette Bohg, and Stefan Schaal. "Leveraging big data for grasp planning." </a:t>
            </a:r>
            <a:r>
              <a:rPr lang="en" sz="1000" i="1">
                <a:solidFill>
                  <a:srgbClr val="000000"/>
                </a:solidFill>
                <a:highlight>
                  <a:srgbClr val="FFFFFF"/>
                </a:highlight>
              </a:rPr>
              <a:t>2015 IEEE International Conference on Robotics and Automation (ICRA)</a:t>
            </a:r>
            <a:r>
              <a:rPr lang="en" sz="1000">
                <a:solidFill>
                  <a:srgbClr val="000000"/>
                </a:solidFill>
                <a:highlight>
                  <a:srgbClr val="FFFFFF"/>
                </a:highlight>
              </a:rPr>
              <a:t>. IEEE, 2015.</a:t>
            </a:r>
            <a:endParaRPr>
              <a:solidFill>
                <a:srgbClr val="000000"/>
              </a:solidFill>
            </a:endParaRPr>
          </a:p>
          <a:p>
            <a:pPr marL="0" indent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sp>
        <p:nvSpPr>
          <p:cNvPr id="272" name="Google Shape;272;p32"/>
          <p:cNvSpPr txBox="1"/>
          <p:nvPr/>
        </p:nvSpPr>
        <p:spPr>
          <a:xfrm>
            <a:off x="7192700" y="5745150"/>
            <a:ext cx="1951200" cy="25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7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Jake Varley, Columbia University</a:t>
            </a:r>
            <a:endParaRPr kumimoji="0" sz="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  <p:cxnSp>
        <p:nvCxnSpPr>
          <p:cNvPr id="273" name="Google Shape;273;p32"/>
          <p:cNvCxnSpPr/>
          <p:nvPr/>
        </p:nvCxnSpPr>
        <p:spPr>
          <a:xfrm>
            <a:off x="986900" y="2131900"/>
            <a:ext cx="2575200" cy="0"/>
          </a:xfrm>
          <a:prstGeom prst="straightConnector1">
            <a:avLst/>
          </a:pr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177718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 txBox="1">
            <a:spLocks noGrp="1"/>
          </p:cNvSpPr>
          <p:nvPr>
            <p:ph type="title"/>
          </p:nvPr>
        </p:nvSpPr>
        <p:spPr>
          <a:xfrm>
            <a:off x="0" y="857250"/>
            <a:ext cx="8450600" cy="703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SzPct val="39285"/>
            </a:pPr>
            <a:r>
              <a:rPr lang="en" smtClean="0"/>
              <a:t>CNN:  Shape </a:t>
            </a:r>
            <a:r>
              <a:rPr lang="en"/>
              <a:t>Completion Enabled Robotic Grasping </a:t>
            </a:r>
          </a:p>
          <a:p>
            <a:endParaRPr/>
          </a:p>
        </p:txBody>
      </p:sp>
      <p:pic>
        <p:nvPicPr>
          <p:cNvPr id="164" name="Shape 1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3187974"/>
            <a:ext cx="9143998" cy="2778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Shape 16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9876" y="1816150"/>
            <a:ext cx="1853225" cy="1745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66" name="Shape 16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169021" y="1816150"/>
            <a:ext cx="1915452" cy="167602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67" name="Shape 167"/>
          <p:cNvCxnSpPr/>
          <p:nvPr/>
        </p:nvCxnSpPr>
        <p:spPr>
          <a:xfrm>
            <a:off x="722625" y="3419475"/>
            <a:ext cx="0" cy="3639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168" name="Shape 168"/>
          <p:cNvCxnSpPr/>
          <p:nvPr/>
        </p:nvCxnSpPr>
        <p:spPr>
          <a:xfrm rot="10800000">
            <a:off x="8450600" y="3419475"/>
            <a:ext cx="0" cy="4431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2267300" y="1788700"/>
            <a:ext cx="4805100" cy="1334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en"/>
              <a:t>Batch Size: 32</a:t>
            </a:r>
            <a:br>
              <a:rPr lang="en"/>
            </a:br>
            <a:r>
              <a:rPr lang="en"/>
              <a:t>Optimizer: Adam (𝛽</a:t>
            </a:r>
            <a:r>
              <a:rPr lang="en" baseline="-25000"/>
              <a:t>1 </a:t>
            </a:r>
            <a:r>
              <a:rPr lang="en"/>
              <a:t>= .9, </a:t>
            </a:r>
            <a:r>
              <a:rPr lang="en" baseline="-25000"/>
              <a:t> </a:t>
            </a:r>
            <a:r>
              <a:rPr lang="en"/>
              <a:t>𝛽</a:t>
            </a:r>
            <a:r>
              <a:rPr lang="en" baseline="-25000"/>
              <a:t>2</a:t>
            </a:r>
            <a:r>
              <a:rPr lang="en"/>
              <a:t>= .999, 𝜖 = 10</a:t>
            </a:r>
            <a:r>
              <a:rPr lang="en" baseline="30000"/>
              <a:t>-8</a:t>
            </a:r>
            <a:r>
              <a:rPr lang="en"/>
              <a:t>)</a:t>
            </a:r>
            <a:br>
              <a:rPr lang="en"/>
            </a:br>
            <a:r>
              <a:rPr lang="en"/>
              <a:t>Cost Function: Cross Entropy</a:t>
            </a:r>
          </a:p>
        </p:txBody>
      </p:sp>
    </p:spTree>
    <p:extLst>
      <p:ext uri="{BB962C8B-B14F-4D97-AF65-F5344CB8AC3E}">
        <p14:creationId xmlns:p14="http://schemas.microsoft.com/office/powerpoint/2010/main" val="21678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>
            <a:spLocks noGrp="1"/>
          </p:cNvSpPr>
          <p:nvPr>
            <p:ph type="title"/>
          </p:nvPr>
        </p:nvSpPr>
        <p:spPr>
          <a:xfrm>
            <a:off x="-16000" y="857250"/>
            <a:ext cx="8288700" cy="6411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/>
              <a:t>Shape Completion Enabled Robotic Grasping </a:t>
            </a:r>
          </a:p>
        </p:txBody>
      </p:sp>
      <p:pic>
        <p:nvPicPr>
          <p:cNvPr id="156" name="Shape 1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3554" y="1402874"/>
            <a:ext cx="7890876" cy="4052250"/>
          </a:xfrm>
          <a:prstGeom prst="rect">
            <a:avLst/>
          </a:prstGeom>
          <a:noFill/>
          <a:ln>
            <a:noFill/>
          </a:ln>
        </p:spPr>
      </p:pic>
      <p:sp>
        <p:nvSpPr>
          <p:cNvPr id="158" name="Shape 158"/>
          <p:cNvSpPr txBox="1"/>
          <p:nvPr/>
        </p:nvSpPr>
        <p:spPr>
          <a:xfrm>
            <a:off x="775550" y="5759698"/>
            <a:ext cx="6705600" cy="482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600" b="0" i="0" u="none" strike="noStrike" kern="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Shape Completion Enabled Robotic Grasping</a:t>
            </a:r>
            <a:r>
              <a:rPr kumimoji="0" lang="en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J. Varley, C. DeChant, A. Richardson, J. Ruales, P. Allen. IROS 2017</a:t>
            </a:r>
          </a:p>
        </p:txBody>
      </p:sp>
    </p:spTree>
    <p:extLst>
      <p:ext uri="{BB962C8B-B14F-4D97-AF65-F5344CB8AC3E}">
        <p14:creationId xmlns:p14="http://schemas.microsoft.com/office/powerpoint/2010/main" val="399250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Shape 183"/>
          <p:cNvPicPr preferRelativeResize="0"/>
          <p:nvPr/>
        </p:nvPicPr>
        <p:blipFill rotWithShape="1">
          <a:blip r:embed="rId3">
            <a:alphaModFix/>
          </a:blip>
          <a:srcRect l="2912" r="66400" b="49197"/>
          <a:stretch/>
        </p:blipFill>
        <p:spPr>
          <a:xfrm>
            <a:off x="19199" y="2421676"/>
            <a:ext cx="4555922" cy="21912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" name="Shape 184"/>
          <p:cNvPicPr preferRelativeResize="0"/>
          <p:nvPr/>
        </p:nvPicPr>
        <p:blipFill rotWithShape="1">
          <a:blip r:embed="rId3">
            <a:alphaModFix/>
          </a:blip>
          <a:srcRect l="66536" r="2652" b="47643"/>
          <a:stretch/>
        </p:blipFill>
        <p:spPr>
          <a:xfrm>
            <a:off x="4502400" y="2421675"/>
            <a:ext cx="4641600" cy="2291554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Shape 185"/>
          <p:cNvSpPr txBox="1">
            <a:spLocks noGrp="1"/>
          </p:cNvSpPr>
          <p:nvPr>
            <p:ph type="title"/>
          </p:nvPr>
        </p:nvSpPr>
        <p:spPr>
          <a:xfrm>
            <a:off x="0" y="857250"/>
            <a:ext cx="8458200" cy="7179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/>
              <a:t>Training: Jaccard </a:t>
            </a:r>
            <a:r>
              <a:rPr lang="en" smtClean="0"/>
              <a:t>Results (intersection/union)</a:t>
            </a:r>
            <a:endParaRPr lang="en"/>
          </a:p>
        </p:txBody>
      </p:sp>
      <p:sp>
        <p:nvSpPr>
          <p:cNvPr id="5" name="Google Shape;282;p33"/>
          <p:cNvSpPr txBox="1"/>
          <p:nvPr/>
        </p:nvSpPr>
        <p:spPr>
          <a:xfrm>
            <a:off x="997200" y="5010075"/>
            <a:ext cx="7010400" cy="89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Two use cases: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457200" marR="0" lvl="0" indent="-317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-"/>
              <a:tabLst/>
              <a:defRPr/>
            </a:pPr>
            <a:r>
              <a:rPr kumimoji="0" lang="en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Objects known ahead of time: train only on those objects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457200" marR="0" lvl="0" indent="-317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-"/>
              <a:tabLst/>
              <a:defRPr/>
            </a:pPr>
            <a:r>
              <a:rPr kumimoji="0" lang="en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Unknown objects at runtime: train on a wide variety of objects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95811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Shape 191"/>
          <p:cNvSpPr txBox="1">
            <a:spLocks noGrp="1"/>
          </p:cNvSpPr>
          <p:nvPr>
            <p:ph type="title"/>
          </p:nvPr>
        </p:nvSpPr>
        <p:spPr>
          <a:xfrm>
            <a:off x="623400" y="457200"/>
            <a:ext cx="8520600" cy="572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/>
              <a:t>Smoothing</a:t>
            </a:r>
          </a:p>
        </p:txBody>
      </p:sp>
      <p:sp>
        <p:nvSpPr>
          <p:cNvPr id="192" name="Shape 192"/>
          <p:cNvSpPr txBox="1">
            <a:spLocks noGrp="1"/>
          </p:cNvSpPr>
          <p:nvPr>
            <p:ph type="body" idx="1"/>
          </p:nvPr>
        </p:nvSpPr>
        <p:spPr>
          <a:xfrm>
            <a:off x="314960" y="927864"/>
            <a:ext cx="8534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en"/>
              <a:t>We have:</a:t>
            </a:r>
          </a:p>
          <a:p>
            <a:pPr marL="457200" indent="-228600">
              <a:buChar char="-"/>
            </a:pPr>
            <a:r>
              <a:rPr lang="en"/>
              <a:t>High Resolution Mesh of visible portion captured from the kinect.</a:t>
            </a:r>
          </a:p>
          <a:p>
            <a:pPr marL="457200" indent="-228600">
              <a:buChar char="-"/>
            </a:pPr>
            <a:r>
              <a:rPr lang="en"/>
              <a:t>Low resolution completion of the object.</a:t>
            </a:r>
          </a:p>
          <a:p>
            <a:pPr>
              <a:buNone/>
            </a:pPr>
            <a:r>
              <a:rPr lang="en"/>
              <a:t>To Combine:</a:t>
            </a:r>
          </a:p>
          <a:p>
            <a:pPr marL="457200" indent="-228600">
              <a:buChar char="-"/>
            </a:pPr>
            <a:r>
              <a:rPr lang="en"/>
              <a:t>Upsample voxel grid output by CNN</a:t>
            </a:r>
          </a:p>
          <a:p>
            <a:pPr marL="457200" indent="-228600">
              <a:buChar char="-"/>
            </a:pPr>
            <a:r>
              <a:rPr lang="en"/>
              <a:t>Merge Voxel Grids</a:t>
            </a:r>
          </a:p>
          <a:p>
            <a:pPr marL="457200" indent="-228600">
              <a:buChar char="-"/>
            </a:pPr>
            <a:r>
              <a:rPr lang="en"/>
              <a:t>Smooth, then mesh with our own CUDA implementation of:</a:t>
            </a:r>
          </a:p>
          <a:p>
            <a:pPr indent="457200">
              <a:buNone/>
            </a:pPr>
            <a:r>
              <a:rPr lang="en" sz="160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Lempitsky, Victor. "Surface extraction from binary volumes with higher-order </a:t>
            </a:r>
            <a:r>
              <a:rPr lang="en" sz="1600" smtClean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    	smoothness.“ </a:t>
            </a:r>
            <a:r>
              <a:rPr lang="en" sz="1600" i="1" smtClean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CVPR 2010</a:t>
            </a:r>
            <a:r>
              <a:rPr lang="en" sz="1600" smtClean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" sz="160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457200">
              <a:buNone/>
            </a:pPr>
            <a:endParaRPr/>
          </a:p>
          <a:p>
            <a:pPr>
              <a:buNone/>
            </a:pPr>
            <a:endParaRPr/>
          </a:p>
        </p:txBody>
      </p:sp>
      <p:pic>
        <p:nvPicPr>
          <p:cNvPr id="194" name="Shape 194"/>
          <p:cNvPicPr preferRelativeResize="0"/>
          <p:nvPr/>
        </p:nvPicPr>
        <p:blipFill rotWithShape="1">
          <a:blip r:embed="rId3">
            <a:alphaModFix/>
          </a:blip>
          <a:srcRect b="53255"/>
          <a:stretch/>
        </p:blipFill>
        <p:spPr>
          <a:xfrm>
            <a:off x="484328" y="3811889"/>
            <a:ext cx="2411271" cy="2461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" name="Shape 19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48400" y="3811889"/>
            <a:ext cx="2057849" cy="228411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" name="Shape 19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22782" y="3682576"/>
            <a:ext cx="2668417" cy="25908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34219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hape Completion Grasping_IROS_2017_720p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5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4800" y="914400"/>
            <a:ext cx="8636000" cy="485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71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26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Shape 207"/>
          <p:cNvSpPr txBox="1">
            <a:spLocks noGrp="1"/>
          </p:cNvSpPr>
          <p:nvPr>
            <p:ph type="title"/>
          </p:nvPr>
        </p:nvSpPr>
        <p:spPr>
          <a:xfrm>
            <a:off x="0" y="857250"/>
            <a:ext cx="4314900" cy="6426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/>
              <a:t>Website</a:t>
            </a:r>
          </a:p>
        </p:txBody>
      </p:sp>
      <p:pic>
        <p:nvPicPr>
          <p:cNvPr id="208" name="Shape 20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02599" y="1593563"/>
            <a:ext cx="5891224" cy="3670875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Shape 209"/>
          <p:cNvSpPr txBox="1"/>
          <p:nvPr/>
        </p:nvSpPr>
        <p:spPr>
          <a:xfrm>
            <a:off x="26387" y="5321575"/>
            <a:ext cx="9117600" cy="4695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39285"/>
              <a:buFontTx/>
              <a:buNone/>
              <a:tabLst/>
              <a:defRPr/>
            </a:pPr>
            <a:r>
              <a:rPr kumimoji="0" lang="en" sz="2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shapecompletiongrasping.cs.columbia.edu</a:t>
            </a:r>
          </a:p>
        </p:txBody>
      </p:sp>
      <p:pic>
        <p:nvPicPr>
          <p:cNvPr id="210" name="Shape 21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8927" y="1514162"/>
            <a:ext cx="2307099" cy="382967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0507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37"/>
          <p:cNvSpPr txBox="1">
            <a:spLocks noGrp="1"/>
          </p:cNvSpPr>
          <p:nvPr>
            <p:ph type="title"/>
          </p:nvPr>
        </p:nvSpPr>
        <p:spPr>
          <a:xfrm>
            <a:off x="0" y="857250"/>
            <a:ext cx="8520600" cy="572700"/>
          </a:xfrm>
          <a:prstGeom prst="rect">
            <a:avLst/>
          </a:prstGeom>
        </p:spPr>
        <p:txBody>
          <a:bodyPr spcFirstLastPara="1" vert="horz" wrap="square" lIns="91425" tIns="91425" rIns="91425" bIns="91425" numCol="1" anchor="t" anchorCtr="0" compatLnSpc="1">
            <a:prstTxWarp prst="textNoShape">
              <a:avLst/>
            </a:prstTxWarp>
            <a:noAutofit/>
          </a:bodyPr>
          <a:lstStyle/>
          <a:p>
            <a:pPr algn="l">
              <a:spcAft>
                <a:spcPts val="0"/>
              </a:spcAft>
            </a:pPr>
            <a:r>
              <a:rPr lang="en" dirty="0"/>
              <a:t>Measuring </a:t>
            </a:r>
            <a:r>
              <a:rPr lang="en" dirty="0" smtClean="0"/>
              <a:t>Completion/Grasp Quality</a:t>
            </a:r>
            <a:endParaRPr dirty="0"/>
          </a:p>
        </p:txBody>
      </p:sp>
      <p:pic>
        <p:nvPicPr>
          <p:cNvPr id="313" name="Google Shape;313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39725" y="1112285"/>
            <a:ext cx="2168826" cy="806550"/>
          </a:xfrm>
          <a:prstGeom prst="rect">
            <a:avLst/>
          </a:prstGeom>
          <a:noFill/>
          <a:ln>
            <a:noFill/>
          </a:ln>
        </p:spPr>
      </p:pic>
      <p:sp>
        <p:nvSpPr>
          <p:cNvPr id="314" name="Google Shape;314;p37"/>
          <p:cNvSpPr txBox="1"/>
          <p:nvPr/>
        </p:nvSpPr>
        <p:spPr>
          <a:xfrm>
            <a:off x="1270350" y="2182825"/>
            <a:ext cx="3976800" cy="46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15" name="Google Shape;315;p37"/>
          <p:cNvSpPr txBox="1"/>
          <p:nvPr/>
        </p:nvSpPr>
        <p:spPr>
          <a:xfrm>
            <a:off x="0" y="1515560"/>
            <a:ext cx="5488200" cy="327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Jaccard Similarity:</a:t>
            </a:r>
            <a:endParaRPr kumimoji="0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457200" marR="0" lvl="0" indent="-3175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400"/>
              <a:buFontTx/>
              <a:buChar char="-"/>
              <a:tabLst/>
              <a:defRPr/>
            </a:pP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Volumetric Comparison</a:t>
            </a:r>
            <a:endParaRPr kumimoji="0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Hausdorff Distance:</a:t>
            </a:r>
            <a:endParaRPr kumimoji="0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457200" marR="0" lvl="0" indent="-3175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400"/>
              <a:buFontTx/>
              <a:buChar char="-"/>
              <a:tabLst/>
              <a:defRPr/>
            </a:pP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Surface Distance Comparison</a:t>
            </a:r>
            <a:b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</a:br>
            <a:endParaRPr kumimoji="0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Geodesic Distance:</a:t>
            </a:r>
            <a:endParaRPr kumimoji="0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457200" marR="0" lvl="0" indent="-3175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400"/>
              <a:buFontTx/>
              <a:buChar char="-"/>
              <a:tabLst/>
              <a:defRPr/>
            </a:pP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Mesh to geodesic shape distribution</a:t>
            </a:r>
            <a:endParaRPr kumimoji="0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457200" marR="0" lvl="0" indent="-3175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400"/>
              <a:buFontTx/>
              <a:buChar char="-"/>
              <a:tabLst/>
              <a:defRPr/>
            </a:pP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Jensen-Shannon dissimilarity to compare 2 distributions</a:t>
            </a:r>
            <a:endParaRPr kumimoji="0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/>
            </a:r>
            <a:b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</a:b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Grasp Planning</a:t>
            </a:r>
            <a:endParaRPr kumimoji="0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457200" marR="0" lvl="0" indent="-3175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400"/>
              <a:buFontTx/>
              <a:buChar char="-"/>
              <a:tabLst/>
              <a:defRPr/>
            </a:pP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Distance from planned to realized grasp in </a:t>
            </a:r>
            <a:r>
              <a:rPr kumimoji="0" lang="en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joint </a:t>
            </a: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and cartesian space</a:t>
            </a:r>
            <a:endParaRPr kumimoji="0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316" name="Google Shape;316;p3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697050" y="1992988"/>
            <a:ext cx="3446950" cy="1777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17" name="Google Shape;317;p37"/>
          <p:cNvGrpSpPr/>
          <p:nvPr/>
        </p:nvGrpSpPr>
        <p:grpSpPr>
          <a:xfrm>
            <a:off x="5855414" y="3844644"/>
            <a:ext cx="3288434" cy="1673740"/>
            <a:chOff x="4747325" y="3741850"/>
            <a:chExt cx="2424026" cy="1233776"/>
          </a:xfrm>
        </p:grpSpPr>
        <p:pic>
          <p:nvPicPr>
            <p:cNvPr id="318" name="Google Shape;318;p37"/>
            <p:cNvPicPr preferRelativeResize="0"/>
            <p:nvPr/>
          </p:nvPicPr>
          <p:blipFill rotWithShape="1">
            <a:blip r:embed="rId5">
              <a:alphaModFix/>
            </a:blip>
            <a:srcRect l="25261" r="61373" b="61993"/>
            <a:stretch/>
          </p:blipFill>
          <p:spPr>
            <a:xfrm>
              <a:off x="4747325" y="3741850"/>
              <a:ext cx="996365" cy="123377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9" name="Google Shape;319;p37"/>
            <p:cNvPicPr preferRelativeResize="0"/>
            <p:nvPr/>
          </p:nvPicPr>
          <p:blipFill rotWithShape="1">
            <a:blip r:embed="rId5">
              <a:alphaModFix/>
            </a:blip>
            <a:srcRect l="25261" t="37946" r="61373" b="24046"/>
            <a:stretch/>
          </p:blipFill>
          <p:spPr>
            <a:xfrm>
              <a:off x="6174986" y="3741850"/>
              <a:ext cx="996365" cy="123377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21" name="Google Shape;321;p37"/>
          <p:cNvSpPr txBox="1"/>
          <p:nvPr/>
        </p:nvSpPr>
        <p:spPr>
          <a:xfrm>
            <a:off x="6279000" y="5316250"/>
            <a:ext cx="2629200" cy="45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Planned vs Realized Grasp</a:t>
            </a:r>
            <a:endParaRPr kumimoji="0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431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6" name="Shape 216"/>
          <p:cNvGrpSpPr/>
          <p:nvPr/>
        </p:nvGrpSpPr>
        <p:grpSpPr>
          <a:xfrm>
            <a:off x="1541100" y="1219200"/>
            <a:ext cx="5867400" cy="5410200"/>
            <a:chOff x="-2" y="644966"/>
            <a:chExt cx="4216051" cy="4498531"/>
          </a:xfrm>
        </p:grpSpPr>
        <p:pic>
          <p:nvPicPr>
            <p:cNvPr id="217" name="Shape 217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0" y="644966"/>
              <a:ext cx="4216049" cy="296883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8" name="Shape 218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-2" y="3526672"/>
              <a:ext cx="4216050" cy="161682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20" name="Shape 220"/>
          <p:cNvSpPr txBox="1"/>
          <p:nvPr/>
        </p:nvSpPr>
        <p:spPr>
          <a:xfrm>
            <a:off x="2971800" y="461101"/>
            <a:ext cx="3293700" cy="7580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Completion </a:t>
            </a:r>
            <a:r>
              <a:rPr kumimoji="0" lang="en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Quality</a:t>
            </a:r>
            <a:endParaRPr kumimoji="0" lang="en" sz="2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8893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200" y="685800"/>
            <a:ext cx="8520600" cy="763600"/>
          </a:xfrm>
        </p:spPr>
        <p:txBody>
          <a:bodyPr/>
          <a:lstStyle/>
          <a:p>
            <a:r>
              <a:rPr lang="en-US" smtClean="0"/>
              <a:t>Grasping Quality</a:t>
            </a:r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828815"/>
            <a:ext cx="5410200" cy="599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82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57415"/>
            <a:ext cx="8520600" cy="763600"/>
          </a:xfrm>
        </p:spPr>
        <p:txBody>
          <a:bodyPr/>
          <a:lstStyle/>
          <a:p>
            <a:r>
              <a:rPr lang="en-US" dirty="0" smtClean="0"/>
              <a:t>Completion for Scene Understanding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914400"/>
            <a:ext cx="5486400" cy="5937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96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7" name="Content Placeholder 2"/>
          <p:cNvSpPr>
            <a:spLocks noGrp="1"/>
          </p:cNvSpPr>
          <p:nvPr>
            <p:ph idx="1"/>
          </p:nvPr>
        </p:nvSpPr>
        <p:spPr>
          <a:xfrm>
            <a:off x="693821" y="1295400"/>
            <a:ext cx="7772400" cy="4114800"/>
          </a:xfrm>
        </p:spPr>
        <p:txBody>
          <a:bodyPr/>
          <a:lstStyle/>
          <a:p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Completion is fast – works online</a:t>
            </a:r>
          </a:p>
          <a:p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Creates smoothed model for grasp planning</a:t>
            </a:r>
          </a:p>
          <a:p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Can also do scene completion for path planning</a:t>
            </a:r>
          </a:p>
          <a:p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Open source data and code</a:t>
            </a:r>
          </a:p>
          <a:p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Outperforms other methods in shape accuracy and  grasp success</a:t>
            </a:r>
          </a:p>
          <a:p>
            <a:pPr marL="0" indent="0">
              <a:buNone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BUT:</a:t>
            </a:r>
          </a:p>
          <a:p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Occlusion can still cause error</a:t>
            </a:r>
          </a:p>
          <a:p>
            <a:pPr marL="0" indent="0">
              <a:buNone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Solution: </a:t>
            </a:r>
          </a:p>
          <a:p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add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ontact data from unseen regions to improve the completion</a:t>
            </a:r>
          </a:p>
          <a:p>
            <a:pPr marL="0" indent="0">
              <a:buNone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dirty="0" smtClean="0"/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693821" y="533400"/>
            <a:ext cx="77724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Tahoma" pitchFamily="34" charset="0"/>
                <a:cs typeface="Times New Roman" pitchFamily="18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Key Ideas</a:t>
            </a:r>
          </a:p>
        </p:txBody>
      </p:sp>
    </p:spTree>
    <p:extLst>
      <p:ext uri="{BB962C8B-B14F-4D97-AF65-F5344CB8AC3E}">
        <p14:creationId xmlns:p14="http://schemas.microsoft.com/office/powerpoint/2010/main" val="111148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/>
          <p:cNvSpPr txBox="1">
            <a:spLocks noGrp="1"/>
          </p:cNvSpPr>
          <p:nvPr>
            <p:ph type="title"/>
          </p:nvPr>
        </p:nvSpPr>
        <p:spPr>
          <a:xfrm>
            <a:off x="866775" y="887911"/>
            <a:ext cx="7029900" cy="9429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 sz="3200" smtClean="0"/>
              <a:t>Visual -Tactile Shape Completion*</a:t>
            </a:r>
            <a:endParaRPr lang="en" sz="320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3600"/>
            <a:ext cx="9144000" cy="288336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66775" y="5562600"/>
            <a:ext cx="69225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*David 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Watkins-Valls, Jacob Varley, Peter </a:t>
            </a:r>
            <a:r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Allen. </a:t>
            </a:r>
            <a:r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3333CC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Multi-Modal 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3333CC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Geometric Learning for Grasping and </a:t>
            </a:r>
            <a:r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3333CC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Manipulation</a:t>
            </a:r>
            <a:r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, ArXiv 2018.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618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/>
          <p:cNvSpPr txBox="1">
            <a:spLocks noGrp="1"/>
          </p:cNvSpPr>
          <p:nvPr>
            <p:ph type="title"/>
          </p:nvPr>
        </p:nvSpPr>
        <p:spPr>
          <a:xfrm>
            <a:off x="1143000" y="1066800"/>
            <a:ext cx="7029900" cy="9429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 smtClean="0"/>
              <a:t>CNN Architecture</a:t>
            </a:r>
            <a:endParaRPr lang="en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27910"/>
            <a:ext cx="9144000" cy="2202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517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itle 1"/>
          <p:cNvSpPr>
            <a:spLocks noGrp="1"/>
          </p:cNvSpPr>
          <p:nvPr>
            <p:ph type="ctrTitle"/>
          </p:nvPr>
        </p:nvSpPr>
        <p:spPr>
          <a:xfrm>
            <a:off x="0" y="618743"/>
            <a:ext cx="8610600" cy="1470025"/>
          </a:xfrm>
        </p:spPr>
        <p:txBody>
          <a:bodyPr/>
          <a:lstStyle/>
          <a:p>
            <a:r>
              <a:rPr lang="en-US" altLang="en-US" sz="3600" smtClean="0"/>
              <a:t>Tactile Exploration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2232" y="2286000"/>
            <a:ext cx="8839200" cy="3810000"/>
          </a:xfrm>
        </p:spPr>
        <p:txBody>
          <a:bodyPr/>
          <a:lstStyle/>
          <a:p>
            <a:pPr algn="l"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marL="171450" indent="-171450" algn="l">
              <a:buFont typeface="Arial" pitchFamily="34" charset="0"/>
              <a:buChar char="•"/>
              <a:defRPr/>
            </a:pP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99" y="2514600"/>
            <a:ext cx="4272731" cy="200189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785" y="2514600"/>
            <a:ext cx="4272730" cy="200189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33400" y="5090803"/>
            <a:ext cx="7696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Perform guarded moves until contact from behind object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Limited amount of tactile data - sparse</a:t>
            </a:r>
            <a:endParaRPr kumimoji="0" lang="en-US" sz="2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04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/>
          <p:cNvSpPr txBox="1">
            <a:spLocks noGrp="1"/>
          </p:cNvSpPr>
          <p:nvPr>
            <p:ph type="title"/>
          </p:nvPr>
        </p:nvSpPr>
        <p:spPr>
          <a:xfrm>
            <a:off x="1295400" y="609600"/>
            <a:ext cx="7029900" cy="9429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 sz="3200" smtClean="0"/>
              <a:t>CNN Training Data </a:t>
            </a:r>
            <a:endParaRPr lang="en" sz="3200"/>
          </a:p>
        </p:txBody>
      </p:sp>
      <p:sp>
        <p:nvSpPr>
          <p:cNvPr id="2" name="TextBox 1"/>
          <p:cNvSpPr txBox="1"/>
          <p:nvPr/>
        </p:nvSpPr>
        <p:spPr>
          <a:xfrm>
            <a:off x="381000" y="1447800"/>
            <a:ext cx="8382000" cy="5247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Dataset:  608 objects from YCB and Grasp datasets</a:t>
            </a:r>
          </a:p>
          <a:p>
            <a:pPr marL="342900" marR="0" lvl="0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500K triplets generated in simulation:</a:t>
            </a:r>
          </a:p>
          <a:p>
            <a:pPr marL="914400" marR="0" lvl="1" indent="-4572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Ground truth voxel grid of object (40^3 voxels)</a:t>
            </a:r>
          </a:p>
          <a:p>
            <a:pPr marL="914400" marR="0" lvl="1" indent="-4572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Voxelized range image </a:t>
            </a:r>
          </a:p>
          <a:p>
            <a:pPr marL="914400" marR="0" lvl="1" indent="-4572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Voxelized tactile contact (40 samples)</a:t>
            </a:r>
          </a:p>
          <a:p>
            <a:pPr marL="342900" marR="0" lvl="0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B</a:t>
            </a: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uilt two CNN’s to test the system:</a:t>
            </a:r>
          </a:p>
          <a:p>
            <a:pPr marL="914400" marR="0" lvl="1" indent="-4572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Depth only CNN</a:t>
            </a:r>
          </a:p>
          <a:p>
            <a:pPr marL="914400" marR="0" lvl="1" indent="-4572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Depth and Tactile CNN</a:t>
            </a:r>
          </a:p>
          <a:p>
            <a:pPr marL="342900" marR="0" lvl="0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Data split: 80% training, 20% testing</a:t>
            </a: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071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/>
          <p:cNvSpPr txBox="1">
            <a:spLocks noGrp="1"/>
          </p:cNvSpPr>
          <p:nvPr>
            <p:ph type="title"/>
          </p:nvPr>
        </p:nvSpPr>
        <p:spPr>
          <a:xfrm>
            <a:off x="1895250" y="381000"/>
            <a:ext cx="7029900" cy="9429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 smtClean="0"/>
              <a:t>Website, Data, Code</a:t>
            </a:r>
            <a:endParaRPr lang="en"/>
          </a:p>
        </p:txBody>
      </p:sp>
      <p:sp>
        <p:nvSpPr>
          <p:cNvPr id="2" name="TextBox 1"/>
          <p:cNvSpPr txBox="1"/>
          <p:nvPr/>
        </p:nvSpPr>
        <p:spPr>
          <a:xfrm>
            <a:off x="0" y="1323900"/>
            <a:ext cx="89251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066800"/>
            <a:ext cx="8039100" cy="464058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85975" y="5791200"/>
            <a:ext cx="65532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http://crlab.cs.columbia.edu/visualtactilegrasping/</a:t>
            </a:r>
          </a:p>
        </p:txBody>
      </p:sp>
    </p:spTree>
    <p:extLst>
      <p:ext uri="{BB962C8B-B14F-4D97-AF65-F5344CB8AC3E}">
        <p14:creationId xmlns:p14="http://schemas.microsoft.com/office/powerpoint/2010/main" val="4451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ulti-Modal Geometric Learning for Grasping and Manipulatio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600" y="985836"/>
            <a:ext cx="8915400" cy="5014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715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/>
          <p:cNvSpPr txBox="1">
            <a:spLocks noGrp="1"/>
          </p:cNvSpPr>
          <p:nvPr>
            <p:ph type="title"/>
          </p:nvPr>
        </p:nvSpPr>
        <p:spPr>
          <a:xfrm>
            <a:off x="2147628" y="609600"/>
            <a:ext cx="7029900" cy="9429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 dirty="0" smtClean="0"/>
              <a:t>Visual-Tactile Completion Comparisons</a:t>
            </a:r>
            <a:endParaRPr lang="en" dirty="0"/>
          </a:p>
        </p:txBody>
      </p:sp>
      <p:sp>
        <p:nvSpPr>
          <p:cNvPr id="2" name="TextBox 1"/>
          <p:cNvSpPr txBox="1"/>
          <p:nvPr/>
        </p:nvSpPr>
        <p:spPr>
          <a:xfrm>
            <a:off x="304800" y="1293420"/>
            <a:ext cx="8534400" cy="5432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Partial Completion: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Kinect and tactile data points concatenated and meshed using marching cubes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Unable to predict missing data</a:t>
            </a:r>
          </a:p>
          <a:p>
            <a:pPr marL="0" marR="0" lvl="0" indent="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Convex Hull: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Concatenated Kinect and tactile data run through </a:t>
            </a:r>
            <a:r>
              <a:rPr kumimoji="0" lang="en-US" sz="2200" b="0" i="1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Qhull</a:t>
            </a:r>
            <a:endParaRPr kumimoji="0" lang="en-US" sz="2200" b="0" i="1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Inaccurately fills region of space that are unseen</a:t>
            </a:r>
          </a:p>
          <a:p>
            <a:pPr marL="0" marR="0" lvl="0" indent="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Gaussian Process Implicit Surfaces: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Tended to create overly large, unbounded objects</a:t>
            </a:r>
          </a:p>
          <a:p>
            <a:pPr marL="0" marR="0" lvl="0" indent="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Shape Metrics: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Jaccard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 distance: intersection/union of meshed voxel sets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Hausdorff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 distance: distance from each mesh point to other mesh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000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itle 1"/>
          <p:cNvSpPr>
            <a:spLocks noGrp="1"/>
          </p:cNvSpPr>
          <p:nvPr>
            <p:ph type="ctrTitle"/>
          </p:nvPr>
        </p:nvSpPr>
        <p:spPr>
          <a:xfrm>
            <a:off x="685800" y="487458"/>
            <a:ext cx="8610600" cy="1470025"/>
          </a:xfrm>
        </p:spPr>
        <p:txBody>
          <a:bodyPr/>
          <a:lstStyle/>
          <a:p>
            <a:r>
              <a:rPr lang="en-US" altLang="en-US" sz="3600" smtClean="0"/>
              <a:t>Completion Results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2232" y="2286000"/>
            <a:ext cx="8839200" cy="3810000"/>
          </a:xfrm>
        </p:spPr>
        <p:txBody>
          <a:bodyPr/>
          <a:lstStyle/>
          <a:p>
            <a:pPr algn="l"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marL="171450" indent="-171450" algn="l">
              <a:buFont typeface="Arial" pitchFamily="34" charset="0"/>
              <a:buChar char="•"/>
              <a:defRPr/>
            </a:pP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55554"/>
          <a:stretch/>
        </p:blipFill>
        <p:spPr>
          <a:xfrm>
            <a:off x="84727" y="2066989"/>
            <a:ext cx="9037937" cy="18288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9905" y="4419600"/>
            <a:ext cx="848758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Training Views: </a:t>
            </a:r>
            <a:r>
              <a:rPr kumimoji="0" lang="en-US" sz="2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simulated views of training set models</a:t>
            </a:r>
          </a:p>
          <a:p>
            <a:pPr marL="0" marR="0" lvl="0" indent="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Holdout Views: </a:t>
            </a:r>
            <a:r>
              <a:rPr kumimoji="0" lang="en-US" sz="2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novel simulated views of training set </a:t>
            </a:r>
            <a:r>
              <a:rPr kumimoji="0" lang="en-US" sz="2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models</a:t>
            </a:r>
          </a:p>
          <a:p>
            <a:pPr marL="0" marR="0" lvl="0" indent="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Holdout Model: </a:t>
            </a:r>
            <a:r>
              <a:rPr kumimoji="0" lang="en-US" sz="2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novel </a:t>
            </a:r>
            <a:r>
              <a:rPr kumimoji="0" lang="en-US" sz="2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simulated views of </a:t>
            </a:r>
            <a:r>
              <a:rPr kumimoji="0" lang="en-US" sz="2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models not in training set</a:t>
            </a:r>
          </a:p>
          <a:p>
            <a:pPr marL="0" marR="0" lvl="0" indent="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Holdout Live:    </a:t>
            </a:r>
            <a:r>
              <a:rPr kumimoji="0" lang="en-US" sz="2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Real views of YCB objects </a:t>
            </a:r>
            <a:endParaRPr kumimoji="0" lang="en-US" sz="2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31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2928" y="431713"/>
            <a:ext cx="6101387" cy="58704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2400" y="1904998"/>
            <a:ext cx="259080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Visual – Tactile Completion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Comparisons: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Real data, Kinect, </a:t>
            </a:r>
            <a:r>
              <a:rPr kumimoji="0" lang="en-US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Staubli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 arm, Barrett Hand data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700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itle 1"/>
          <p:cNvSpPr>
            <a:spLocks noGrp="1"/>
          </p:cNvSpPr>
          <p:nvPr>
            <p:ph type="ctrTitle"/>
          </p:nvPr>
        </p:nvSpPr>
        <p:spPr>
          <a:xfrm>
            <a:off x="0" y="685800"/>
            <a:ext cx="8610600" cy="1470025"/>
          </a:xfrm>
        </p:spPr>
        <p:txBody>
          <a:bodyPr/>
          <a:lstStyle/>
          <a:p>
            <a:r>
              <a:rPr lang="en-US" altLang="en-US" sz="3600" smtClean="0"/>
              <a:t>Completion Results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2232" y="2286000"/>
            <a:ext cx="8839200" cy="3810000"/>
          </a:xfrm>
        </p:spPr>
        <p:txBody>
          <a:bodyPr/>
          <a:lstStyle/>
          <a:p>
            <a:pPr algn="l"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marL="171450" indent="-171450" algn="l">
              <a:buFont typeface="Arial" pitchFamily="34" charset="0"/>
              <a:buChar char="•"/>
              <a:defRPr/>
            </a:pPr>
            <a:endParaRPr lang="en-US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073" y="2214573"/>
            <a:ext cx="6980453" cy="4049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20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2232" y="2286000"/>
            <a:ext cx="8839200" cy="3810000"/>
          </a:xfrm>
        </p:spPr>
        <p:txBody>
          <a:bodyPr/>
          <a:lstStyle/>
          <a:p>
            <a:pPr algn="l"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marL="171450" indent="-171450" algn="l">
              <a:buFont typeface="Arial" pitchFamily="34" charset="0"/>
              <a:buChar char="•"/>
              <a:defRPr/>
            </a:pPr>
            <a:endParaRPr lang="en-US" sz="2400" dirty="0"/>
          </a:p>
        </p:txBody>
      </p:sp>
      <p:pic>
        <p:nvPicPr>
          <p:cNvPr id="4" name="Google Shape;82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762000" y="22402800"/>
            <a:ext cx="10896600" cy="6021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4476" y="1026915"/>
            <a:ext cx="9168476" cy="5069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65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/>
          <p:cNvSpPr txBox="1">
            <a:spLocks noGrp="1"/>
          </p:cNvSpPr>
          <p:nvPr>
            <p:ph type="title"/>
          </p:nvPr>
        </p:nvSpPr>
        <p:spPr>
          <a:xfrm>
            <a:off x="1524000" y="528372"/>
            <a:ext cx="7029900" cy="9429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 sz="3200" smtClean="0"/>
              <a:t>Grasping Comparisons</a:t>
            </a:r>
            <a:endParaRPr lang="en" sz="3200"/>
          </a:p>
        </p:txBody>
      </p:sp>
      <p:sp>
        <p:nvSpPr>
          <p:cNvPr id="2" name="TextBox 1"/>
          <p:cNvSpPr txBox="1"/>
          <p:nvPr/>
        </p:nvSpPr>
        <p:spPr>
          <a:xfrm>
            <a:off x="0" y="1471272"/>
            <a:ext cx="8925150" cy="5001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Once object completed, then plan a grasp on the completion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Compared 7,900 grasps on the completed objects in simulation using uniform sampling around each object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GraspIt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! Used to plan each grasp on the completed object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Grasps then executed not on the completed object but the ground truth object – what we are really trying to grasp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Measure Cartesian pose error of each finger tip and palm from planned grasp to executed grasp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Measure avg. Joint Space error over all 7 joints of Barrett hand</a:t>
            </a:r>
          </a:p>
          <a:p>
            <a:pPr marL="800100" marR="0" lvl="1" indent="-342900" algn="l" defTabSz="914400" rtl="0" eaLnBrk="0" fontAlgn="base" latinLnBrk="0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Both our shape completion and grasping accuracy outperforms comparison methods</a:t>
            </a: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068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276" y="1143000"/>
            <a:ext cx="8520600" cy="763600"/>
          </a:xfrm>
        </p:spPr>
        <p:txBody>
          <a:bodyPr/>
          <a:lstStyle/>
          <a:p>
            <a:r>
              <a:rPr lang="en-US" sz="3200" smtClean="0"/>
              <a:t>Grasping Metrics</a:t>
            </a:r>
            <a:endParaRPr lang="en-US" sz="32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44450" b="-42236"/>
          <a:stretch/>
        </p:blipFill>
        <p:spPr>
          <a:xfrm>
            <a:off x="0" y="2514600"/>
            <a:ext cx="9041152" cy="4023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77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itle 1"/>
          <p:cNvSpPr>
            <a:spLocks noGrp="1"/>
          </p:cNvSpPr>
          <p:nvPr>
            <p:ph type="ctrTitle"/>
          </p:nvPr>
        </p:nvSpPr>
        <p:spPr>
          <a:xfrm>
            <a:off x="0" y="434975"/>
            <a:ext cx="8912352" cy="1470025"/>
          </a:xfrm>
        </p:spPr>
        <p:txBody>
          <a:bodyPr/>
          <a:lstStyle/>
          <a:p>
            <a:r>
              <a:rPr lang="en-US" altLang="en-US" sz="3200" smtClean="0"/>
              <a:t>Lifting Success:</a:t>
            </a:r>
            <a:br>
              <a:rPr lang="en-US" altLang="en-US" sz="3200" smtClean="0"/>
            </a:br>
            <a:r>
              <a:rPr lang="en-US" altLang="en-US" sz="3200" smtClean="0"/>
              <a:t> Staubli arm, Barrett Hand, YCB Real Objects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2232" y="2286000"/>
            <a:ext cx="8839200" cy="3810000"/>
          </a:xfrm>
        </p:spPr>
        <p:txBody>
          <a:bodyPr/>
          <a:lstStyle/>
          <a:p>
            <a:pPr algn="l"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marL="171450" indent="-171450" algn="l">
              <a:buFont typeface="Arial" pitchFamily="34" charset="0"/>
              <a:buChar char="•"/>
              <a:defRPr/>
            </a:pPr>
            <a:endParaRPr lang="en-US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232" y="1676400"/>
            <a:ext cx="7672188" cy="5409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607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/>
          <p:cNvSpPr txBox="1">
            <a:spLocks noGrp="1"/>
          </p:cNvSpPr>
          <p:nvPr>
            <p:ph type="title"/>
          </p:nvPr>
        </p:nvSpPr>
        <p:spPr>
          <a:xfrm>
            <a:off x="1524000" y="528372"/>
            <a:ext cx="7029900" cy="9429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r>
              <a:rPr lang="en" sz="3200" smtClean="0"/>
              <a:t>Key Points</a:t>
            </a:r>
            <a:endParaRPr lang="en" sz="3200"/>
          </a:p>
        </p:txBody>
      </p:sp>
      <p:sp>
        <p:nvSpPr>
          <p:cNvPr id="2" name="TextBox 1"/>
          <p:cNvSpPr txBox="1"/>
          <p:nvPr/>
        </p:nvSpPr>
        <p:spPr>
          <a:xfrm>
            <a:off x="0" y="1471272"/>
            <a:ext cx="892515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Even 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SPARSE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 tactile data can make large improvements</a:t>
            </a: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Method can make non-local changes in shape based upon local sensing – CNN can store this global information</a:t>
            </a: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Other visual – tactile methods use tactile data to make local changes with exploratory moves, but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 cannot 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do non-local shape enhancement</a:t>
            </a: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Voxel representation is good anchor for any relevant 3D data to be added to the system</a:t>
            </a: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Single Object Completions:  But What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about Grasping in 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Clutter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Times New Roman" panose="02020603050405020304" pitchFamily="18" charset="0"/>
              </a:rPr>
              <a:t>?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5691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ahoma"/>
        <a:ea typeface=""/>
        <a:cs typeface="Times New Roman"/>
      </a:majorFont>
      <a:minorFont>
        <a:latin typeface="Tahoma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ahoma"/>
        <a:ea typeface=""/>
        <a:cs typeface="Times New Roman"/>
      </a:majorFont>
      <a:minorFont>
        <a:latin typeface="Tahoma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robotics_group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ahoma"/>
        <a:ea typeface=""/>
        <a:cs typeface="Times New Roman"/>
      </a:majorFont>
      <a:minorFont>
        <a:latin typeface="Tahoma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CC99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CC99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4175</TotalTime>
  <Words>4169</Words>
  <Application>Microsoft Office PowerPoint</Application>
  <PresentationFormat>On-screen Show (4:3)</PresentationFormat>
  <Paragraphs>874</Paragraphs>
  <Slides>109</Slides>
  <Notes>36</Notes>
  <HiddenSlides>8</HiddenSlides>
  <MMClips>9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109</vt:i4>
      </vt:variant>
    </vt:vector>
  </HeadingPairs>
  <TitlesOfParts>
    <vt:vector size="123" baseType="lpstr">
      <vt:lpstr>宋体</vt:lpstr>
      <vt:lpstr>Arial</vt:lpstr>
      <vt:lpstr>Symbol</vt:lpstr>
      <vt:lpstr>Tahoma</vt:lpstr>
      <vt:lpstr>Times New Roman</vt:lpstr>
      <vt:lpstr>Verdana</vt:lpstr>
      <vt:lpstr>Wingdings</vt:lpstr>
      <vt:lpstr>Default Design</vt:lpstr>
      <vt:lpstr>1_Default Design</vt:lpstr>
      <vt:lpstr>2_Default Design</vt:lpstr>
      <vt:lpstr>robotics_group</vt:lpstr>
      <vt:lpstr>Image</vt:lpstr>
      <vt:lpstr>Clip</vt:lpstr>
      <vt:lpstr>Equation</vt:lpstr>
      <vt:lpstr>Robotic Grasping   </vt:lpstr>
      <vt:lpstr>Robotic grasping is a complex field</vt:lpstr>
      <vt:lpstr>Human Grasping vs. Robotic Grasping</vt:lpstr>
      <vt:lpstr>Robotic Manipulation</vt:lpstr>
      <vt:lpstr>Grippers vs. Hands</vt:lpstr>
      <vt:lpstr>PowerPoint Presentation</vt:lpstr>
      <vt:lpstr>Simulation for Grasp Planning</vt:lpstr>
      <vt:lpstr>GraspIt!: A Tool for Grasping Research</vt:lpstr>
      <vt:lpstr>GraspIt: A Tool for Grasping Research</vt:lpstr>
      <vt:lpstr>GraspIt Components</vt:lpstr>
      <vt:lpstr>PowerPoint Presentation</vt:lpstr>
      <vt:lpstr>Hand Kinematics</vt:lpstr>
      <vt:lpstr>Hand/Arm Library</vt:lpstr>
      <vt:lpstr>Grasp Analysis</vt:lpstr>
      <vt:lpstr>Wrench Spaces</vt:lpstr>
      <vt:lpstr>Special Types of Grasps</vt:lpstr>
      <vt:lpstr>Friction Cones</vt:lpstr>
      <vt:lpstr>2D Example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Contact Wrenches</vt:lpstr>
      <vt:lpstr>Two Measures of Grasp Quality</vt:lpstr>
      <vt:lpstr>Understanding Grasp Wrench Space for 3D grasping</vt:lpstr>
      <vt:lpstr>Comparing Grasps</vt:lpstr>
      <vt:lpstr>Visualizing the Results</vt:lpstr>
      <vt:lpstr>Comparing Grasps</vt:lpstr>
      <vt:lpstr>Comparing Grasps</vt:lpstr>
      <vt:lpstr>Simulating Dynamics</vt:lpstr>
      <vt:lpstr>Simulating Dynamics</vt:lpstr>
      <vt:lpstr>Hand Posture Subspaces</vt:lpstr>
      <vt:lpstr>Eigengrasps</vt:lpstr>
      <vt:lpstr>Grasp Planning using Eigengrasps</vt:lpstr>
      <vt:lpstr>Grasp planning using Eigengrasps</vt:lpstr>
      <vt:lpstr>PowerPoint Presentation</vt:lpstr>
      <vt:lpstr>Grasp planning using Eigengrasps</vt:lpstr>
      <vt:lpstr>PowerPoint Presentation</vt:lpstr>
      <vt:lpstr>Grasp planning using Eigengrasps</vt:lpstr>
      <vt:lpstr>PowerPoint Presentation</vt:lpstr>
      <vt:lpstr>Grasp planning using Eigengrasps</vt:lpstr>
      <vt:lpstr>Grasp planning using Eigengrasps</vt:lpstr>
      <vt:lpstr>Interactive Online Grasping</vt:lpstr>
      <vt:lpstr>Interactive Dexterous Grasping</vt:lpstr>
      <vt:lpstr>Interactive Grasp Planning</vt:lpstr>
      <vt:lpstr>Interactive Grasp Planning Examples</vt:lpstr>
      <vt:lpstr>Interactive Grasp Planning Examples</vt:lpstr>
      <vt:lpstr>Interactive Grasp Planning Examples</vt:lpstr>
      <vt:lpstr>Is Grasping Indexable?</vt:lpstr>
      <vt:lpstr>The Columbia Grasp Database</vt:lpstr>
      <vt:lpstr>Finding Stable Grasps</vt:lpstr>
      <vt:lpstr>Objects to Grasp</vt:lpstr>
      <vt:lpstr>Robotic Hands</vt:lpstr>
      <vt:lpstr>The Completed Database</vt:lpstr>
      <vt:lpstr>PowerPoint Presentation</vt:lpstr>
      <vt:lpstr>Data Driven Grasp Planning</vt:lpstr>
      <vt:lpstr>PowerPoint Presentation</vt:lpstr>
      <vt:lpstr>PowerPoint Presentation</vt:lpstr>
      <vt:lpstr>What is Missing?</vt:lpstr>
      <vt:lpstr>From Grasp Planning to Shape Completion</vt:lpstr>
      <vt:lpstr>What about occlusion? Shape Completion Enabled Robotic Grasping  </vt:lpstr>
      <vt:lpstr>                               Shape Completion Grasping •Reasoning about occlusion from a single camera view •Uses Convolutional Neural Net (CNN)</vt:lpstr>
      <vt:lpstr>Generating 3D Shape Completion Training Data</vt:lpstr>
      <vt:lpstr>CNN:  Shape Completion Enabled Robotic Grasping  </vt:lpstr>
      <vt:lpstr>Shape Completion Enabled Robotic Grasping </vt:lpstr>
      <vt:lpstr>Training: Jaccard Results (intersection/union)</vt:lpstr>
      <vt:lpstr>Smoothing</vt:lpstr>
      <vt:lpstr>PowerPoint Presentation</vt:lpstr>
      <vt:lpstr>Website</vt:lpstr>
      <vt:lpstr>Measuring Completion/Grasp Quality</vt:lpstr>
      <vt:lpstr>PowerPoint Presentation</vt:lpstr>
      <vt:lpstr>Grasping Quality</vt:lpstr>
      <vt:lpstr>Completion for Scene Understanding</vt:lpstr>
      <vt:lpstr>PowerPoint Presentation</vt:lpstr>
      <vt:lpstr>Visual -Tactile Shape Completion*</vt:lpstr>
      <vt:lpstr>CNN Architecture</vt:lpstr>
      <vt:lpstr>Tactile Exploration</vt:lpstr>
      <vt:lpstr>CNN Training Data </vt:lpstr>
      <vt:lpstr>Website, Data, Code</vt:lpstr>
      <vt:lpstr>PowerPoint Presentation</vt:lpstr>
      <vt:lpstr>Visual-Tactile Completion Comparisons</vt:lpstr>
      <vt:lpstr>Completion Results</vt:lpstr>
      <vt:lpstr>PowerPoint Presentation</vt:lpstr>
      <vt:lpstr>Completion Results</vt:lpstr>
      <vt:lpstr>PowerPoint Presentation</vt:lpstr>
      <vt:lpstr>Grasping Comparisons</vt:lpstr>
      <vt:lpstr>Grasping Metrics</vt:lpstr>
      <vt:lpstr>Lifting Success:  Staubli arm, Barrett Hand, YCB Real Objects</vt:lpstr>
      <vt:lpstr>Key Points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sgoldfed</dc:creator>
  <cp:lastModifiedBy>Peter Allen</cp:lastModifiedBy>
  <cp:revision>234</cp:revision>
  <dcterms:created xsi:type="dcterms:W3CDTF">2007-03-05T01:17:10Z</dcterms:created>
  <dcterms:modified xsi:type="dcterms:W3CDTF">2019-11-21T16:08:23Z</dcterms:modified>
</cp:coreProperties>
</file>