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7" r:id="rId2"/>
    <p:sldId id="260" r:id="rId3"/>
    <p:sldId id="261" r:id="rId4"/>
    <p:sldId id="281" r:id="rId5"/>
    <p:sldId id="282" r:id="rId6"/>
    <p:sldId id="283" r:id="rId7"/>
    <p:sldId id="284" r:id="rId8"/>
    <p:sldId id="285" r:id="rId9"/>
    <p:sldId id="337" r:id="rId10"/>
    <p:sldId id="259" r:id="rId11"/>
    <p:sldId id="338" r:id="rId12"/>
    <p:sldId id="267" r:id="rId13"/>
    <p:sldId id="268" r:id="rId14"/>
    <p:sldId id="340" r:id="rId15"/>
    <p:sldId id="339" r:id="rId16"/>
    <p:sldId id="346" r:id="rId17"/>
    <p:sldId id="341" r:id="rId18"/>
    <p:sldId id="264" r:id="rId19"/>
    <p:sldId id="343" r:id="rId20"/>
    <p:sldId id="349" r:id="rId21"/>
    <p:sldId id="348" r:id="rId22"/>
    <p:sldId id="294" r:id="rId23"/>
    <p:sldId id="289" r:id="rId24"/>
    <p:sldId id="334" r:id="rId25"/>
    <p:sldId id="335" r:id="rId26"/>
  </p:sldIdLst>
  <p:sldSz cx="12192000" cy="6858000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0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38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34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0095F6-4BBA-49F3-9897-C638383B41B1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54113"/>
            <a:ext cx="5540375" cy="31162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44861"/>
            <a:ext cx="5608320" cy="363670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34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9"/>
            <a:ext cx="3037840" cy="4634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33C2A7-05D5-482A-B430-02159338FC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577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F354B6C1-42D9-4B5E-A7C0-0AF2C2EB10C5}" type="slidenum">
              <a:rPr lang="en-US" altLang="en-US" sz="1200">
                <a:latin typeface="Times New Roman" panose="02020603050405020304" pitchFamily="18" charset="0"/>
              </a:rPr>
              <a:pPr eaLnBrk="1" hangingPunct="1"/>
              <a:t>1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8907835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0F71BA8A-9EEE-48EA-96F0-4A7D64B31390}" type="slidenum">
              <a:rPr lang="en-US" altLang="en-US" sz="1200">
                <a:latin typeface="Times New Roman" panose="02020603050405020304" pitchFamily="18" charset="0"/>
              </a:rPr>
              <a:pPr eaLnBrk="1" hangingPunct="1"/>
              <a:t>23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1" algn="ctr">
              <a:spcBef>
                <a:spcPct val="0"/>
              </a:spcBef>
            </a:pPr>
            <a:r>
              <a:rPr lang="en-US" altLang="en-US" sz="2000" smtClean="0">
                <a:latin typeface="Tahoma" panose="020B0604030504040204" pitchFamily="34" charset="0"/>
              </a:rPr>
              <a:t>More particles </a:t>
            </a:r>
            <a:r>
              <a:rPr lang="en-US" altLang="en-US" sz="2000" smtClean="0">
                <a:latin typeface="cmsy10" charset="0"/>
              </a:rPr>
              <a:t>)</a:t>
            </a:r>
            <a:r>
              <a:rPr lang="en-US" altLang="en-US" sz="2000" smtClean="0">
                <a:latin typeface="Tahoma" panose="020B0604030504040204" pitchFamily="34" charset="0"/>
              </a:rPr>
              <a:t> Better approximation (and more </a:t>
            </a:r>
          </a:p>
          <a:p>
            <a:pPr lvl="1" algn="ctr">
              <a:spcBef>
                <a:spcPct val="0"/>
              </a:spcBef>
            </a:pPr>
            <a:r>
              <a:rPr lang="en-US" altLang="en-US" sz="2000" smtClean="0">
                <a:latin typeface="Tahoma" panose="020B0604030504040204" pitchFamily="34" charset="0"/>
              </a:rPr>
              <a:t>expensive), but there</a:t>
            </a:r>
            <a:r>
              <a:rPr lang="ja-JP" altLang="en-US" sz="2000" smtClean="0">
                <a:latin typeface="Tahoma" panose="020B0604030504040204" pitchFamily="34" charset="0"/>
              </a:rPr>
              <a:t>’</a:t>
            </a:r>
            <a:r>
              <a:rPr lang="en-US" altLang="ja-JP" sz="2000" smtClean="0">
                <a:latin typeface="Tahoma" panose="020B0604030504040204" pitchFamily="34" charset="0"/>
              </a:rPr>
              <a:t>s no formula for the </a:t>
            </a:r>
            <a:r>
              <a:rPr lang="ja-JP" altLang="en-US" sz="2000" smtClean="0">
                <a:latin typeface="Tahoma" panose="020B0604030504040204" pitchFamily="34" charset="0"/>
              </a:rPr>
              <a:t>“</a:t>
            </a:r>
            <a:r>
              <a:rPr lang="en-US" altLang="ja-JP" sz="2000" smtClean="0">
                <a:latin typeface="Tahoma" panose="020B0604030504040204" pitchFamily="34" charset="0"/>
              </a:rPr>
              <a:t>right amount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4767239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41AFB862-2B5B-49BE-A992-16DD289DF135}" type="slidenum">
              <a:rPr lang="en-US" altLang="en-US" sz="1200">
                <a:latin typeface="Times New Roman" panose="02020603050405020304" pitchFamily="18" charset="0"/>
              </a:rPr>
              <a:pPr eaLnBrk="1" hangingPunct="1"/>
              <a:t>2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1368818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8E67B5DA-C905-4EB2-9682-38C2670151AE}" type="slidenum">
              <a:rPr lang="en-US" altLang="en-US" sz="1200">
                <a:latin typeface="Times New Roman" panose="02020603050405020304" pitchFamily="18" charset="0"/>
              </a:rPr>
              <a:pPr eaLnBrk="1" hangingPunct="1"/>
              <a:t>3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5288" y="712788"/>
            <a:ext cx="6223000" cy="3500437"/>
          </a:xfrm>
          <a:solidFill>
            <a:srgbClr val="FFFFFF"/>
          </a:solidFill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6343" y="4457689"/>
            <a:ext cx="5134469" cy="421075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0233" tIns="45116" rIns="90233" bIns="45116"/>
          <a:lstStyle/>
          <a:p>
            <a:endParaRPr lang="de-DE" altLang="en-US" smtClean="0"/>
          </a:p>
        </p:txBody>
      </p:sp>
    </p:spTree>
    <p:extLst>
      <p:ext uri="{BB962C8B-B14F-4D97-AF65-F5344CB8AC3E}">
        <p14:creationId xmlns:p14="http://schemas.microsoft.com/office/powerpoint/2010/main" val="14295678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85936152-8B50-429E-B0D6-BE261624BFDB}" type="slidenum">
              <a:rPr lang="en-US" altLang="en-US" sz="1200">
                <a:latin typeface="Times New Roman" panose="02020603050405020304" pitchFamily="18" charset="0"/>
              </a:rPr>
              <a:pPr eaLnBrk="1" hangingPunct="1"/>
              <a:t>12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8760442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A2A3B5A3-EA96-4212-9AFF-B818589D2EB5}" type="slidenum">
              <a:rPr lang="en-US" altLang="en-US" sz="1200">
                <a:latin typeface="Times New Roman" panose="02020603050405020304" pitchFamily="18" charset="0"/>
              </a:rPr>
              <a:pPr eaLnBrk="1" hangingPunct="1"/>
              <a:t>13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680476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0ADA1FFF-1C4C-4A33-821A-BB65E65FB31C}" type="slidenum">
              <a:rPr lang="en-US" altLang="en-US" sz="1200">
                <a:latin typeface="Times New Roman" panose="02020603050405020304" pitchFamily="18" charset="0"/>
              </a:rPr>
              <a:pPr eaLnBrk="1" hangingPunct="1"/>
              <a:t>14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8198627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36094C34-E4DF-46FC-A9A3-A612BDC6A0BD}" type="slidenum">
              <a:rPr lang="en-US" altLang="en-US" sz="1200">
                <a:latin typeface="Times New Roman" panose="02020603050405020304" pitchFamily="18" charset="0"/>
              </a:rPr>
              <a:pPr eaLnBrk="1" hangingPunct="1"/>
              <a:t>17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8412722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06AFB14E-7F79-4ACE-B14B-644B8851E213}" type="slidenum">
              <a:rPr lang="en-US" altLang="en-US" sz="1200">
                <a:latin typeface="Times New Roman" panose="02020603050405020304" pitchFamily="18" charset="0"/>
              </a:rPr>
              <a:pPr eaLnBrk="1" hangingPunct="1"/>
              <a:t>18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499044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5DEF5B43-E3EB-4E6C-95C1-FDD43BA945BA}" type="slidenum">
              <a:rPr lang="en-US" altLang="en-US" sz="1200">
                <a:latin typeface="Times New Roman" panose="02020603050405020304" pitchFamily="18" charset="0"/>
              </a:rPr>
              <a:pPr eaLnBrk="1" hangingPunct="1"/>
              <a:t>22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746871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F7BFF-BE6F-4321-8C95-6B6812A2FA1F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55EE6-D631-40FA-9714-CDAC59207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840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F7BFF-BE6F-4321-8C95-6B6812A2FA1F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55EE6-D631-40FA-9714-CDAC59207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309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F7BFF-BE6F-4321-8C95-6B6812A2FA1F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55EE6-D631-40FA-9714-CDAC59207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560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F7BFF-BE6F-4321-8C95-6B6812A2FA1F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55EE6-D631-40FA-9714-CDAC59207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360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F7BFF-BE6F-4321-8C95-6B6812A2FA1F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55EE6-D631-40FA-9714-CDAC59207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03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F7BFF-BE6F-4321-8C95-6B6812A2FA1F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55EE6-D631-40FA-9714-CDAC59207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654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F7BFF-BE6F-4321-8C95-6B6812A2FA1F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55EE6-D631-40FA-9714-CDAC59207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511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F7BFF-BE6F-4321-8C95-6B6812A2FA1F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55EE6-D631-40FA-9714-CDAC59207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044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F7BFF-BE6F-4321-8C95-6B6812A2FA1F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55EE6-D631-40FA-9714-CDAC59207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983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F7BFF-BE6F-4321-8C95-6B6812A2FA1F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55EE6-D631-40FA-9714-CDAC59207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80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F7BFF-BE6F-4321-8C95-6B6812A2FA1F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55EE6-D631-40FA-9714-CDAC59207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72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3F7BFF-BE6F-4321-8C95-6B6812A2FA1F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455EE6-D631-40FA-9714-CDAC59207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498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Dokumente%20und%20Einstellungen\Wolfram%20Burgard\Eigene%20Dateien\talks\animations\sampling\SONAR-FLOOR-GLOBAL.AVI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www.cs.columbia.edu/~allen/F17/NOTES/simple_particle_pka.txt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-WUDDX4PsCI" TargetMode="External"/><Relationship Id="rId2" Type="http://schemas.openxmlformats.org/officeDocument/2006/relationships/hyperlink" Target="https://www.youtube.com/watch?v=H0G1yslM5rc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A42DCFAB-FF62-4FCD-B2AE-A7DC7930443C}" type="slidenum">
              <a:rPr lang="en-US" altLang="en-US" sz="1400">
                <a:latin typeface="Arial" panose="020B0604020202020204" pitchFamily="34" charset="0"/>
              </a:rPr>
              <a:pPr eaLnBrk="1" hangingPunct="1"/>
              <a:t>1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843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90800" y="3352800"/>
            <a:ext cx="7086600" cy="2667000"/>
          </a:xfrm>
        </p:spPr>
        <p:txBody>
          <a:bodyPr/>
          <a:lstStyle/>
          <a:p>
            <a:pPr eaLnBrk="1" hangingPunct="1"/>
            <a:endParaRPr lang="en-US" altLang="zh-CN" sz="2800" dirty="0"/>
          </a:p>
          <a:p>
            <a:r>
              <a:rPr lang="en-US" altLang="zh-CN" dirty="0" smtClean="0"/>
              <a:t>Slides from D. Fox. W. </a:t>
            </a:r>
            <a:r>
              <a:rPr lang="en-US" altLang="zh-CN" dirty="0" err="1" smtClean="0"/>
              <a:t>Burgard</a:t>
            </a:r>
            <a:r>
              <a:rPr lang="en-US" altLang="zh-CN" dirty="0" smtClean="0"/>
              <a:t>, C. </a:t>
            </a:r>
            <a:r>
              <a:rPr lang="en-US" altLang="zh-CN" dirty="0" err="1" smtClean="0"/>
              <a:t>Stachniss</a:t>
            </a:r>
            <a:r>
              <a:rPr lang="en-US" altLang="zh-CN" dirty="0" smtClean="0"/>
              <a:t>,</a:t>
            </a:r>
          </a:p>
          <a:p>
            <a:r>
              <a:rPr lang="en-US" altLang="zh-CN" dirty="0" smtClean="0"/>
              <a:t>M. </a:t>
            </a:r>
            <a:r>
              <a:rPr lang="en-US" altLang="zh-CN" dirty="0" err="1" smtClean="0"/>
              <a:t>Bennewitz</a:t>
            </a:r>
            <a:r>
              <a:rPr lang="en-US" altLang="zh-CN" dirty="0" smtClean="0"/>
              <a:t>, K. Arras, S. </a:t>
            </a:r>
            <a:r>
              <a:rPr lang="en-US" altLang="zh-CN" dirty="0" err="1" smtClean="0"/>
              <a:t>Thrun</a:t>
            </a:r>
            <a:r>
              <a:rPr lang="en-US" altLang="zh-CN" dirty="0" smtClean="0"/>
              <a:t>, J</a:t>
            </a:r>
            <a:r>
              <a:rPr lang="en-US" altLang="zh-CN" dirty="0"/>
              <a:t>.</a:t>
            </a:r>
            <a:r>
              <a:rPr lang="en-US" altLang="en-US" dirty="0" smtClean="0"/>
              <a:t> Xiao</a:t>
            </a:r>
            <a:endParaRPr lang="en-US" altLang="en-US" dirty="0"/>
          </a:p>
        </p:txBody>
      </p:sp>
      <p:sp>
        <p:nvSpPr>
          <p:cNvPr id="1843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2362200" y="457200"/>
            <a:ext cx="7848600" cy="1447800"/>
          </a:xfrm>
          <a:noFill/>
        </p:spPr>
        <p:txBody>
          <a:bodyPr/>
          <a:lstStyle/>
          <a:p>
            <a:pPr eaLnBrk="1" hangingPunct="1"/>
            <a:r>
              <a:rPr lang="en-US" altLang="en-US" sz="3200" dirty="0"/>
              <a:t>Particle Filter/Monte Carlo Localization</a:t>
            </a:r>
            <a:endParaRPr lang="en-US" altLang="en-US" sz="3200" dirty="0">
              <a:solidFill>
                <a:srgbClr val="000099"/>
              </a:solidFill>
            </a:endParaRPr>
          </a:p>
        </p:txBody>
      </p:sp>
      <p:sp>
        <p:nvSpPr>
          <p:cNvPr id="18436" name="Rectangle 5"/>
          <p:cNvSpPr txBox="1">
            <a:spLocks noChangeArrowheads="1"/>
          </p:cNvSpPr>
          <p:nvPr/>
        </p:nvSpPr>
        <p:spPr bwMode="auto">
          <a:xfrm>
            <a:off x="2209800" y="152400"/>
            <a:ext cx="7848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endParaRPr lang="en-US" altLang="en-US" sz="2800" dirty="0">
              <a:solidFill>
                <a:srgbClr val="000099"/>
              </a:solidFill>
              <a:latin typeface="Arial" panose="020B0604020202020204" pitchFamily="34" charset="0"/>
            </a:endParaRPr>
          </a:p>
        </p:txBody>
      </p:sp>
      <p:sp>
        <p:nvSpPr>
          <p:cNvPr id="18437" name="Rectangle 5"/>
          <p:cNvSpPr txBox="1">
            <a:spLocks noChangeArrowheads="1"/>
          </p:cNvSpPr>
          <p:nvPr/>
        </p:nvSpPr>
        <p:spPr bwMode="auto">
          <a:xfrm>
            <a:off x="2362200" y="1143000"/>
            <a:ext cx="78486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3600" dirty="0">
                <a:solidFill>
                  <a:srgbClr val="000099"/>
                </a:solidFill>
                <a:latin typeface="Arial" panose="020B0604020202020204" pitchFamily="34" charset="0"/>
              </a:rPr>
              <a:t/>
            </a:r>
            <a:br>
              <a:rPr lang="en-US" altLang="en-US" sz="3600" dirty="0">
                <a:solidFill>
                  <a:srgbClr val="000099"/>
                </a:solidFill>
                <a:latin typeface="Arial" panose="020B0604020202020204" pitchFamily="34" charset="0"/>
              </a:rPr>
            </a:br>
            <a:endParaRPr lang="en-US" altLang="en-US" sz="2800" dirty="0">
              <a:solidFill>
                <a:srgbClr val="000099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61333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2179" name="SONAR-FLOOR-GLOBAL.AVI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1" y="1281114"/>
            <a:ext cx="6715125" cy="4967287"/>
          </a:xfrm>
          <a:prstGeom prst="rect">
            <a:avLst/>
          </a:prstGeom>
          <a:noFill/>
          <a:ln w="50800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02180" name="Freeform 4"/>
          <p:cNvSpPr>
            <a:spLocks/>
          </p:cNvSpPr>
          <p:nvPr/>
        </p:nvSpPr>
        <p:spPr bwMode="auto">
          <a:xfrm>
            <a:off x="4624388" y="2133600"/>
            <a:ext cx="1674812" cy="1549400"/>
          </a:xfrm>
          <a:custGeom>
            <a:avLst/>
            <a:gdLst>
              <a:gd name="T0" fmla="*/ 2147483647 w 1055"/>
              <a:gd name="T1" fmla="*/ 2147483647 h 976"/>
              <a:gd name="T2" fmla="*/ 2147483647 w 1055"/>
              <a:gd name="T3" fmla="*/ 2147483647 h 976"/>
              <a:gd name="T4" fmla="*/ 2147483647 w 1055"/>
              <a:gd name="T5" fmla="*/ 2147483647 h 976"/>
              <a:gd name="T6" fmla="*/ 2147483647 w 1055"/>
              <a:gd name="T7" fmla="*/ 2147483647 h 976"/>
              <a:gd name="T8" fmla="*/ 2147483647 w 1055"/>
              <a:gd name="T9" fmla="*/ 2147483647 h 976"/>
              <a:gd name="T10" fmla="*/ 2147483647 w 1055"/>
              <a:gd name="T11" fmla="*/ 2147483647 h 976"/>
              <a:gd name="T12" fmla="*/ 2147483647 w 1055"/>
              <a:gd name="T13" fmla="*/ 2147483647 h 976"/>
              <a:gd name="T14" fmla="*/ 2147483647 w 1055"/>
              <a:gd name="T15" fmla="*/ 2147483647 h 976"/>
              <a:gd name="T16" fmla="*/ 2147483647 w 1055"/>
              <a:gd name="T17" fmla="*/ 2147483647 h 976"/>
              <a:gd name="T18" fmla="*/ 2147483647 w 1055"/>
              <a:gd name="T19" fmla="*/ 0 h 97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055"/>
              <a:gd name="T31" fmla="*/ 0 h 976"/>
              <a:gd name="T32" fmla="*/ 1055 w 1055"/>
              <a:gd name="T33" fmla="*/ 976 h 97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055" h="976">
                <a:moveTo>
                  <a:pt x="1055" y="968"/>
                </a:moveTo>
                <a:cubicBezTo>
                  <a:pt x="922" y="969"/>
                  <a:pt x="427" y="976"/>
                  <a:pt x="255" y="976"/>
                </a:cubicBezTo>
                <a:cubicBezTo>
                  <a:pt x="83" y="976"/>
                  <a:pt x="46" y="976"/>
                  <a:pt x="23" y="968"/>
                </a:cubicBezTo>
                <a:cubicBezTo>
                  <a:pt x="0" y="960"/>
                  <a:pt x="102" y="936"/>
                  <a:pt x="119" y="928"/>
                </a:cubicBezTo>
                <a:cubicBezTo>
                  <a:pt x="136" y="920"/>
                  <a:pt x="90" y="925"/>
                  <a:pt x="127" y="920"/>
                </a:cubicBezTo>
                <a:cubicBezTo>
                  <a:pt x="164" y="915"/>
                  <a:pt x="282" y="916"/>
                  <a:pt x="343" y="896"/>
                </a:cubicBezTo>
                <a:cubicBezTo>
                  <a:pt x="404" y="876"/>
                  <a:pt x="460" y="849"/>
                  <a:pt x="495" y="800"/>
                </a:cubicBezTo>
                <a:cubicBezTo>
                  <a:pt x="530" y="751"/>
                  <a:pt x="543" y="669"/>
                  <a:pt x="551" y="600"/>
                </a:cubicBezTo>
                <a:cubicBezTo>
                  <a:pt x="559" y="531"/>
                  <a:pt x="552" y="484"/>
                  <a:pt x="543" y="384"/>
                </a:cubicBezTo>
                <a:cubicBezTo>
                  <a:pt x="534" y="284"/>
                  <a:pt x="502" y="67"/>
                  <a:pt x="495" y="0"/>
                </a:cubicBezTo>
              </a:path>
            </a:pathLst>
          </a:custGeom>
          <a:noFill/>
          <a:ln w="38100">
            <a:solidFill>
              <a:schemeClr val="tx2"/>
            </a:solidFill>
            <a:round/>
            <a:headEnd type="none" w="sm" len="sm"/>
            <a:tailEnd type="stealth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07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1" y="142876"/>
            <a:ext cx="8424863" cy="701675"/>
          </a:xfrm>
        </p:spPr>
        <p:txBody>
          <a:bodyPr/>
          <a:lstStyle/>
          <a:p>
            <a:r>
              <a:rPr lang="en-US" altLang="en-US" sz="4000">
                <a:latin typeface="Times New Roman" panose="02020603050405020304" pitchFamily="18" charset="0"/>
              </a:rPr>
              <a:t>Sample-based Localization (sonar)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7019496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2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02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021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2021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2179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02179"/>
                </p:tgtEl>
              </p:cMediaNode>
            </p:video>
          </p:childTnLst>
        </p:cTn>
      </p:par>
    </p:tnLst>
    <p:bldLst>
      <p:bldP spid="120218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B9D914B6-128A-4500-A07F-5C8BD64D8EE7}" type="slidenum">
              <a:rPr lang="en-US" altLang="en-US" sz="1400">
                <a:solidFill>
                  <a:prstClr val="black"/>
                </a:solidFill>
                <a:latin typeface="Arial" panose="020B0604020202020204" pitchFamily="34" charset="0"/>
              </a:rPr>
              <a:pPr eaLnBrk="1" hangingPunct="1"/>
              <a:t>11</a:t>
            </a:fld>
            <a:endParaRPr lang="en-US" altLang="en-US" sz="1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83970" name="Text Box 2"/>
          <p:cNvSpPr txBox="1">
            <a:spLocks noChangeArrowheads="1"/>
          </p:cNvSpPr>
          <p:nvPr/>
        </p:nvSpPr>
        <p:spPr bwMode="auto">
          <a:xfrm>
            <a:off x="2362200" y="212726"/>
            <a:ext cx="7391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4000">
                <a:solidFill>
                  <a:prstClr val="black"/>
                </a:solidFill>
                <a:latin typeface="Times" panose="02020603050405020304" pitchFamily="18" charset="0"/>
              </a:rPr>
              <a:t>MCL in action</a:t>
            </a:r>
          </a:p>
        </p:txBody>
      </p:sp>
      <p:sp>
        <p:nvSpPr>
          <p:cNvPr id="83971" name="Text Box 3"/>
          <p:cNvSpPr txBox="1">
            <a:spLocks noChangeArrowheads="1"/>
          </p:cNvSpPr>
          <p:nvPr/>
        </p:nvSpPr>
        <p:spPr bwMode="auto">
          <a:xfrm>
            <a:off x="1905000" y="1219200"/>
            <a:ext cx="7848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ja-JP" altLang="en-US">
                <a:solidFill>
                  <a:prstClr val="black"/>
                </a:solidFill>
                <a:latin typeface="Times" panose="02020603050405020304" pitchFamily="18" charset="0"/>
              </a:rPr>
              <a:t>“</a:t>
            </a:r>
            <a:r>
              <a:rPr lang="en-US" altLang="ja-JP">
                <a:solidFill>
                  <a:prstClr val="black"/>
                </a:solidFill>
                <a:latin typeface="Times" panose="02020603050405020304" pitchFamily="18" charset="0"/>
              </a:rPr>
              <a:t>Monte Carlo</a:t>
            </a:r>
            <a:r>
              <a:rPr lang="ja-JP" altLang="en-US">
                <a:solidFill>
                  <a:prstClr val="black"/>
                </a:solidFill>
                <a:latin typeface="Times" panose="02020603050405020304" pitchFamily="18" charset="0"/>
              </a:rPr>
              <a:t>”</a:t>
            </a:r>
            <a:r>
              <a:rPr lang="en-US" altLang="ja-JP">
                <a:solidFill>
                  <a:prstClr val="black"/>
                </a:solidFill>
                <a:latin typeface="Times" panose="02020603050405020304" pitchFamily="18" charset="0"/>
              </a:rPr>
              <a:t> Localization</a:t>
            </a:r>
            <a:r>
              <a:rPr lang="en-US" altLang="ja-JP" sz="2000">
                <a:solidFill>
                  <a:prstClr val="black"/>
                </a:solidFill>
                <a:latin typeface="Times" panose="02020603050405020304" pitchFamily="18" charset="0"/>
              </a:rPr>
              <a:t> -- refers to the resampling of the 		distribution each time a new observation is integrated</a:t>
            </a:r>
            <a:endParaRPr lang="en-US" altLang="en-US" sz="2000">
              <a:solidFill>
                <a:prstClr val="black"/>
              </a:solidFill>
              <a:latin typeface="Geneva" pitchFamily="-84" charset="0"/>
            </a:endParaRPr>
          </a:p>
        </p:txBody>
      </p:sp>
      <p:pic>
        <p:nvPicPr>
          <p:cNvPr id="83972" name="Picture 4" descr="global-floo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947864"/>
            <a:ext cx="6019800" cy="445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0735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52400"/>
            <a:ext cx="9144000" cy="838200"/>
          </a:xfrm>
        </p:spPr>
        <p:txBody>
          <a:bodyPr/>
          <a:lstStyle/>
          <a:p>
            <a:r>
              <a:rPr lang="en-US" altLang="en-US" sz="4000"/>
              <a:t>Particle Filter Basics</a:t>
            </a:r>
            <a:endParaRPr lang="en-US" altLang="en-US" sz="4000" b="1"/>
          </a:p>
        </p:txBody>
      </p:sp>
      <p:sp>
        <p:nvSpPr>
          <p:cNvPr id="358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94254" y="838200"/>
            <a:ext cx="9144000" cy="6019800"/>
          </a:xfrm>
        </p:spPr>
        <p:txBody>
          <a:bodyPr>
            <a:normAutofit/>
          </a:bodyPr>
          <a:lstStyle/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dirty="0" smtClean="0">
                <a:solidFill>
                  <a:srgbClr val="0070C0"/>
                </a:solidFill>
              </a:rPr>
              <a:t> </a:t>
            </a:r>
            <a:r>
              <a:rPr lang="en-US" altLang="en-US" sz="2400" dirty="0" smtClean="0">
                <a:solidFill>
                  <a:srgbClr val="0070C0"/>
                </a:solidFill>
              </a:rPr>
              <a:t>Known map of the world (2D in our case).  Location of objects of interest (i.e. obstacles, walls, beacons/cones) is also known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400" dirty="0" smtClean="0">
                <a:solidFill>
                  <a:srgbClr val="0070C0"/>
                </a:solidFill>
              </a:rPr>
              <a:t>How can we localize ourselves given an arbitrary starting position?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400" dirty="0" smtClean="0">
                <a:solidFill>
                  <a:srgbClr val="0070C0"/>
                </a:solidFill>
              </a:rPr>
              <a:t>Idea:  populate the space with random samples of where we might be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400" dirty="0" smtClean="0">
                <a:solidFill>
                  <a:srgbClr val="0070C0"/>
                </a:solidFill>
              </a:rPr>
              <a:t>See if the random samples are consistent </a:t>
            </a:r>
            <a:r>
              <a:rPr lang="en-US" altLang="en-US" sz="2400" smtClean="0">
                <a:solidFill>
                  <a:srgbClr val="0070C0"/>
                </a:solidFill>
              </a:rPr>
              <a:t>with movement and sensor readings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400">
                <a:solidFill>
                  <a:srgbClr val="0070C0"/>
                </a:solidFill>
              </a:rPr>
              <a:t>Predict: Move all particles according to movement model with noise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400">
                <a:solidFill>
                  <a:srgbClr val="0070C0"/>
                </a:solidFill>
              </a:rPr>
              <a:t>Measure: Integrate sensor readings into a “weight” for each sample by making a prediction about the sensor readings likelihood given this particle’s location.  Up</a:t>
            </a:r>
            <a:r>
              <a:rPr lang="en-US" altLang="ja-JP" sz="2400">
                <a:solidFill>
                  <a:srgbClr val="0070C0"/>
                </a:solidFill>
              </a:rPr>
              <a:t>date weight on the particle </a:t>
            </a:r>
            <a:r>
              <a:rPr lang="en-US" altLang="ja-JP" sz="2400" smtClean="0">
                <a:solidFill>
                  <a:srgbClr val="0070C0"/>
                </a:solidFill>
              </a:rPr>
              <a:t>accordingly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400" smtClean="0">
                <a:solidFill>
                  <a:srgbClr val="0070C0"/>
                </a:solidFill>
              </a:rPr>
              <a:t>Sample</a:t>
            </a:r>
            <a:r>
              <a:rPr lang="en-US" altLang="en-US" sz="2400">
                <a:solidFill>
                  <a:srgbClr val="0070C0"/>
                </a:solidFill>
              </a:rPr>
              <a:t>: Randomly select M particles based on weights (same particle may be picked multiple times</a:t>
            </a:r>
            <a:r>
              <a:rPr lang="en-US" altLang="en-US" sz="2400" smtClean="0">
                <a:solidFill>
                  <a:srgbClr val="0070C0"/>
                </a:solidFill>
              </a:rPr>
              <a:t>)</a:t>
            </a:r>
            <a:endParaRPr lang="en-US" altLang="en-US" sz="2400" dirty="0" smtClean="0">
              <a:solidFill>
                <a:srgbClr val="0070C0"/>
              </a:solidFill>
            </a:endParaRP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400" smtClean="0">
                <a:solidFill>
                  <a:srgbClr val="0070C0"/>
                </a:solidFill>
              </a:rPr>
              <a:t>Prefer new samples </a:t>
            </a:r>
            <a:r>
              <a:rPr lang="en-US" altLang="en-US" sz="2400" dirty="0" smtClean="0">
                <a:solidFill>
                  <a:srgbClr val="0070C0"/>
                </a:solidFill>
              </a:rPr>
              <a:t>that are </a:t>
            </a:r>
            <a:r>
              <a:rPr lang="en-US" altLang="en-US" sz="2400" smtClean="0">
                <a:solidFill>
                  <a:srgbClr val="0070C0"/>
                </a:solidFill>
              </a:rPr>
              <a:t>consistent with sensor data over </a:t>
            </a:r>
            <a:r>
              <a:rPr lang="en-US" altLang="en-US" sz="2400" dirty="0" smtClean="0">
                <a:solidFill>
                  <a:srgbClr val="0070C0"/>
                </a:solidFill>
              </a:rPr>
              <a:t>samples that are not consistent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endParaRPr lang="en-US" altLang="en-US" dirty="0" smtClean="0">
              <a:solidFill>
                <a:srgbClr val="0070C0"/>
              </a:solidFill>
            </a:endParaRP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endParaRPr lang="en-US" altLang="en-US" dirty="0" smtClean="0">
              <a:solidFill>
                <a:srgbClr val="0070C0"/>
              </a:solidFill>
            </a:endParaRPr>
          </a:p>
        </p:txBody>
      </p:sp>
      <p:sp>
        <p:nvSpPr>
          <p:cNvPr id="35843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9753600" y="6356351"/>
            <a:ext cx="4572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CB7114B6-4087-4F51-8D1B-3996AA3D5353}" type="slidenum">
              <a:rPr lang="en-US" altLang="en-US" sz="1400">
                <a:latin typeface="Arial" panose="020B0604020202020204" pitchFamily="34" charset="0"/>
              </a:rPr>
              <a:pPr eaLnBrk="1" hangingPunct="1"/>
              <a:t>12</a:t>
            </a:fld>
            <a:endParaRPr lang="en-US" altLang="en-US" sz="14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4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52400"/>
            <a:ext cx="9144000" cy="838200"/>
          </a:xfrm>
        </p:spPr>
        <p:txBody>
          <a:bodyPr/>
          <a:lstStyle/>
          <a:p>
            <a:r>
              <a:rPr lang="en-US" altLang="en-US" sz="4000"/>
              <a:t>Particle Filter Basics</a:t>
            </a:r>
            <a:endParaRPr lang="en-US" altLang="en-US" sz="4000" b="1"/>
          </a:p>
        </p:txBody>
      </p:sp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219200"/>
            <a:ext cx="9144000" cy="5638800"/>
          </a:xfrm>
        </p:spPr>
        <p:txBody>
          <a:bodyPr/>
          <a:lstStyle/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000">
                <a:solidFill>
                  <a:srgbClr val="0070C0"/>
                </a:solidFill>
              </a:rPr>
              <a:t>Particle filters represent a </a:t>
            </a:r>
            <a:r>
              <a:rPr lang="en-US" altLang="en-US" sz="2000" u="sng">
                <a:solidFill>
                  <a:srgbClr val="0070C0"/>
                </a:solidFill>
              </a:rPr>
              <a:t>distribution</a:t>
            </a:r>
            <a:r>
              <a:rPr lang="en-US" altLang="en-US" sz="2000">
                <a:solidFill>
                  <a:srgbClr val="0070C0"/>
                </a:solidFill>
              </a:rPr>
              <a:t> by a set of samples drawn from the posterior distribution.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000">
                <a:solidFill>
                  <a:srgbClr val="0070C0"/>
                </a:solidFill>
              </a:rPr>
              <a:t>The denser a sub-region of the state space is populated by samples, the more likely it is that true state falls into this region. 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000">
                <a:solidFill>
                  <a:srgbClr val="0070C0"/>
                </a:solidFill>
              </a:rPr>
              <a:t> Such a representation is approximate, but it is nonparametric, and therefore can represent a much broader space of distributions than Gaussians.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000">
                <a:solidFill>
                  <a:srgbClr val="0070C0"/>
                </a:solidFill>
              </a:rPr>
              <a:t> Weight of particle are given through the measurement model. 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000">
                <a:solidFill>
                  <a:srgbClr val="0070C0"/>
                </a:solidFill>
              </a:rPr>
              <a:t> Re-sampling allows to redistribute particles approximately according to the posterior . 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000">
                <a:solidFill>
                  <a:srgbClr val="0070C0"/>
                </a:solidFill>
              </a:rPr>
              <a:t> The re-sampling step is a probabilistic implementation of the Darwinian idea of survival of the fittest: it refocuses the particle set to regions in state space with high posterior probability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000">
                <a:solidFill>
                  <a:srgbClr val="0070C0"/>
                </a:solidFill>
              </a:rPr>
              <a:t> By doing so, it focuses the computational resources of the filter algorithm to regions in the state space where they matter the most. 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endParaRPr lang="en-US" altLang="en-US" sz="2000">
              <a:solidFill>
                <a:srgbClr val="0070C0"/>
              </a:solidFill>
            </a:endParaRPr>
          </a:p>
        </p:txBody>
      </p:sp>
      <p:sp>
        <p:nvSpPr>
          <p:cNvPr id="37891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9753600" y="6356351"/>
            <a:ext cx="4572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EC89D136-821A-4380-8EC3-6E361EC0136D}" type="slidenum">
              <a:rPr lang="en-US" altLang="en-US" sz="1400">
                <a:latin typeface="Arial" panose="020B0604020202020204" pitchFamily="34" charset="0"/>
              </a:rPr>
              <a:pPr eaLnBrk="1" hangingPunct="1"/>
              <a:t>13</a:t>
            </a:fld>
            <a:endParaRPr lang="en-US" altLang="en-US" sz="14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79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52400"/>
            <a:ext cx="9144000" cy="838200"/>
          </a:xfrm>
        </p:spPr>
        <p:txBody>
          <a:bodyPr/>
          <a:lstStyle/>
          <a:p>
            <a:r>
              <a:rPr lang="en-US" altLang="en-US" sz="4000"/>
              <a:t>Properties of Particle Filters</a:t>
            </a:r>
          </a:p>
        </p:txBody>
      </p:sp>
      <p:sp>
        <p:nvSpPr>
          <p:cNvPr id="645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838200"/>
            <a:ext cx="9144000" cy="6019800"/>
          </a:xfrm>
        </p:spPr>
        <p:txBody>
          <a:bodyPr/>
          <a:lstStyle/>
          <a:p>
            <a:pPr>
              <a:buClr>
                <a:schemeClr val="folHlink"/>
              </a:buClr>
              <a:buFontTx/>
              <a:buNone/>
            </a:pPr>
            <a:endParaRPr lang="en-US" altLang="en-US" smtClean="0">
              <a:solidFill>
                <a:srgbClr val="C00000"/>
              </a:solidFill>
            </a:endParaRPr>
          </a:p>
          <a:p>
            <a:pPr>
              <a:buClr>
                <a:schemeClr val="folHlink"/>
              </a:buClr>
              <a:buFontTx/>
              <a:buNone/>
            </a:pPr>
            <a:r>
              <a:rPr lang="en-US" altLang="en-US" smtClean="0">
                <a:solidFill>
                  <a:srgbClr val="C00000"/>
                </a:solidFill>
              </a:rPr>
              <a:t>Sampling Variance</a:t>
            </a:r>
          </a:p>
          <a:p>
            <a:pPr>
              <a:spcBef>
                <a:spcPct val="0"/>
              </a:spcBef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>
                <a:solidFill>
                  <a:srgbClr val="0070C0"/>
                </a:solidFill>
                <a:latin typeface="Verdana" panose="020B0604030504040204" pitchFamily="34" charset="0"/>
              </a:rPr>
              <a:t>Variation due to random sampling</a:t>
            </a:r>
          </a:p>
          <a:p>
            <a:pPr>
              <a:spcBef>
                <a:spcPct val="0"/>
              </a:spcBef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>
                <a:solidFill>
                  <a:srgbClr val="0070C0"/>
                </a:solidFill>
                <a:latin typeface="Verdana" panose="020B0604030504040204" pitchFamily="34" charset="0"/>
              </a:rPr>
              <a:t>The sampling variance decreases with the number of samples</a:t>
            </a:r>
          </a:p>
          <a:p>
            <a:pPr>
              <a:spcBef>
                <a:spcPct val="0"/>
              </a:spcBef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>
                <a:solidFill>
                  <a:srgbClr val="0070C0"/>
                </a:solidFill>
                <a:latin typeface="Verdana" panose="020B0604030504040204" pitchFamily="34" charset="0"/>
              </a:rPr>
              <a:t>Higher number of samples result in </a:t>
            </a:r>
            <a:r>
              <a:rPr lang="en-US" altLang="en-US" smtClean="0">
                <a:solidFill>
                  <a:srgbClr val="0070C0"/>
                </a:solidFill>
                <a:latin typeface="Verdana" panose="020B0604030504040204" pitchFamily="34" charset="0"/>
              </a:rPr>
              <a:t>more accurate </a:t>
            </a:r>
            <a:r>
              <a:rPr lang="en-US" altLang="en-US">
                <a:solidFill>
                  <a:srgbClr val="0070C0"/>
                </a:solidFill>
                <a:latin typeface="Verdana" panose="020B0604030504040204" pitchFamily="34" charset="0"/>
              </a:rPr>
              <a:t>approximations with less variability</a:t>
            </a:r>
            <a:endParaRPr lang="en-US" altLang="en-US" smtClean="0"/>
          </a:p>
          <a:p>
            <a:pPr>
              <a:spcBef>
                <a:spcPct val="0"/>
              </a:spcBef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>
                <a:solidFill>
                  <a:srgbClr val="0070C0"/>
                </a:solidFill>
                <a:latin typeface="Verdana" panose="020B0604030504040204" pitchFamily="34" charset="0"/>
              </a:rPr>
              <a:t>If enough samples are chosen, the observations made by a robot – sample based belief </a:t>
            </a:r>
            <a:r>
              <a:rPr lang="en-US" altLang="en-US" smtClean="0">
                <a:solidFill>
                  <a:srgbClr val="0070C0"/>
                </a:solidFill>
                <a:latin typeface="Verdana" panose="020B0604030504040204" pitchFamily="34" charset="0"/>
              </a:rPr>
              <a:t>- </a:t>
            </a:r>
            <a:r>
              <a:rPr lang="ja-JP" altLang="en-US" smtClean="0">
                <a:solidFill>
                  <a:srgbClr val="0070C0"/>
                </a:solidFill>
                <a:latin typeface="Verdana" panose="020B0604030504040204" pitchFamily="34" charset="0"/>
              </a:rPr>
              <a:t>“</a:t>
            </a:r>
            <a:r>
              <a:rPr lang="en-US" altLang="ja-JP" smtClean="0">
                <a:solidFill>
                  <a:srgbClr val="0070C0"/>
                </a:solidFill>
                <a:latin typeface="Verdana" panose="020B0604030504040204" pitchFamily="34" charset="0"/>
              </a:rPr>
              <a:t>are close </a:t>
            </a:r>
            <a:r>
              <a:rPr lang="en-US" altLang="ja-JP">
                <a:solidFill>
                  <a:srgbClr val="0070C0"/>
                </a:solidFill>
                <a:latin typeface="Verdana" panose="020B0604030504040204" pitchFamily="34" charset="0"/>
              </a:rPr>
              <a:t>enough</a:t>
            </a:r>
            <a:r>
              <a:rPr lang="ja-JP" altLang="en-US">
                <a:solidFill>
                  <a:srgbClr val="0070C0"/>
                </a:solidFill>
                <a:latin typeface="Verdana" panose="020B0604030504040204" pitchFamily="34" charset="0"/>
              </a:rPr>
              <a:t>”</a:t>
            </a:r>
            <a:r>
              <a:rPr lang="en-US" altLang="ja-JP">
                <a:solidFill>
                  <a:srgbClr val="0070C0"/>
                </a:solidFill>
                <a:latin typeface="Verdana" panose="020B0604030504040204" pitchFamily="34" charset="0"/>
              </a:rPr>
              <a:t> to the true belief.</a:t>
            </a:r>
            <a:endParaRPr lang="en-US" altLang="en-US">
              <a:solidFill>
                <a:srgbClr val="0070C0"/>
              </a:solidFill>
              <a:latin typeface="Verdana" panose="020B0604030504040204" pitchFamily="34" charset="0"/>
            </a:endParaRPr>
          </a:p>
        </p:txBody>
      </p:sp>
      <p:sp>
        <p:nvSpPr>
          <p:cNvPr id="6451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9677400" y="6356351"/>
            <a:ext cx="5334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9317D518-A821-4C13-8573-F0B82BDF585E}" type="slidenum">
              <a:rPr lang="en-US" altLang="en-US" sz="1400">
                <a:latin typeface="Arial" panose="020B0604020202020204" pitchFamily="34" charset="0"/>
              </a:rPr>
              <a:pPr eaLnBrk="1" hangingPunct="1"/>
              <a:t>14</a:t>
            </a:fld>
            <a:endParaRPr lang="en-US" altLang="en-US" sz="14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4352" y="146304"/>
            <a:ext cx="71781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2-D Mobile Robot Particle Filter Algorithm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580769" y="674132"/>
            <a:ext cx="1109018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Define a map of the scene, with features that can be sensed by </a:t>
            </a:r>
            <a:r>
              <a:rPr lang="en-US" smtClean="0"/>
              <a:t>the robot (vision, range, ultrasound etc.)</a:t>
            </a: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Choose N random particle locations (X,Y,</a:t>
            </a:r>
            <a:r>
              <a:rPr lang="el-GR" dirty="0" smtClean="0">
                <a:cs typeface="Arial" panose="020B0604020202020204" pitchFamily="34" charset="0"/>
              </a:rPr>
              <a:t>θ</a:t>
            </a:r>
            <a:r>
              <a:rPr lang="en-US" dirty="0" smtClean="0">
                <a:cs typeface="Arial" panose="020B0604020202020204" pitchFamily="34" charset="0"/>
              </a:rPr>
              <a:t>) to cover the scene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cs typeface="Arial" panose="020B0604020202020204" pitchFamily="34" charset="0"/>
              </a:rPr>
              <a:t>Place mobile robot in scene (unknown </a:t>
            </a:r>
            <a:r>
              <a:rPr lang="en-US" smtClean="0">
                <a:cs typeface="Arial" panose="020B0604020202020204" pitchFamily="34" charset="0"/>
              </a:rPr>
              <a:t>location)</a:t>
            </a:r>
            <a:endParaRPr lang="en-US" dirty="0" smtClean="0"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cs typeface="Arial" panose="020B0604020202020204" pitchFamily="34" charset="0"/>
              </a:rPr>
              <a:t>Until robot is localized do: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>
                <a:cs typeface="Arial" panose="020B0604020202020204" pitchFamily="34" charset="0"/>
              </a:rPr>
              <a:t>Move robot according to </a:t>
            </a:r>
            <a:r>
              <a:rPr lang="en-US" smtClean="0">
                <a:cs typeface="Arial" panose="020B0604020202020204" pitchFamily="34" charset="0"/>
              </a:rPr>
              <a:t>known random motion </a:t>
            </a:r>
            <a:r>
              <a:rPr lang="en-US" dirty="0" smtClean="0">
                <a:cs typeface="Arial" panose="020B0604020202020204" pitchFamily="34" charset="0"/>
              </a:rPr>
              <a:t>model with noise.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>
                <a:cs typeface="Arial" panose="020B0604020202020204" pitchFamily="34" charset="0"/>
              </a:rPr>
              <a:t>Move each particle with similar motion using known motion model with noise.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>
                <a:cs typeface="Arial" panose="020B0604020202020204" pitchFamily="34" charset="0"/>
              </a:rPr>
              <a:t>Compare real sensor readings with simulated sensor readings from each particle, given: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dirty="0" smtClean="0">
                <a:cs typeface="Arial" panose="020B0604020202020204" pitchFamily="34" charset="0"/>
              </a:rPr>
              <a:t>We know each Particle’s location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dirty="0" smtClean="0">
                <a:cs typeface="Arial" panose="020B0604020202020204" pitchFamily="34" charset="0"/>
              </a:rPr>
              <a:t>We  have a noise model of the </a:t>
            </a:r>
            <a:r>
              <a:rPr lang="en-US" smtClean="0">
                <a:cs typeface="Arial" panose="020B0604020202020204" pitchFamily="34" charset="0"/>
              </a:rPr>
              <a:t>sensor (e.g. ultrasound, laser, vision)</a:t>
            </a:r>
            <a:endParaRPr lang="en-US" dirty="0" smtClean="0">
              <a:cs typeface="Arial" panose="020B0604020202020204" pitchFamily="34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dirty="0" smtClean="0">
                <a:cs typeface="Arial" panose="020B0604020202020204" pitchFamily="34" charset="0"/>
              </a:rPr>
              <a:t>We have a known map with feature locations (walls/obstacles/beacons)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>
                <a:cs typeface="Arial" panose="020B0604020202020204" pitchFamily="34" charset="0"/>
              </a:rPr>
              <a:t>Use comparison in (3) above to generate an “importance weight” for each particle – how close it’s measurements are to the sampled measurement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>
                <a:cs typeface="Arial" panose="020B0604020202020204" pitchFamily="34" charset="0"/>
              </a:rPr>
              <a:t>Resample the particles (with replacement) according to the new weighted distribution above.  Higher weights mean more agreement with the sensor measurement, and a more likely location for the robot.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>
                <a:cs typeface="Arial" panose="020B0604020202020204" pitchFamily="34" charset="0"/>
              </a:rPr>
              <a:t>Repeat steps 1-5 above with the newly sampled particle set until robot is localized – particles converge</a:t>
            </a:r>
          </a:p>
          <a:p>
            <a:endParaRPr lang="en-US" dirty="0" smtClean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cs typeface="Arial" panose="020B0604020202020204" pitchFamily="34" charset="0"/>
              </a:rPr>
              <a:t>After each movement update, particles that are close to the actual robot location will have their sensor measurements be consistent with the real readings, reinforcing </a:t>
            </a:r>
            <a:r>
              <a:rPr lang="en-US" smtClean="0">
                <a:cs typeface="Arial" panose="020B0604020202020204" pitchFamily="34" charset="0"/>
              </a:rPr>
              <a:t>these particles (their weights are higher)</a:t>
            </a:r>
            <a:endParaRPr lang="en-US" dirty="0" smtClean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cs typeface="Arial" panose="020B0604020202020204" pitchFamily="34" charset="0"/>
              </a:rPr>
              <a:t>Particles that were not close to the actual robot location after the movement update will not be consistent with sensor measurements, and will be less likely to survive during </a:t>
            </a:r>
            <a:r>
              <a:rPr lang="en-US" smtClean="0">
                <a:cs typeface="Arial" panose="020B0604020202020204" pitchFamily="34" charset="0"/>
              </a:rPr>
              <a:t>resampling (their weights are lower)</a:t>
            </a:r>
            <a:endParaRPr lang="en-US" dirty="0" smtClean="0"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37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118" y="247136"/>
            <a:ext cx="11508259" cy="6063048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2000" u="sng" dirty="0" smtClean="0"/>
              <a:t>Particle Filter in Python</a:t>
            </a:r>
          </a:p>
          <a:p>
            <a:pPr marL="0" indent="0">
              <a:buNone/>
            </a:pPr>
            <a:r>
              <a:rPr lang="en-US" sz="2000" dirty="0"/>
              <a:t>p</a:t>
            </a:r>
            <a:r>
              <a:rPr lang="en-US" sz="2000" dirty="0" smtClean="0"/>
              <a:t>=[]</a:t>
            </a:r>
          </a:p>
          <a:p>
            <a:pPr marL="0" indent="0">
              <a:buNone/>
            </a:pPr>
            <a:r>
              <a:rPr lang="en-US" sz="2000" dirty="0" smtClean="0"/>
              <a:t>for </a:t>
            </a:r>
            <a:r>
              <a:rPr lang="en-US" sz="2000" dirty="0" err="1" smtClean="0"/>
              <a:t>i</a:t>
            </a:r>
            <a:r>
              <a:rPr lang="en-US" sz="2000" dirty="0" smtClean="0"/>
              <a:t> in range(N):                                       #p is initial particle array with random location of particle (X,Y,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ϴ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    </a:t>
            </a:r>
            <a:r>
              <a:rPr lang="en-US" sz="2000" err="1" smtClean="0"/>
              <a:t>p.append</a:t>
            </a:r>
            <a:r>
              <a:rPr lang="en-US" sz="2000" smtClean="0"/>
              <a:t>(p[</a:t>
            </a:r>
            <a:r>
              <a:rPr lang="en-US" sz="2000" err="1" smtClean="0"/>
              <a:t>i</a:t>
            </a:r>
            <a:r>
              <a:rPr lang="en-US" sz="2000" smtClean="0"/>
              <a:t>].random_location(X,Y,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ϴ</a:t>
            </a:r>
            <a:r>
              <a:rPr lang="en-US" sz="2000" dirty="0" smtClean="0"/>
              <a:t>))          </a:t>
            </a:r>
          </a:p>
          <a:p>
            <a:pPr marL="0" indent="0">
              <a:buNone/>
            </a:pPr>
            <a:r>
              <a:rPr lang="en-US" sz="2000" dirty="0" smtClean="0"/>
              <a:t>p2=[]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 err="1"/>
              <a:t>m</a:t>
            </a:r>
            <a:r>
              <a:rPr lang="en-US" sz="2000" dirty="0" err="1" smtClean="0"/>
              <a:t>yrobot</a:t>
            </a:r>
            <a:r>
              <a:rPr lang="en-US" sz="2000" dirty="0" smtClean="0"/>
              <a:t>=</a:t>
            </a:r>
            <a:r>
              <a:rPr lang="en-US" sz="2000" dirty="0" err="1" smtClean="0"/>
              <a:t>myrobot.move</a:t>
            </a:r>
            <a:r>
              <a:rPr lang="en-US" sz="2000" dirty="0" smtClean="0"/>
              <a:t>(</a:t>
            </a:r>
            <a:r>
              <a:rPr lang="en-US" sz="2000" dirty="0" err="1" smtClean="0"/>
              <a:t>dX,dY</a:t>
            </a:r>
            <a:r>
              <a:rPr lang="en-US" sz="2000" dirty="0" smtClean="0"/>
              <a:t>,</a:t>
            </a:r>
            <a:r>
              <a:rPr lang="en-US" sz="2000" dirty="0"/>
              <a:t> </a:t>
            </a:r>
            <a:r>
              <a:rPr lang="en-US" sz="2000" dirty="0" smtClean="0"/>
              <a:t>d</a:t>
            </a:r>
            <a:r>
              <a:rPr lang="el-GR" sz="2000" smtClean="0">
                <a:latin typeface="Arial" panose="020B0604020202020204" pitchFamily="34" charset="0"/>
                <a:cs typeface="Arial" panose="020B0604020202020204" pitchFamily="34" charset="0"/>
              </a:rPr>
              <a:t>ϴ</a:t>
            </a:r>
            <a:r>
              <a:rPr lang="en-US" sz="2000" smtClean="0"/>
              <a:t>)          # move robot (randomly) to new position with noise</a:t>
            </a:r>
          </a:p>
          <a:p>
            <a:pPr marL="0" indent="0">
              <a:buNone/>
            </a:pPr>
            <a:r>
              <a:rPr lang="en-US" sz="2000" smtClean="0"/>
              <a:t>Z = sensor_readings()                                    # sensor readings from robot  at this new position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for </a:t>
            </a:r>
            <a:r>
              <a:rPr lang="en-US" sz="2000" dirty="0" err="1" smtClean="0"/>
              <a:t>i</a:t>
            </a:r>
            <a:r>
              <a:rPr lang="en-US" sz="2000" dirty="0" smtClean="0"/>
              <a:t> in range(N):                                       </a:t>
            </a:r>
          </a:p>
          <a:p>
            <a:pPr marL="0" indent="0">
              <a:buNone/>
            </a:pPr>
            <a:r>
              <a:rPr lang="en-US" sz="2000" dirty="0" smtClean="0"/>
              <a:t>    p2.append(p[</a:t>
            </a:r>
            <a:r>
              <a:rPr lang="en-US" sz="2000" dirty="0" err="1" smtClean="0"/>
              <a:t>i</a:t>
            </a:r>
            <a:r>
              <a:rPr lang="en-US" sz="2000" dirty="0" smtClean="0"/>
              <a:t>].move(</a:t>
            </a:r>
            <a:r>
              <a:rPr lang="en-US" sz="2000" dirty="0" err="1" smtClean="0"/>
              <a:t>dX,dY</a:t>
            </a:r>
            <a:r>
              <a:rPr lang="en-US" sz="2000" dirty="0" smtClean="0"/>
              <a:t>, d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ϴ</a:t>
            </a:r>
            <a:r>
              <a:rPr lang="en-US" sz="2000" smtClean="0"/>
              <a:t>))           #</a:t>
            </a:r>
            <a:r>
              <a:rPr lang="en-US" sz="2000" dirty="0" smtClean="0"/>
              <a:t>update particle position </a:t>
            </a:r>
            <a:r>
              <a:rPr lang="en-US" sz="2000" smtClean="0"/>
              <a:t>with same movement as robot (translation,rotation)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p = p2</a:t>
            </a:r>
          </a:p>
          <a:p>
            <a:pPr marL="0" indent="0">
              <a:buNone/>
            </a:pPr>
            <a:r>
              <a:rPr lang="en-US" sz="2000" dirty="0" smtClean="0"/>
              <a:t>w = []</a:t>
            </a:r>
          </a:p>
          <a:p>
            <a:pPr marL="0" indent="0">
              <a:buNone/>
            </a:pPr>
            <a:r>
              <a:rPr lang="en-US" sz="2000" dirty="0" smtClean="0"/>
              <a:t>for </a:t>
            </a:r>
            <a:r>
              <a:rPr lang="en-US" sz="2000" dirty="0" err="1" smtClean="0"/>
              <a:t>i</a:t>
            </a:r>
            <a:r>
              <a:rPr lang="en-US" sz="2000" dirty="0" smtClean="0"/>
              <a:t> in range(N):                                               #w is importance weight for </a:t>
            </a:r>
            <a:r>
              <a:rPr lang="en-US" sz="2000" smtClean="0"/>
              <a:t>each particle.  </a:t>
            </a:r>
            <a:r>
              <a:rPr lang="en-US" sz="2000" dirty="0" smtClean="0"/>
              <a:t>P(Z |</a:t>
            </a:r>
            <a:r>
              <a:rPr lang="en-US" sz="2000" smtClean="0"/>
              <a:t>p[</a:t>
            </a:r>
            <a:r>
              <a:rPr lang="en-US" sz="2000" err="1" smtClean="0"/>
              <a:t>i</a:t>
            </a:r>
            <a:r>
              <a:rPr lang="en-US" sz="2000"/>
              <a:t>]) how close sensor measurement 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    </a:t>
            </a:r>
            <a:r>
              <a:rPr lang="en-US" sz="2000" dirty="0" err="1" smtClean="0"/>
              <a:t>w.append</a:t>
            </a:r>
            <a:r>
              <a:rPr lang="en-US" sz="2000" dirty="0" smtClean="0"/>
              <a:t>(p[</a:t>
            </a:r>
            <a:r>
              <a:rPr lang="en-US" sz="2000" dirty="0" err="1" smtClean="0"/>
              <a:t>i</a:t>
            </a:r>
            <a:r>
              <a:rPr lang="en-US" sz="2000" dirty="0" smtClean="0"/>
              <a:t>].</a:t>
            </a:r>
            <a:r>
              <a:rPr lang="en-US" sz="2000" dirty="0" err="1" smtClean="0"/>
              <a:t>measurement_prob</a:t>
            </a:r>
            <a:r>
              <a:rPr lang="en-US" sz="2000" dirty="0" smtClean="0"/>
              <a:t>(Z</a:t>
            </a:r>
            <a:r>
              <a:rPr lang="en-US" sz="2000" smtClean="0"/>
              <a:t>))    # at particle location is to the actual sensor values (Z)</a:t>
            </a:r>
          </a:p>
          <a:p>
            <a:pPr marL="0" indent="0">
              <a:buNone/>
            </a:pPr>
            <a:r>
              <a:rPr lang="en-US" sz="2000" smtClean="0"/>
              <a:t>                                                                             </a:t>
            </a:r>
          </a:p>
          <a:p>
            <a:pPr marL="0" indent="0">
              <a:buNone/>
            </a:pPr>
            <a:r>
              <a:rPr lang="en-US" sz="2000" smtClean="0"/>
              <a:t>p3 </a:t>
            </a:r>
            <a:r>
              <a:rPr lang="en-US" sz="2000" dirty="0" smtClean="0"/>
              <a:t>= []                                                                 # now </a:t>
            </a:r>
            <a:r>
              <a:rPr lang="en-US" sz="2000" smtClean="0"/>
              <a:t>resample (with replacement) according </a:t>
            </a:r>
            <a:r>
              <a:rPr lang="en-US" sz="2000" dirty="0" smtClean="0"/>
              <a:t>to new importance weights</a:t>
            </a:r>
          </a:p>
          <a:p>
            <a:pPr marL="0" indent="0">
              <a:buNone/>
            </a:pPr>
            <a:r>
              <a:rPr lang="en-US" sz="2000" dirty="0" smtClean="0"/>
              <a:t>….insert resampling code here to get a new set of particles weighted by their importance</a:t>
            </a:r>
          </a:p>
          <a:p>
            <a:pPr marL="0" indent="0">
              <a:buNone/>
            </a:pPr>
            <a:r>
              <a:rPr lang="en-US" sz="2000" dirty="0" smtClean="0"/>
              <a:t>p = p3</a:t>
            </a:r>
          </a:p>
          <a:p>
            <a:pPr marL="0" indent="0">
              <a:buNone/>
            </a:pPr>
            <a:r>
              <a:rPr lang="en-US" sz="2000" dirty="0" smtClean="0"/>
              <a:t>#  now do this again (starting with </a:t>
            </a:r>
            <a:r>
              <a:rPr lang="en-US" sz="2000" dirty="0" err="1" smtClean="0"/>
              <a:t>myrobot.move</a:t>
            </a:r>
            <a:r>
              <a:rPr lang="en-US" sz="2000" dirty="0" smtClean="0"/>
              <a:t>() )with the new particle set……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80482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52400"/>
            <a:ext cx="9144000" cy="838200"/>
          </a:xfrm>
        </p:spPr>
        <p:txBody>
          <a:bodyPr/>
          <a:lstStyle/>
          <a:p>
            <a:r>
              <a:rPr lang="en-US" altLang="en-US" sz="3600"/>
              <a:t>Importance Sampling Principle</a:t>
            </a:r>
          </a:p>
        </p:txBody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295400"/>
            <a:ext cx="9144000" cy="6019800"/>
          </a:xfrm>
        </p:spPr>
        <p:txBody>
          <a:bodyPr/>
          <a:lstStyle/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400" dirty="0" smtClean="0">
                <a:solidFill>
                  <a:srgbClr val="0070C0"/>
                </a:solidFill>
              </a:rPr>
              <a:t>After we update the particles with the sensor readings, we have a set of particles with new “importance weights”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400" dirty="0" smtClean="0">
                <a:solidFill>
                  <a:srgbClr val="0070C0"/>
                </a:solidFill>
              </a:rPr>
              <a:t>We want to resample the particles (with replacements – duplicates) based on the new importance weightings.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400" dirty="0" smtClean="0">
                <a:solidFill>
                  <a:srgbClr val="0070C0"/>
                </a:solidFill>
              </a:rPr>
              <a:t>Essentially:  sample from an arbitrary prob. Distribution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400" dirty="0" smtClean="0">
                <a:solidFill>
                  <a:srgbClr val="0070C0"/>
                </a:solidFill>
              </a:rPr>
              <a:t>Methods ( each with different efficiency/complexity)  </a:t>
            </a:r>
          </a:p>
          <a:p>
            <a:pPr lvl="1"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000" dirty="0" smtClean="0">
                <a:solidFill>
                  <a:srgbClr val="0070C0"/>
                </a:solidFill>
              </a:rPr>
              <a:t>Rejection sampling</a:t>
            </a:r>
          </a:p>
          <a:p>
            <a:pPr lvl="1"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000" dirty="0" smtClean="0">
                <a:solidFill>
                  <a:srgbClr val="0070C0"/>
                </a:solidFill>
              </a:rPr>
              <a:t>Cumulative Distribution Function buckets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dirty="0" smtClean="0">
                <a:solidFill>
                  <a:srgbClr val="0070C0"/>
                </a:solidFill>
              </a:rPr>
              <a:t>Importance </a:t>
            </a:r>
            <a:r>
              <a:rPr lang="en-US" altLang="en-US" dirty="0" smtClean="0">
                <a:solidFill>
                  <a:srgbClr val="0070C0"/>
                </a:solidFill>
              </a:rPr>
              <a:t>sampling makes sure “good” particles survive</a:t>
            </a:r>
          </a:p>
          <a:p>
            <a:pPr lvl="1">
              <a:buClr>
                <a:schemeClr val="folHlink"/>
              </a:buClr>
              <a:buFont typeface="Wingdings" panose="05000000000000000000" pitchFamily="2" charset="2"/>
              <a:buChar char="Ø"/>
            </a:pPr>
            <a:endParaRPr lang="en-US" altLang="en-US" sz="2000" dirty="0" smtClean="0">
              <a:solidFill>
                <a:srgbClr val="0070C0"/>
              </a:solidFill>
            </a:endParaRPr>
          </a:p>
          <a:p>
            <a:pPr lvl="1">
              <a:buClr>
                <a:schemeClr val="folHlink"/>
              </a:buClr>
              <a:buFont typeface="Wingdings" panose="05000000000000000000" pitchFamily="2" charset="2"/>
              <a:buChar char="Ø"/>
            </a:pPr>
            <a:endParaRPr lang="en-US" altLang="en-US" sz="2000" dirty="0">
              <a:solidFill>
                <a:srgbClr val="0070C0"/>
              </a:solidFill>
            </a:endParaRPr>
          </a:p>
        </p:txBody>
      </p:sp>
      <p:sp>
        <p:nvSpPr>
          <p:cNvPr id="32771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9829800" y="6356351"/>
            <a:ext cx="3810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FA51FFD6-897A-4669-9FC5-DDF7FE7514CF}" type="slidenum">
              <a:rPr lang="en-US" altLang="en-US" sz="1400">
                <a:latin typeface="Arial" panose="020B0604020202020204" pitchFamily="34" charset="0"/>
              </a:rPr>
              <a:pPr eaLnBrk="1" hangingPunct="1"/>
              <a:t>17</a:t>
            </a:fld>
            <a:endParaRPr lang="en-US" altLang="en-US" sz="14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0317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52400"/>
            <a:ext cx="9144000" cy="838200"/>
          </a:xfrm>
        </p:spPr>
        <p:txBody>
          <a:bodyPr/>
          <a:lstStyle/>
          <a:p>
            <a:r>
              <a:rPr lang="en-US" altLang="en-US" sz="3600"/>
              <a:t>Rejection Sampling</a:t>
            </a:r>
          </a:p>
        </p:txBody>
      </p:sp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07076" y="1066800"/>
            <a:ext cx="9660924" cy="5791200"/>
          </a:xfrm>
        </p:spPr>
        <p:txBody>
          <a:bodyPr/>
          <a:lstStyle/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400">
                <a:solidFill>
                  <a:srgbClr val="0070C0"/>
                </a:solidFill>
              </a:rPr>
              <a:t>Let us assume that f(x)&lt;1 for all x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400">
                <a:solidFill>
                  <a:srgbClr val="0070C0"/>
                </a:solidFill>
              </a:rPr>
              <a:t>Sample x from a uniform distribution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400">
                <a:solidFill>
                  <a:srgbClr val="0070C0"/>
                </a:solidFill>
              </a:rPr>
              <a:t>Sample c from [0,1]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400">
                <a:solidFill>
                  <a:srgbClr val="0070C0"/>
                </a:solidFill>
              </a:rPr>
              <a:t>if f(x) &gt; c keep the sample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400">
                <a:solidFill>
                  <a:srgbClr val="0070C0"/>
                </a:solidFill>
              </a:rPr>
              <a:t>otherwise reject the </a:t>
            </a:r>
            <a:r>
              <a:rPr lang="en-US" altLang="en-US" sz="2400" smtClean="0">
                <a:solidFill>
                  <a:srgbClr val="0070C0"/>
                </a:solidFill>
              </a:rPr>
              <a:t>sample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endParaRPr lang="en-US" altLang="en-US" sz="2400">
              <a:solidFill>
                <a:srgbClr val="0070C0"/>
              </a:solidFill>
            </a:endParaRP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endParaRPr lang="en-US" altLang="en-US" sz="2400" smtClean="0">
              <a:solidFill>
                <a:srgbClr val="0070C0"/>
              </a:solidFill>
            </a:endParaRP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400" smtClean="0">
                <a:solidFill>
                  <a:srgbClr val="0070C0"/>
                </a:solidFill>
              </a:rPr>
              <a:t>Intuitively:  Particles with high probability will have a good chance of being chosen as they will be larger than most random values of c =[0,1]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400" smtClean="0">
                <a:solidFill>
                  <a:srgbClr val="0070C0"/>
                </a:solidFill>
              </a:rPr>
              <a:t>Particles with low probability will have a small chance of being chosen as they will be smaller than most random values of c = [0,1]</a:t>
            </a:r>
            <a:endParaRPr lang="en-US" altLang="en-US" sz="2400">
              <a:solidFill>
                <a:srgbClr val="0070C0"/>
              </a:solidFill>
            </a:endParaRPr>
          </a:p>
        </p:txBody>
      </p:sp>
      <p:sp>
        <p:nvSpPr>
          <p:cNvPr id="30723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9829800" y="6356351"/>
            <a:ext cx="3810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CB398E34-55E0-4801-99AC-3CB7FE3768EF}" type="slidenum">
              <a:rPr lang="en-US" altLang="en-US" sz="1400">
                <a:latin typeface="Arial" panose="020B0604020202020204" pitchFamily="34" charset="0"/>
              </a:rPr>
              <a:pPr eaLnBrk="1" hangingPunct="1"/>
              <a:t>18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pic>
        <p:nvPicPr>
          <p:cNvPr id="3072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898" y="349851"/>
            <a:ext cx="4752975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673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849" y="326339"/>
            <a:ext cx="5857101" cy="6453402"/>
          </a:xfrm>
        </p:spPr>
        <p:txBody>
          <a:bodyPr>
            <a:normAutofit fontScale="40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dirty="0" smtClean="0"/>
              <a:t>#rejection sampling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dirty="0" smtClean="0"/>
              <a:t># pick a random particle from 1 to N.  Then see if its weight (i.e. probability)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dirty="0" smtClean="0"/>
              <a:t># is greater or less than a random probability from [0,1].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dirty="0" smtClean="0"/>
              <a:t># if it is greater, then accept this particle, otherwise reject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35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dirty="0" smtClean="0"/>
              <a:t>import math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dirty="0" smtClean="0"/>
              <a:t>import random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35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dirty="0" smtClean="0"/>
              <a:t>N=5   #number of particles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35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dirty="0" smtClean="0"/>
              <a:t>w=[.1,.1,.6,.1,.1]  #probability of each particle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35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dirty="0" smtClean="0"/>
              <a:t>print 'initial particle </a:t>
            </a:r>
            <a:r>
              <a:rPr lang="en-US" sz="3500" dirty="0" err="1" smtClean="0"/>
              <a:t>probabilities',w</a:t>
            </a:r>
            <a:endParaRPr lang="en-US" sz="35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35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dirty="0" err="1" smtClean="0"/>
              <a:t>freq</a:t>
            </a:r>
            <a:r>
              <a:rPr lang="en-US" sz="3500" dirty="0" smtClean="0"/>
              <a:t>=[0,0,0,0,0]  #resampling frequency (histogram buckets)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35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dirty="0" smtClean="0"/>
              <a:t>accepted=0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dirty="0" smtClean="0"/>
              <a:t>iteration=0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dirty="0" smtClean="0"/>
              <a:t>while (accepted&lt;1000):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dirty="0" smtClean="0"/>
              <a:t>   iteration=iteration+1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dirty="0" smtClean="0"/>
              <a:t>   index = </a:t>
            </a:r>
            <a:r>
              <a:rPr lang="en-US" sz="3500" dirty="0" err="1" smtClean="0"/>
              <a:t>int</a:t>
            </a:r>
            <a:r>
              <a:rPr lang="en-US" sz="3500" dirty="0" smtClean="0"/>
              <a:t>(</a:t>
            </a:r>
            <a:r>
              <a:rPr lang="en-US" sz="3500" dirty="0" err="1" smtClean="0"/>
              <a:t>random.random</a:t>
            </a:r>
            <a:r>
              <a:rPr lang="en-US" sz="3500" dirty="0" smtClean="0"/>
              <a:t>() * N)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dirty="0" smtClean="0"/>
              <a:t>   c=</a:t>
            </a:r>
            <a:r>
              <a:rPr lang="en-US" sz="3500" dirty="0" err="1" smtClean="0"/>
              <a:t>random.random</a:t>
            </a:r>
            <a:r>
              <a:rPr lang="en-US" sz="3500" dirty="0" smtClean="0"/>
              <a:t>() * 1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dirty="0" smtClean="0"/>
              <a:t>   if w[index]&gt;=c: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dirty="0" smtClean="0"/>
              <a:t>      </a:t>
            </a:r>
            <a:r>
              <a:rPr lang="en-US" sz="3500" dirty="0" err="1" smtClean="0"/>
              <a:t>freq</a:t>
            </a:r>
            <a:r>
              <a:rPr lang="en-US" sz="3500" dirty="0" smtClean="0"/>
              <a:t>[index]=</a:t>
            </a:r>
            <a:r>
              <a:rPr lang="en-US" sz="3500" dirty="0" err="1" smtClean="0"/>
              <a:t>freq</a:t>
            </a:r>
            <a:r>
              <a:rPr lang="en-US" sz="3500" dirty="0" smtClean="0"/>
              <a:t>[index]+1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dirty="0" smtClean="0"/>
              <a:t>      accepted=accepted+1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dirty="0" smtClean="0"/>
              <a:t>                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dirty="0" smtClean="0"/>
              <a:t>print '# of iterations', iteration, ' # accepted', accepted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dirty="0" smtClean="0"/>
              <a:t>print 'resampled frequencies are', </a:t>
            </a:r>
            <a:r>
              <a:rPr lang="en-US" sz="3500" dirty="0" err="1" smtClean="0"/>
              <a:t>freq</a:t>
            </a:r>
            <a:endParaRPr lang="en-US" sz="3500" dirty="0" smtClean="0"/>
          </a:p>
          <a:p>
            <a:pPr marL="0" indent="0">
              <a:buNone/>
            </a:pPr>
            <a:r>
              <a:rPr lang="en-US" sz="3500" dirty="0" smtClean="0"/>
              <a:t>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128951" y="477795"/>
            <a:ext cx="578296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Test execution to generate 1000 new particles:</a:t>
            </a:r>
          </a:p>
          <a:p>
            <a:endParaRPr lang="en-US" dirty="0"/>
          </a:p>
          <a:p>
            <a:r>
              <a:rPr lang="en-US" dirty="0" smtClean="0"/>
              <a:t>initial particle probabilities [0.1, 0.1, 0.6, 0.1, 0.1]</a:t>
            </a:r>
          </a:p>
          <a:p>
            <a:r>
              <a:rPr lang="en-US" dirty="0" smtClean="0"/>
              <a:t># of iterations 4900  # accepted 1000</a:t>
            </a:r>
          </a:p>
          <a:p>
            <a:r>
              <a:rPr lang="en-US" dirty="0" smtClean="0"/>
              <a:t>resampled frequencies are [92, 105, 598, 98, 107]</a:t>
            </a:r>
          </a:p>
          <a:p>
            <a:endParaRPr lang="en-US" dirty="0" smtClean="0"/>
          </a:p>
          <a:p>
            <a:r>
              <a:rPr lang="en-US" dirty="0" smtClean="0"/>
              <a:t>initial particle probabilities [0.1, 0.1, 0.6, 0.1, 0.1]</a:t>
            </a:r>
          </a:p>
          <a:p>
            <a:r>
              <a:rPr lang="en-US" dirty="0" smtClean="0"/>
              <a:t># of iterations 5266  # accepted 1000</a:t>
            </a:r>
          </a:p>
          <a:p>
            <a:r>
              <a:rPr lang="en-US" dirty="0" smtClean="0"/>
              <a:t>resampled frequencies are [88, 103, 592, 118, 99]</a:t>
            </a:r>
          </a:p>
          <a:p>
            <a:endParaRPr lang="en-US" dirty="0" smtClean="0"/>
          </a:p>
          <a:p>
            <a:r>
              <a:rPr lang="en-US" dirty="0" smtClean="0"/>
              <a:t>initial particle probabilities [0.2, 0.2, 0.2, 0.2, 0.2]</a:t>
            </a:r>
          </a:p>
          <a:p>
            <a:r>
              <a:rPr lang="en-US" dirty="0" smtClean="0"/>
              <a:t># of iterations 4892  # accepted 1000</a:t>
            </a:r>
          </a:p>
          <a:p>
            <a:r>
              <a:rPr lang="en-US" dirty="0" smtClean="0"/>
              <a:t>resampled frequencies are [195, 209, 185, 198, 213]</a:t>
            </a:r>
          </a:p>
          <a:p>
            <a:endParaRPr lang="en-US" dirty="0"/>
          </a:p>
          <a:p>
            <a:r>
              <a:rPr lang="en-US" dirty="0" smtClean="0"/>
              <a:t>initial particle probabilities [0.47, 0.02, 0.02, 0.02, 0.47]</a:t>
            </a:r>
          </a:p>
          <a:p>
            <a:r>
              <a:rPr lang="en-US" dirty="0" smtClean="0"/>
              <a:t># of iterations 5009  # accepted 1000</a:t>
            </a:r>
          </a:p>
          <a:p>
            <a:r>
              <a:rPr lang="en-US" dirty="0" smtClean="0"/>
              <a:t>resampled frequencies are [464, 20, 17, 25, 474]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5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304800"/>
            <a:ext cx="9144000" cy="838200"/>
          </a:xfrm>
        </p:spPr>
        <p:txBody>
          <a:bodyPr/>
          <a:lstStyle/>
          <a:p>
            <a:r>
              <a:rPr lang="en-US" altLang="en-US" sz="3600"/>
              <a:t> Particle Filter </a:t>
            </a:r>
            <a:endParaRPr lang="en-US" altLang="en-US" sz="3600" b="1"/>
          </a:p>
        </p:txBody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219200"/>
            <a:ext cx="9144000" cy="5638800"/>
          </a:xfrm>
        </p:spPr>
        <p:txBody>
          <a:bodyPr/>
          <a:lstStyle/>
          <a:p>
            <a:pPr>
              <a:buClr>
                <a:schemeClr val="folHlink"/>
              </a:buClr>
              <a:buFontTx/>
              <a:buNone/>
            </a:pPr>
            <a:r>
              <a:rPr lang="en-US" altLang="en-US" smtClean="0">
                <a:solidFill>
                  <a:srgbClr val="C00000"/>
                </a:solidFill>
              </a:rPr>
              <a:t>Definition: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0070C0"/>
                </a:solidFill>
              </a:rPr>
              <a:t>Particle filter is a Bayesian based filter that samples the whole robot work space by a weight function derived from the belief distribution of previous stage.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endParaRPr lang="en-US" altLang="en-US" smtClean="0"/>
          </a:p>
          <a:p>
            <a:pPr>
              <a:buClr>
                <a:schemeClr val="folHlink"/>
              </a:buClr>
              <a:buFontTx/>
              <a:buNone/>
            </a:pPr>
            <a:r>
              <a:rPr lang="en-US" altLang="en-US" smtClean="0">
                <a:solidFill>
                  <a:srgbClr val="C00000"/>
                </a:solidFill>
              </a:rPr>
              <a:t>Basic principle:</a:t>
            </a:r>
            <a:endParaRPr lang="en-US" altLang="en-US" smtClean="0">
              <a:solidFill>
                <a:srgbClr val="0070C0"/>
              </a:solidFill>
            </a:endParaRP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0070C0"/>
                </a:solidFill>
              </a:rPr>
              <a:t>Set of state hypotheses (</a:t>
            </a:r>
            <a:r>
              <a:rPr lang="ja-JP" altLang="en-US" smtClean="0">
                <a:solidFill>
                  <a:srgbClr val="0070C0"/>
                </a:solidFill>
              </a:rPr>
              <a:t>“</a:t>
            </a:r>
            <a:r>
              <a:rPr lang="en-US" altLang="ja-JP" smtClean="0">
                <a:solidFill>
                  <a:srgbClr val="0070C0"/>
                </a:solidFill>
              </a:rPr>
              <a:t>particles</a:t>
            </a:r>
            <a:r>
              <a:rPr lang="ja-JP" altLang="en-US" smtClean="0">
                <a:solidFill>
                  <a:srgbClr val="0070C0"/>
                </a:solidFill>
              </a:rPr>
              <a:t>”</a:t>
            </a:r>
            <a:r>
              <a:rPr lang="en-US" altLang="ja-JP" smtClean="0">
                <a:solidFill>
                  <a:srgbClr val="0070C0"/>
                </a:solidFill>
              </a:rPr>
              <a:t>)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0070C0"/>
                </a:solidFill>
              </a:rPr>
              <a:t>Survival-of-the-fittest particles (best fit to sensor data….)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endParaRPr lang="en-US" altLang="en-US" smtClean="0"/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endParaRPr lang="en-US" altLang="en-US" smtClean="0">
              <a:solidFill>
                <a:srgbClr val="0070C0"/>
              </a:solidFill>
            </a:endParaRPr>
          </a:p>
        </p:txBody>
      </p:sp>
      <p:sp>
        <p:nvSpPr>
          <p:cNvPr id="22531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9829800" y="6248401"/>
            <a:ext cx="3810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9317C98E-0979-4833-B130-14392B397AD6}" type="slidenum">
              <a:rPr lang="en-US" altLang="en-US" sz="1400">
                <a:latin typeface="Arial" panose="020B0604020202020204" pitchFamily="34" charset="0"/>
              </a:rPr>
              <a:pPr eaLnBrk="1" hangingPunct="1"/>
              <a:t>2</a:t>
            </a:fld>
            <a:endParaRPr lang="en-US" altLang="en-US" sz="14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324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981" y="0"/>
            <a:ext cx="11176819" cy="1325563"/>
          </a:xfrm>
        </p:spPr>
        <p:txBody>
          <a:bodyPr/>
          <a:lstStyle/>
          <a:p>
            <a:pPr algn="ctr"/>
            <a:r>
              <a:rPr lang="en-US" dirty="0" smtClean="0"/>
              <a:t>Importance Sampling using a</a:t>
            </a:r>
            <a:br>
              <a:rPr lang="en-US" dirty="0" smtClean="0"/>
            </a:br>
            <a:r>
              <a:rPr lang="en-US" dirty="0" smtClean="0"/>
              <a:t>Cumulative </a:t>
            </a:r>
            <a:r>
              <a:rPr lang="en-US" dirty="0" smtClean="0"/>
              <a:t>Dist. Function (CDF)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7516641"/>
              </p:ext>
            </p:extLst>
          </p:nvPr>
        </p:nvGraphicFramePr>
        <p:xfrm>
          <a:off x="2457055" y="1325563"/>
          <a:ext cx="5614424" cy="32790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351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51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440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65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Particle #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weight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Cumulative weight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65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0.1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0.1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65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5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0.1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0.2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5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</a:rPr>
                        <a:t>0.2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</a:rPr>
                        <a:t>0.4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65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</a:rPr>
                        <a:t>0.2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</a:rPr>
                        <a:t>0.6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65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</a:rPr>
                        <a:t>0.4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02890" y="4815118"/>
            <a:ext cx="89276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Choose random number [0,…,1]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Find which bin in the CDF the number falls into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Choose that particle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Binary Search on the Cumulative Weight to find the right bin – Log N complexity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For N samples, overall complexity is N Log 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701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24849" y="1403093"/>
            <a:ext cx="10515600" cy="1325563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Simple Particle Filter </a:t>
            </a:r>
            <a:r>
              <a:rPr lang="en-US" dirty="0" smtClean="0"/>
              <a:t>(click)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9958" y="505417"/>
            <a:ext cx="4383404" cy="6352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83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28600"/>
            <a:ext cx="9144000" cy="838200"/>
          </a:xfrm>
        </p:spPr>
        <p:txBody>
          <a:bodyPr/>
          <a:lstStyle/>
          <a:p>
            <a:r>
              <a:rPr lang="en-US" altLang="en-US" sz="3600"/>
              <a:t>Advantages of Particle Filters:</a:t>
            </a:r>
            <a:endParaRPr lang="en-US" altLang="en-US" sz="3600" b="1"/>
          </a:p>
        </p:txBody>
      </p:sp>
      <p:sp>
        <p:nvSpPr>
          <p:cNvPr id="768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447800"/>
            <a:ext cx="9144000" cy="4800600"/>
          </a:xfrm>
        </p:spPr>
        <p:txBody>
          <a:bodyPr/>
          <a:lstStyle/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dirty="0" smtClean="0">
                <a:solidFill>
                  <a:srgbClr val="0070C0"/>
                </a:solidFill>
              </a:rPr>
              <a:t>can deal </a:t>
            </a:r>
            <a:r>
              <a:rPr lang="en-US" altLang="en-US" smtClean="0">
                <a:solidFill>
                  <a:srgbClr val="0070C0"/>
                </a:solidFill>
              </a:rPr>
              <a:t>with non-linearities, continuous spaces</a:t>
            </a:r>
            <a:endParaRPr lang="en-US" altLang="en-US" dirty="0" smtClean="0">
              <a:solidFill>
                <a:srgbClr val="0070C0"/>
              </a:solidFill>
            </a:endParaRP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dirty="0" smtClean="0">
                <a:solidFill>
                  <a:srgbClr val="0070C0"/>
                </a:solidFill>
              </a:rPr>
              <a:t>can deal with non-Gaussian noise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0070C0"/>
                </a:solidFill>
              </a:rPr>
              <a:t>easy </a:t>
            </a:r>
            <a:r>
              <a:rPr lang="en-US" altLang="en-US" dirty="0" smtClean="0">
                <a:solidFill>
                  <a:srgbClr val="0070C0"/>
                </a:solidFill>
              </a:rPr>
              <a:t>to implement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dirty="0" smtClean="0">
                <a:solidFill>
                  <a:srgbClr val="0070C0"/>
                </a:solidFill>
              </a:rPr>
              <a:t>PFs focus adaptively on probable regions of state-space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dirty="0" smtClean="0">
                <a:solidFill>
                  <a:srgbClr val="0070C0"/>
                </a:solidFill>
              </a:rPr>
              <a:t>Parallel implementation possible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dirty="0" smtClean="0">
                <a:solidFill>
                  <a:srgbClr val="0070C0"/>
                </a:solidFill>
              </a:rPr>
              <a:t>Can deal with kidnapped robot problem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endParaRPr lang="en-US" altLang="en-US" dirty="0" smtClean="0">
              <a:solidFill>
                <a:srgbClr val="0070C0"/>
              </a:solidFill>
            </a:endParaRP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endParaRPr lang="en-US" altLang="en-US" dirty="0" smtClean="0">
              <a:solidFill>
                <a:srgbClr val="0070C0"/>
              </a:solidFill>
            </a:endParaRPr>
          </a:p>
        </p:txBody>
      </p:sp>
      <p:sp>
        <p:nvSpPr>
          <p:cNvPr id="76803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9829800" y="6356351"/>
            <a:ext cx="5334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CE095F11-C9BD-42A8-9787-754D1B1EF456}" type="slidenum">
              <a:rPr lang="en-US" altLang="en-US" sz="1400">
                <a:latin typeface="Arial" panose="020B0604020202020204" pitchFamily="34" charset="0"/>
              </a:rPr>
              <a:pPr eaLnBrk="1" hangingPunct="1"/>
              <a:t>22</a:t>
            </a:fld>
            <a:endParaRPr lang="en-US" altLang="en-US" sz="14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117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52400"/>
            <a:ext cx="9144000" cy="838200"/>
          </a:xfrm>
        </p:spPr>
        <p:txBody>
          <a:bodyPr/>
          <a:lstStyle/>
          <a:p>
            <a:r>
              <a:rPr lang="en-US" altLang="en-US" sz="3600"/>
              <a:t>Drawbacks</a:t>
            </a:r>
          </a:p>
        </p:txBody>
      </p:sp>
      <p:sp>
        <p:nvSpPr>
          <p:cNvPr id="665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143000"/>
            <a:ext cx="9144000" cy="5715000"/>
          </a:xfrm>
        </p:spPr>
        <p:txBody>
          <a:bodyPr/>
          <a:lstStyle/>
          <a:p>
            <a:pPr algn="just"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400"/>
              <a:t>In order to explore a significant part of the state space, the number of particles should be very large which induces complexity problems not adapted to a real-time implementation</a:t>
            </a:r>
            <a:r>
              <a:rPr lang="en-US" altLang="en-US" sz="2400" smtClean="0"/>
              <a:t>.</a:t>
            </a:r>
          </a:p>
          <a:p>
            <a:pPr marL="0" indent="0" algn="just">
              <a:buClr>
                <a:schemeClr val="folHlink"/>
              </a:buClr>
              <a:buNone/>
            </a:pPr>
            <a:endParaRPr lang="en-US" altLang="en-US" sz="2400"/>
          </a:p>
          <a:p>
            <a:pPr algn="just">
              <a:buClr>
                <a:schemeClr val="folHlink"/>
              </a:buClr>
              <a:buFont typeface="Wingdings" panose="05000000000000000000" pitchFamily="2" charset="2"/>
              <a:buChar char="Ø"/>
            </a:pPr>
            <a:endParaRPr lang="en-US" altLang="en-US" sz="2400"/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endParaRPr lang="en-US" altLang="en-US" smtClean="0"/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endParaRPr lang="en-US" altLang="en-US" smtClean="0"/>
          </a:p>
        </p:txBody>
      </p:sp>
      <p:sp>
        <p:nvSpPr>
          <p:cNvPr id="66563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9753600" y="6356351"/>
            <a:ext cx="4572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ACEAF103-92BD-4F1D-A26C-509DE00BBF53}" type="slidenum">
              <a:rPr lang="en-US" altLang="en-US" sz="1400">
                <a:latin typeface="Arial" panose="020B0604020202020204" pitchFamily="34" charset="0"/>
              </a:rPr>
              <a:pPr eaLnBrk="1" hangingPunct="1"/>
              <a:t>23</a:t>
            </a:fld>
            <a:endParaRPr lang="en-US" altLang="en-US" sz="14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35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9909175" y="6286500"/>
            <a:ext cx="611188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144D8E3F-5A2E-4089-BC24-5E7EA673A0AE}" type="slidenum">
              <a:rPr lang="en-US" altLang="en-US" sz="1400">
                <a:latin typeface="Arial" panose="020B0604020202020204" pitchFamily="34" charset="0"/>
              </a:rPr>
              <a:pPr eaLnBrk="1" hangingPunct="1"/>
              <a:t>24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Summary</a:t>
            </a:r>
            <a:endParaRPr lang="de-DE" altLang="en-US" smtClean="0"/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35189" y="1370013"/>
            <a:ext cx="8410575" cy="4799012"/>
          </a:xfrm>
        </p:spPr>
        <p:txBody>
          <a:bodyPr/>
          <a:lstStyle/>
          <a:p>
            <a:pPr marL="517525" indent="-517525">
              <a:lnSpc>
                <a:spcPct val="80000"/>
              </a:lnSpc>
            </a:pPr>
            <a:r>
              <a:rPr lang="en-US" altLang="en-US"/>
              <a:t>Particle filters are an implementation of recursive Bayesian filtering</a:t>
            </a:r>
          </a:p>
          <a:p>
            <a:pPr marL="517525" indent="-517525">
              <a:lnSpc>
                <a:spcPct val="80000"/>
              </a:lnSpc>
            </a:pPr>
            <a:r>
              <a:rPr lang="en-US" altLang="en-US"/>
              <a:t>They represent the posterior by a set of weighted samples.</a:t>
            </a:r>
          </a:p>
          <a:p>
            <a:pPr marL="517525" indent="-517525">
              <a:lnSpc>
                <a:spcPct val="80000"/>
              </a:lnSpc>
            </a:pPr>
            <a:r>
              <a:rPr lang="en-US" altLang="en-US"/>
              <a:t>In the context of localization, the particles are propagated according to the motion model.</a:t>
            </a:r>
          </a:p>
          <a:p>
            <a:pPr marL="517525" indent="-517525">
              <a:lnSpc>
                <a:spcPct val="80000"/>
              </a:lnSpc>
            </a:pPr>
            <a:r>
              <a:rPr lang="en-US" altLang="en-US"/>
              <a:t>They are then weighted according to the likelihood of </a:t>
            </a:r>
            <a:r>
              <a:rPr lang="en-US" altLang="en-US" smtClean="0"/>
              <a:t>their observations being the same as the real robot observations</a:t>
            </a:r>
            <a:endParaRPr lang="en-US" altLang="en-US"/>
          </a:p>
          <a:p>
            <a:pPr marL="517525" indent="-517525">
              <a:lnSpc>
                <a:spcPct val="80000"/>
              </a:lnSpc>
            </a:pPr>
            <a:r>
              <a:rPr lang="en-US" altLang="en-US"/>
              <a:t>In a re-sampling step, new particles are drawn with a probability proportional to the </a:t>
            </a:r>
            <a:r>
              <a:rPr lang="en-US" altLang="en-US" smtClean="0"/>
              <a:t>particle’s likelihood </a:t>
            </a:r>
            <a:r>
              <a:rPr lang="en-US" altLang="en-US"/>
              <a:t>of the </a:t>
            </a:r>
            <a:r>
              <a:rPr lang="en-US" altLang="en-US" smtClean="0"/>
              <a:t>real observation</a:t>
            </a:r>
            <a:r>
              <a:rPr lang="en-US" altLang="en-US"/>
              <a:t>. </a:t>
            </a:r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54743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33196CFB-3694-4400-B251-90376840A849}" type="slidenum">
              <a:rPr lang="en-US" altLang="en-US" sz="1400">
                <a:latin typeface="Arial" panose="020B0604020202020204" pitchFamily="34" charset="0"/>
              </a:rPr>
              <a:pPr eaLnBrk="1" hangingPunct="1"/>
              <a:t>25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References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95300" indent="-495300">
              <a:buFont typeface="Wingdings" panose="05000000000000000000" pitchFamily="2" charset="2"/>
              <a:buAutoNum type="arabicPeriod"/>
            </a:pPr>
            <a:r>
              <a:rPr lang="en-US" altLang="en-US" sz="1900"/>
              <a:t>Dieter Fox, Wolfram Burgard, Frank Dellaert, Sebastian Thrun, </a:t>
            </a:r>
            <a:r>
              <a:rPr lang="ja-JP" altLang="en-US" sz="1900"/>
              <a:t>“</a:t>
            </a:r>
            <a:r>
              <a:rPr lang="en-US" altLang="ja-JP" sz="1900"/>
              <a:t>Monte Carlo Localization: Efficient Position Estimation for Mobile Robots</a:t>
            </a:r>
            <a:r>
              <a:rPr lang="ja-JP" altLang="en-US" sz="1900"/>
              <a:t>”</a:t>
            </a:r>
            <a:r>
              <a:rPr lang="en-US" altLang="ja-JP" sz="1900"/>
              <a:t>, Proc. 16th National Conference on Artificial Intelligence, AAAI</a:t>
            </a:r>
            <a:r>
              <a:rPr lang="ja-JP" altLang="en-US" sz="1900"/>
              <a:t>’</a:t>
            </a:r>
            <a:r>
              <a:rPr lang="en-US" altLang="ja-JP" sz="1900"/>
              <a:t>99, July 1999</a:t>
            </a:r>
          </a:p>
          <a:p>
            <a:pPr marL="495300" indent="-495300">
              <a:buFont typeface="Wingdings" panose="05000000000000000000" pitchFamily="2" charset="2"/>
              <a:buAutoNum type="arabicPeriod"/>
            </a:pPr>
            <a:r>
              <a:rPr lang="en-US" altLang="en-US" sz="1900"/>
              <a:t>Dieter Fox, Wolfram Burgard, Sebastian Thrun, </a:t>
            </a:r>
            <a:r>
              <a:rPr lang="ja-JP" altLang="en-US" sz="1900"/>
              <a:t>“</a:t>
            </a:r>
            <a:r>
              <a:rPr lang="en-US" altLang="ja-JP" sz="1900"/>
              <a:t>Markov Localization for Mobile Robots in Dynamic Environments</a:t>
            </a:r>
            <a:r>
              <a:rPr lang="ja-JP" altLang="en-US" sz="1900"/>
              <a:t>”</a:t>
            </a:r>
            <a:r>
              <a:rPr lang="en-US" altLang="ja-JP" sz="1900"/>
              <a:t>, J. of Artificial Intelligence Research 11 (1999) 391-427</a:t>
            </a:r>
          </a:p>
          <a:p>
            <a:pPr marL="495300" indent="-495300">
              <a:buFont typeface="Wingdings" panose="05000000000000000000" pitchFamily="2" charset="2"/>
              <a:buAutoNum type="arabicPeriod"/>
            </a:pPr>
            <a:r>
              <a:rPr lang="en-US" altLang="en-US" sz="1900"/>
              <a:t>Sebastian Thrun, </a:t>
            </a:r>
            <a:r>
              <a:rPr lang="ja-JP" altLang="en-US" sz="1900"/>
              <a:t>“</a:t>
            </a:r>
            <a:r>
              <a:rPr lang="en-US" altLang="ja-JP" sz="1900"/>
              <a:t>Probabilistic Algorithms in Robotics</a:t>
            </a:r>
            <a:r>
              <a:rPr lang="ja-JP" altLang="en-US" sz="1900"/>
              <a:t>”</a:t>
            </a:r>
            <a:r>
              <a:rPr lang="en-US" altLang="ja-JP" sz="1900"/>
              <a:t>, Technical Report CMU-CS-00-126, School of Computer Science, Carnegie Mellon University, Pittsburgh, USA, 2000</a:t>
            </a:r>
            <a:endParaRPr lang="en-US" altLang="en-US" sz="1900"/>
          </a:p>
        </p:txBody>
      </p:sp>
    </p:spTree>
    <p:extLst>
      <p:ext uri="{BB962C8B-B14F-4D97-AF65-F5344CB8AC3E}">
        <p14:creationId xmlns:p14="http://schemas.microsoft.com/office/powerpoint/2010/main" val="387913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ChangeArrowheads="1"/>
          </p:cNvSpPr>
          <p:nvPr/>
        </p:nvSpPr>
        <p:spPr bwMode="auto">
          <a:xfrm>
            <a:off x="1905000" y="241300"/>
            <a:ext cx="77724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24578" name="Rectangle 3"/>
          <p:cNvSpPr>
            <a:spLocks noChangeArrowheads="1"/>
          </p:cNvSpPr>
          <p:nvPr/>
        </p:nvSpPr>
        <p:spPr bwMode="auto">
          <a:xfrm>
            <a:off x="7440613" y="120651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24579" name="Rectangle 4"/>
          <p:cNvSpPr>
            <a:spLocks noChangeArrowheads="1"/>
          </p:cNvSpPr>
          <p:nvPr/>
        </p:nvSpPr>
        <p:spPr bwMode="auto">
          <a:xfrm>
            <a:off x="1752600" y="1284288"/>
            <a:ext cx="8686800" cy="514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10000"/>
              </a:lnSpc>
              <a:spcBef>
                <a:spcPct val="20000"/>
              </a:spcBef>
              <a:buSzPct val="130000"/>
              <a:buFont typeface="Wingdings" panose="05000000000000000000" pitchFamily="2" charset="2"/>
              <a:buChar char="§"/>
            </a:pP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Represent belief by random </a:t>
            </a:r>
            <a:r>
              <a:rPr lang="en-US" altLang="en-US" sz="3600">
                <a:solidFill>
                  <a:srgbClr val="C5051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samples</a:t>
            </a:r>
          </a:p>
          <a:p>
            <a:pPr>
              <a:lnSpc>
                <a:spcPct val="110000"/>
              </a:lnSpc>
              <a:spcBef>
                <a:spcPct val="20000"/>
              </a:spcBef>
              <a:buSzPct val="130000"/>
              <a:buFont typeface="Wingdings" panose="05000000000000000000" pitchFamily="2" charset="2"/>
              <a:buChar char="§"/>
            </a:pP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Estimation of </a:t>
            </a:r>
            <a:r>
              <a:rPr lang="en-US" altLang="en-US" sz="3600">
                <a:solidFill>
                  <a:srgbClr val="C5051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non-Gaussian, nonlinear</a:t>
            </a: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 processes</a:t>
            </a:r>
          </a:p>
          <a:p>
            <a:pPr>
              <a:lnSpc>
                <a:spcPct val="110000"/>
              </a:lnSpc>
              <a:spcBef>
                <a:spcPct val="20000"/>
              </a:spcBef>
              <a:buSzPct val="130000"/>
            </a:pPr>
            <a:endParaRPr lang="en-US" alt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Particle filtering   </a:t>
            </a:r>
            <a:r>
              <a:rPr lang="en-US" altLang="en-US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</a:t>
            </a:r>
            <a:r>
              <a:rPr lang="en-US" altLang="en-US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non-parametric inference algorithm </a:t>
            </a:r>
          </a:p>
          <a:p>
            <a:pPr eaLnBrk="1" hangingPunct="1">
              <a:buClr>
                <a:schemeClr val="folHlink"/>
              </a:buClr>
              <a:buFont typeface="Arial" panose="020B0604020202020204" pitchFamily="34" charset="0"/>
              <a:buNone/>
            </a:pPr>
            <a:r>
              <a:rPr lang="en-US" altLang="en-US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suited to track non-linear dynamics.</a:t>
            </a:r>
          </a:p>
          <a:p>
            <a:pPr eaLnBrk="1" hangingPunct="1">
              <a:buClr>
                <a:schemeClr val="folHlink"/>
              </a:buClr>
              <a:buFont typeface="Arial" panose="020B0604020202020204" pitchFamily="34" charset="0"/>
              <a:buNone/>
            </a:pPr>
            <a:r>
              <a:rPr lang="en-US" altLang="en-US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efficiently represent non-Gaussian distributions</a:t>
            </a:r>
            <a:endParaRPr lang="en-US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ct val="20000"/>
              </a:spcBef>
              <a:buSzPct val="130000"/>
            </a:pPr>
            <a:endParaRPr lang="en-US" alt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580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2243138" y="381000"/>
            <a:ext cx="8424862" cy="579438"/>
          </a:xfrm>
        </p:spPr>
        <p:txBody>
          <a:bodyPr/>
          <a:lstStyle/>
          <a:p>
            <a:r>
              <a:rPr lang="en-US" altLang="en-US" sz="3200"/>
              <a:t>Why Particle Filters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556903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ChangeArrowheads="1"/>
          </p:cNvSpPr>
          <p:nvPr/>
        </p:nvSpPr>
        <p:spPr bwMode="auto">
          <a:xfrm>
            <a:off x="1905000" y="241300"/>
            <a:ext cx="77724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55298" name="Rectangle 3"/>
          <p:cNvSpPr>
            <a:spLocks noChangeArrowheads="1"/>
          </p:cNvSpPr>
          <p:nvPr/>
        </p:nvSpPr>
        <p:spPr bwMode="auto">
          <a:xfrm>
            <a:off x="7440613" y="120651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 sz="1800"/>
          </a:p>
        </p:txBody>
      </p:sp>
      <p:pic>
        <p:nvPicPr>
          <p:cNvPr id="55299" name="Picture 4" descr="unifor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667001"/>
            <a:ext cx="8686800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0" name="Rectangle 5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 smtClean="0"/>
              <a:t>Particle Filters</a:t>
            </a:r>
          </a:p>
        </p:txBody>
      </p:sp>
      <p:sp>
        <p:nvSpPr>
          <p:cNvPr id="55301" name="TextBox 5"/>
          <p:cNvSpPr txBox="1">
            <a:spLocks noChangeArrowheads="1"/>
          </p:cNvSpPr>
          <p:nvPr/>
        </p:nvSpPr>
        <p:spPr bwMode="auto">
          <a:xfrm>
            <a:off x="3962400" y="4724401"/>
            <a:ext cx="37338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Robot Pose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particles drawn at random and uniformly over the  entire pose space</a:t>
            </a:r>
          </a:p>
        </p:txBody>
      </p:sp>
    </p:spTree>
    <p:extLst>
      <p:ext uri="{BB962C8B-B14F-4D97-AF65-F5344CB8AC3E}">
        <p14:creationId xmlns:p14="http://schemas.microsoft.com/office/powerpoint/2010/main" val="25788204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ChangeArrowheads="1"/>
          </p:cNvSpPr>
          <p:nvPr/>
        </p:nvSpPr>
        <p:spPr bwMode="auto">
          <a:xfrm>
            <a:off x="7440613" y="120651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 sz="1800"/>
          </a:p>
        </p:txBody>
      </p:sp>
      <p:pic>
        <p:nvPicPr>
          <p:cNvPr id="56323" name="Picture 5" descr="pGiven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962400"/>
            <a:ext cx="8610600" cy="287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4" name="Picture 6" descr="unifor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3264" y="2152650"/>
            <a:ext cx="8389937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5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1" y="120650"/>
            <a:ext cx="8424863" cy="457200"/>
          </a:xfrm>
        </p:spPr>
        <p:txBody>
          <a:bodyPr/>
          <a:lstStyle/>
          <a:p>
            <a:r>
              <a:rPr lang="en-US" altLang="en-US" sz="2400"/>
              <a:t>Sensor Information: Importance Sampling</a:t>
            </a:r>
          </a:p>
        </p:txBody>
      </p:sp>
      <p:sp>
        <p:nvSpPr>
          <p:cNvPr id="56326" name="TextBox 6"/>
          <p:cNvSpPr txBox="1">
            <a:spLocks noChangeArrowheads="1"/>
          </p:cNvSpPr>
          <p:nvPr/>
        </p:nvSpPr>
        <p:spPr bwMode="auto">
          <a:xfrm>
            <a:off x="2819400" y="4800600"/>
            <a:ext cx="7315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After robot senses the door, </a:t>
            </a:r>
            <a:r>
              <a:rPr lang="en-US" altLang="en-US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Monte Carlo Localization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Assigns  importance factors to each particle</a:t>
            </a:r>
          </a:p>
        </p:txBody>
      </p:sp>
    </p:spTree>
    <p:extLst>
      <p:ext uri="{BB962C8B-B14F-4D97-AF65-F5344CB8AC3E}">
        <p14:creationId xmlns:p14="http://schemas.microsoft.com/office/powerpoint/2010/main" val="8690653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Picture 2" descr="pGiven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239" y="1905000"/>
            <a:ext cx="8389937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6" name="Rectangle 3"/>
          <p:cNvSpPr>
            <a:spLocks noChangeArrowheads="1"/>
          </p:cNvSpPr>
          <p:nvPr/>
        </p:nvSpPr>
        <p:spPr bwMode="auto">
          <a:xfrm>
            <a:off x="1905000" y="241300"/>
            <a:ext cx="77724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57347" name="Rectangle 4"/>
          <p:cNvSpPr>
            <a:spLocks noChangeArrowheads="1"/>
          </p:cNvSpPr>
          <p:nvPr/>
        </p:nvSpPr>
        <p:spPr bwMode="auto">
          <a:xfrm>
            <a:off x="7440613" y="120651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57348" name="Rectangle 5"/>
          <p:cNvSpPr>
            <a:spLocks noChangeArrowheads="1"/>
          </p:cNvSpPr>
          <p:nvPr/>
        </p:nvSpPr>
        <p:spPr bwMode="auto">
          <a:xfrm>
            <a:off x="1917700" y="0"/>
            <a:ext cx="81407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b"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400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</a:p>
          <a:p>
            <a:endParaRPr lang="en-US" altLang="en-US" sz="4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57350" name="Line 7"/>
          <p:cNvSpPr>
            <a:spLocks noChangeShapeType="1"/>
          </p:cNvSpPr>
          <p:nvPr/>
        </p:nvSpPr>
        <p:spPr bwMode="auto">
          <a:xfrm>
            <a:off x="4114800" y="2667000"/>
            <a:ext cx="6858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7352" name="Picture 10" descr="pGivenO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239" y="4495800"/>
            <a:ext cx="8389937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3" name="Rectangle 12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1" y="150814"/>
            <a:ext cx="8424863" cy="579437"/>
          </a:xfrm>
        </p:spPr>
        <p:txBody>
          <a:bodyPr/>
          <a:lstStyle/>
          <a:p>
            <a:r>
              <a:rPr lang="en-US" altLang="en-US" sz="3200"/>
              <a:t>Robot Motion</a:t>
            </a:r>
          </a:p>
        </p:txBody>
      </p:sp>
      <p:sp>
        <p:nvSpPr>
          <p:cNvPr id="57354" name="TextBox 10"/>
          <p:cNvSpPr txBox="1">
            <a:spLocks noChangeArrowheads="1"/>
          </p:cNvSpPr>
          <p:nvPr/>
        </p:nvSpPr>
        <p:spPr bwMode="auto">
          <a:xfrm>
            <a:off x="1676400" y="3657601"/>
            <a:ext cx="8839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After incorporating the robot motion and after resampling, leads to new particle set with uniform importance weights, but with an increased number of particles near the three likely places</a:t>
            </a:r>
          </a:p>
        </p:txBody>
      </p:sp>
    </p:spTree>
    <p:extLst>
      <p:ext uri="{BB962C8B-B14F-4D97-AF65-F5344CB8AC3E}">
        <p14:creationId xmlns:p14="http://schemas.microsoft.com/office/powerpoint/2010/main" val="11663755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ChangeArrowheads="1"/>
          </p:cNvSpPr>
          <p:nvPr/>
        </p:nvSpPr>
        <p:spPr bwMode="auto">
          <a:xfrm>
            <a:off x="1905000" y="241300"/>
            <a:ext cx="77724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58371" name="Rectangle 3"/>
          <p:cNvSpPr>
            <a:spLocks noChangeArrowheads="1"/>
          </p:cNvSpPr>
          <p:nvPr/>
        </p:nvSpPr>
        <p:spPr bwMode="auto">
          <a:xfrm>
            <a:off x="7440613" y="120651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 sz="1800"/>
          </a:p>
        </p:txBody>
      </p:sp>
      <p:pic>
        <p:nvPicPr>
          <p:cNvPr id="58372" name="Picture 5" descr="pGivenOA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962400"/>
            <a:ext cx="86868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3" name="Picture 6" descr="pGivenO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239" y="2228850"/>
            <a:ext cx="8389937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4" name="Rectangle 10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1" y="95250"/>
            <a:ext cx="8424863" cy="457200"/>
          </a:xfrm>
        </p:spPr>
        <p:txBody>
          <a:bodyPr/>
          <a:lstStyle/>
          <a:p>
            <a:r>
              <a:rPr lang="en-US" altLang="en-US" sz="2400"/>
              <a:t>Sensor Information: Importance Sampling</a:t>
            </a:r>
            <a:endParaRPr lang="en-US" altLang="en-US" smtClean="0"/>
          </a:p>
        </p:txBody>
      </p:sp>
      <p:sp>
        <p:nvSpPr>
          <p:cNvPr id="58375" name="TextBox 7"/>
          <p:cNvSpPr txBox="1">
            <a:spLocks noChangeArrowheads="1"/>
          </p:cNvSpPr>
          <p:nvPr/>
        </p:nvSpPr>
        <p:spPr bwMode="auto">
          <a:xfrm>
            <a:off x="2590800" y="5562601"/>
            <a:ext cx="7391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New measurement assigns non-uniform importance weights to the particle sets, most of the cumulative probability mass is centered on the second door</a:t>
            </a:r>
          </a:p>
        </p:txBody>
      </p:sp>
    </p:spTree>
    <p:extLst>
      <p:ext uri="{BB962C8B-B14F-4D97-AF65-F5344CB8AC3E}">
        <p14:creationId xmlns:p14="http://schemas.microsoft.com/office/powerpoint/2010/main" val="7564908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Picture 1026" descr="pGivenOA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239" y="1924050"/>
            <a:ext cx="8389937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4" name="Rectangle 1027"/>
          <p:cNvSpPr>
            <a:spLocks noChangeArrowheads="1"/>
          </p:cNvSpPr>
          <p:nvPr/>
        </p:nvSpPr>
        <p:spPr bwMode="auto">
          <a:xfrm>
            <a:off x="1905000" y="241300"/>
            <a:ext cx="77724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59395" name="Rectangle 1028"/>
          <p:cNvSpPr>
            <a:spLocks noChangeArrowheads="1"/>
          </p:cNvSpPr>
          <p:nvPr/>
        </p:nvSpPr>
        <p:spPr bwMode="auto">
          <a:xfrm>
            <a:off x="7440613" y="120651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59396" name="Line 1029"/>
          <p:cNvSpPr>
            <a:spLocks noChangeShapeType="1"/>
          </p:cNvSpPr>
          <p:nvPr/>
        </p:nvSpPr>
        <p:spPr bwMode="auto">
          <a:xfrm>
            <a:off x="4876800" y="2438400"/>
            <a:ext cx="8382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9397" name="Picture 1031" descr="pGivenOAO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239" y="4267200"/>
            <a:ext cx="8389937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8" name="Rectangle 1035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1" y="74614"/>
            <a:ext cx="8424863" cy="579437"/>
          </a:xfrm>
        </p:spPr>
        <p:txBody>
          <a:bodyPr/>
          <a:lstStyle/>
          <a:p>
            <a:r>
              <a:rPr lang="en-US" altLang="en-US" sz="3200"/>
              <a:t>Robot Motion</a:t>
            </a:r>
            <a:endParaRPr lang="en-US" altLang="en-US" smtClean="0"/>
          </a:p>
        </p:txBody>
      </p:sp>
      <p:sp>
        <p:nvSpPr>
          <p:cNvPr id="59400" name="TextBox 5"/>
          <p:cNvSpPr txBox="1">
            <a:spLocks noChangeArrowheads="1"/>
          </p:cNvSpPr>
          <p:nvPr/>
        </p:nvSpPr>
        <p:spPr bwMode="auto">
          <a:xfrm>
            <a:off x="2590800" y="5029201"/>
            <a:ext cx="7086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Further motion leads to another re-sampling step, and a step in which a new particle set is generated according to the motion model</a:t>
            </a:r>
          </a:p>
        </p:txBody>
      </p:sp>
    </p:spTree>
    <p:extLst>
      <p:ext uri="{BB962C8B-B14F-4D97-AF65-F5344CB8AC3E}">
        <p14:creationId xmlns:p14="http://schemas.microsoft.com/office/powerpoint/2010/main" val="11019264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hlinkClick r:id="rId2"/>
              </a:rPr>
              <a:t>Mobile Robot Particle </a:t>
            </a:r>
            <a:r>
              <a:rPr lang="en-US" smtClean="0">
                <a:hlinkClick r:id="rId2"/>
              </a:rPr>
              <a:t>Filter Video</a:t>
            </a:r>
            <a:r>
              <a:rPr lang="en-US" smtClean="0"/>
              <a:t> 1</a:t>
            </a:r>
            <a:r>
              <a:rPr lang="en-US"/>
              <a:t/>
            </a:r>
            <a:br>
              <a:rPr lang="en-US"/>
            </a:br>
            <a:r>
              <a:rPr lang="en-US" smtClean="0"/>
              <a:t/>
            </a:r>
            <a:br>
              <a:rPr lang="en-US" smtClean="0"/>
            </a:br>
            <a:r>
              <a:rPr lang="en-US">
                <a:hlinkClick r:id="rId3"/>
              </a:rPr>
              <a:t>Mobile Robot Particle Filter </a:t>
            </a:r>
            <a:r>
              <a:rPr lang="en-US" smtClean="0">
                <a:hlinkClick r:id="rId3"/>
              </a:rPr>
              <a:t>Video</a:t>
            </a:r>
            <a:r>
              <a:rPr lang="en-US" smtClean="0"/>
              <a:t> 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6486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2054</TotalTime>
  <Words>1903</Words>
  <Application>Microsoft Office PowerPoint</Application>
  <PresentationFormat>Widescreen</PresentationFormat>
  <Paragraphs>229</Paragraphs>
  <Slides>25</Slides>
  <Notes>10</Notes>
  <HiddenSlides>0</HiddenSlides>
  <MMClips>1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40" baseType="lpstr">
      <vt:lpstr>MS PGothic</vt:lpstr>
      <vt:lpstr>MS PGothic</vt:lpstr>
      <vt:lpstr>宋体</vt:lpstr>
      <vt:lpstr>Arial</vt:lpstr>
      <vt:lpstr>Calibri</vt:lpstr>
      <vt:lpstr>Calibri Light</vt:lpstr>
      <vt:lpstr>cmsy10</vt:lpstr>
      <vt:lpstr>Geneva</vt:lpstr>
      <vt:lpstr>Monotype Corsiva</vt:lpstr>
      <vt:lpstr>Tahoma</vt:lpstr>
      <vt:lpstr>Times</vt:lpstr>
      <vt:lpstr>Times New Roman</vt:lpstr>
      <vt:lpstr>Verdana</vt:lpstr>
      <vt:lpstr>Wingdings</vt:lpstr>
      <vt:lpstr>Office Theme</vt:lpstr>
      <vt:lpstr>Particle Filter/Monte Carlo Localization</vt:lpstr>
      <vt:lpstr> Particle Filter </vt:lpstr>
      <vt:lpstr>Why Particle Filters</vt:lpstr>
      <vt:lpstr>Particle Filters</vt:lpstr>
      <vt:lpstr>Sensor Information: Importance Sampling</vt:lpstr>
      <vt:lpstr>Robot Motion</vt:lpstr>
      <vt:lpstr>Sensor Information: Importance Sampling</vt:lpstr>
      <vt:lpstr>Robot Motion</vt:lpstr>
      <vt:lpstr>Mobile Robot Particle Filter Video 1  Mobile Robot Particle Filter Video  2</vt:lpstr>
      <vt:lpstr>Sample-based Localization (sonar)</vt:lpstr>
      <vt:lpstr>PowerPoint Presentation</vt:lpstr>
      <vt:lpstr>Particle Filter Basics</vt:lpstr>
      <vt:lpstr>Particle Filter Basics</vt:lpstr>
      <vt:lpstr>Properties of Particle Filters</vt:lpstr>
      <vt:lpstr>PowerPoint Presentation</vt:lpstr>
      <vt:lpstr>PowerPoint Presentation</vt:lpstr>
      <vt:lpstr>Importance Sampling Principle</vt:lpstr>
      <vt:lpstr>Rejection Sampling</vt:lpstr>
      <vt:lpstr>PowerPoint Presentation</vt:lpstr>
      <vt:lpstr>Importance Sampling using a Cumulative Dist. Function (CDF)</vt:lpstr>
      <vt:lpstr>Simple Particle Filter (click)</vt:lpstr>
      <vt:lpstr>Advantages of Particle Filters:</vt:lpstr>
      <vt:lpstr>Drawbacks</vt:lpstr>
      <vt:lpstr>Summary</vt:lpstr>
      <vt:lpstr>References</vt:lpstr>
    </vt:vector>
  </TitlesOfParts>
  <Company>Columbia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Allen</dc:creator>
  <cp:lastModifiedBy>Peter Allen</cp:lastModifiedBy>
  <cp:revision>86</cp:revision>
  <cp:lastPrinted>2016-10-25T00:42:57Z</cp:lastPrinted>
  <dcterms:created xsi:type="dcterms:W3CDTF">2016-10-24T20:48:22Z</dcterms:created>
  <dcterms:modified xsi:type="dcterms:W3CDTF">2019-10-22T02:54:07Z</dcterms:modified>
</cp:coreProperties>
</file>