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slide" Target="slides/slide30.xml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slide" Target="slides/slide32.xml"/><Relationship Id="rId14" Type="http://schemas.openxmlformats.org/officeDocument/2006/relationships/slide" Target="slides/slide9.xml"/><Relationship Id="rId36" Type="http://schemas.openxmlformats.org/officeDocument/2006/relationships/slide" Target="slides/slide31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c6f73a04f_0_0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c6f73a04f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56a7327cdd_0_6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56a7327cdd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56a7327cdd_0_187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56a7327cdd_0_1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56a7327cdd_0_10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56a7327cdd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56a7327cdd_0_212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56a7327cdd_0_2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56a7327cdd_0_252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56a7327cdd_0_2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56a7327cdd_0_237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56a7327cdd_0_2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56a7327cdd_0_218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56a7327cdd_0_2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56a7327cdd_0_243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" name="Google Shape;175;g56a7327cdd_0_2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56a7327cdd_0_270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" name="Google Shape;184;g56a7327cdd_0_2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56a7327cdd_0_225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Google Shape;192;g56a7327cdd_0_2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c6f73a04f_0_5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c6f73a04f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56a7327cdd_0_14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" name="Google Shape;199;g56a7327cdd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56a7327cdd_0_279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5" name="Google Shape;205;g56a7327cdd_0_2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56a7327cdd_0_18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" name="Google Shape;211;g56a7327cdd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56a7327cdd_0_285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" name="Google Shape;217;g56a7327cdd_0_2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56a7327cdd_2_6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" name="Google Shape;224;g56a7327cdd_2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56a7327cdd_2_12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1" name="Google Shape;231;g56a7327cdd_2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56a7327cdd_0_22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8" name="Google Shape;238;g56a7327cdd_0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g56a7327cdd_2_18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4" name="Google Shape;244;g56a7327cdd_2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g56a7327cdd_2_48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1" name="Google Shape;251;g56a7327cdd_2_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g56a7327cdd_2_24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8" name="Google Shape;258;g56a7327cdd_2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c6f73a04f_0_9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c6f73a04f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56a7327cdd_2_63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8" name="Google Shape;268;g56a7327cdd_2_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g56a7327cdd_2_40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8" name="Google Shape;278;g56a7327cdd_2_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g56a7327cdd_2_77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7" name="Google Shape;287;g56a7327cdd_2_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c6f73a04f_0_14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c6f73a04f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56a7327cdd_0_137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56a7327cdd_0_1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c6f73a04f_0_20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c6f73a04f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56a7327cdd_0_2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56a7327cdd_0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56a7327cdd_0_158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56a7327cdd_0_1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56a7327cdd_0_164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56a7327cdd_0_1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 flipH="1">
            <a:off x="8246400" y="4245925"/>
            <a:ext cx="897600" cy="897600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/>
          <p:nvPr/>
        </p:nvSpPr>
        <p:spPr>
          <a:xfrm flipH="1">
            <a:off x="8246400" y="4245875"/>
            <a:ext cx="897600" cy="897600"/>
          </a:xfrm>
          <a:prstGeom prst="round1Rect">
            <a:avLst>
              <a:gd fmla="val 16667" name="adj"/>
            </a:avLst>
          </a:prstGeom>
          <a:solidFill>
            <a:schemeClr val="lt1">
              <a:alpha val="68080"/>
            </a:scheme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" name="Google Shape;12;p2"/>
          <p:cNvSpPr txBox="1"/>
          <p:nvPr>
            <p:ph type="ctrTitle"/>
          </p:nvPr>
        </p:nvSpPr>
        <p:spPr>
          <a:xfrm>
            <a:off x="390525" y="1819275"/>
            <a:ext cx="8222100" cy="9336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3" name="Google Shape;13;p2"/>
          <p:cNvSpPr txBox="1"/>
          <p:nvPr>
            <p:ph idx="1" type="subTitle"/>
          </p:nvPr>
        </p:nvSpPr>
        <p:spPr>
          <a:xfrm>
            <a:off x="390525" y="2789130"/>
            <a:ext cx="8222100" cy="4329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bg>
      <p:bgPr>
        <a:solidFill>
          <a:schemeClr val="accent4"/>
        </a:solid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1"/>
          <p:cNvSpPr txBox="1"/>
          <p:nvPr>
            <p:ph hasCustomPrompt="1" type="title"/>
          </p:nvPr>
        </p:nvSpPr>
        <p:spPr>
          <a:xfrm>
            <a:off x="475500" y="1258525"/>
            <a:ext cx="82221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9" name="Google Shape;59;p11"/>
          <p:cNvSpPr txBox="1"/>
          <p:nvPr>
            <p:ph idx="1" type="body"/>
          </p:nvPr>
        </p:nvSpPr>
        <p:spPr>
          <a:xfrm>
            <a:off x="475500" y="3304625"/>
            <a:ext cx="82221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60" name="Google Shape;60;p11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bg>
      <p:bgPr>
        <a:solidFill>
          <a:schemeClr val="accent4"/>
        </a:solid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2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title"/>
          </p:nvPr>
        </p:nvSpPr>
        <p:spPr>
          <a:xfrm>
            <a:off x="460950" y="2065350"/>
            <a:ext cx="8222100" cy="10128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7" name="Google Shape;17;p3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/>
          <p:nvPr/>
        </p:nvSpPr>
        <p:spPr>
          <a:xfrm flipH="1" rot="10800000">
            <a:off x="0" y="1686000"/>
            <a:ext cx="9144000" cy="345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" name="Google Shape;20;p4"/>
          <p:cNvSpPr/>
          <p:nvPr/>
        </p:nvSpPr>
        <p:spPr>
          <a:xfrm>
            <a:off x="0" y="168600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" name="Google Shape;21;p4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" type="body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/>
          <p:nvPr/>
        </p:nvSpPr>
        <p:spPr>
          <a:xfrm flipH="1" rot="10800000">
            <a:off x="0" y="1686000"/>
            <a:ext cx="9144000" cy="345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" name="Google Shape;26;p5"/>
          <p:cNvSpPr/>
          <p:nvPr/>
        </p:nvSpPr>
        <p:spPr>
          <a:xfrm>
            <a:off x="0" y="168600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" name="Google Shape;27;p5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28" name="Google Shape;28;p5"/>
          <p:cNvSpPr txBox="1"/>
          <p:nvPr>
            <p:ph idx="1" type="body"/>
          </p:nvPr>
        </p:nvSpPr>
        <p:spPr>
          <a:xfrm>
            <a:off x="471900" y="1919075"/>
            <a:ext cx="39999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9" name="Google Shape;29;p5"/>
          <p:cNvSpPr txBox="1"/>
          <p:nvPr>
            <p:ph idx="2" type="body"/>
          </p:nvPr>
        </p:nvSpPr>
        <p:spPr>
          <a:xfrm>
            <a:off x="4694250" y="1919075"/>
            <a:ext cx="39999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0" name="Google Shape;30;p5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"/>
          <p:cNvSpPr/>
          <p:nvPr/>
        </p:nvSpPr>
        <p:spPr>
          <a:xfrm flipH="1" rot="10800000">
            <a:off x="0" y="656400"/>
            <a:ext cx="9144000" cy="448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" name="Google Shape;33;p6"/>
          <p:cNvSpPr/>
          <p:nvPr/>
        </p:nvSpPr>
        <p:spPr>
          <a:xfrm>
            <a:off x="0" y="65635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" name="Google Shape;34;p6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35" name="Google Shape;35;p6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 txBox="1"/>
          <p:nvPr/>
        </p:nvSpPr>
        <p:spPr>
          <a:xfrm flipH="1" rot="10800000">
            <a:off x="3276600" y="25"/>
            <a:ext cx="58674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" name="Google Shape;38;p7"/>
          <p:cNvSpPr/>
          <p:nvPr/>
        </p:nvSpPr>
        <p:spPr>
          <a:xfrm rot="-5400000">
            <a:off x="759150" y="2517450"/>
            <a:ext cx="51435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" name="Google Shape;39;p7"/>
          <p:cNvSpPr txBox="1"/>
          <p:nvPr>
            <p:ph type="title"/>
          </p:nvPr>
        </p:nvSpPr>
        <p:spPr>
          <a:xfrm>
            <a:off x="226078" y="357800"/>
            <a:ext cx="2808000" cy="9534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0" name="Google Shape;40;p7"/>
          <p:cNvSpPr txBox="1"/>
          <p:nvPr>
            <p:ph idx="1" type="body"/>
          </p:nvPr>
        </p:nvSpPr>
        <p:spPr>
          <a:xfrm>
            <a:off x="226075" y="1465800"/>
            <a:ext cx="2808000" cy="31635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1" name="Google Shape;41;p7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8"/>
          <p:cNvSpPr txBox="1"/>
          <p:nvPr>
            <p:ph type="title"/>
          </p:nvPr>
        </p:nvSpPr>
        <p:spPr>
          <a:xfrm>
            <a:off x="490250" y="488250"/>
            <a:ext cx="62271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  <p:sp>
        <p:nvSpPr>
          <p:cNvPr id="44" name="Google Shape;44;p8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9"/>
          <p:cNvSpPr/>
          <p:nvPr/>
        </p:nvSpPr>
        <p:spPr>
          <a:xfrm flipH="1">
            <a:off x="0" y="0"/>
            <a:ext cx="45720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" name="Google Shape;47;p9"/>
          <p:cNvSpPr/>
          <p:nvPr/>
        </p:nvSpPr>
        <p:spPr>
          <a:xfrm rot="5400000">
            <a:off x="1946425" y="2517750"/>
            <a:ext cx="51429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" name="Google Shape;48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49" name="Google Shape;49;p9"/>
          <p:cNvSpPr txBox="1"/>
          <p:nvPr>
            <p:ph idx="1" type="subTitle"/>
          </p:nvPr>
        </p:nvSpPr>
        <p:spPr>
          <a:xfrm>
            <a:off x="265500" y="2779467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50" name="Google Shape;50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1" name="Google Shape;51;p9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0"/>
          <p:cNvSpPr txBox="1"/>
          <p:nvPr/>
        </p:nvSpPr>
        <p:spPr>
          <a:xfrm flipH="1" rot="10800000">
            <a:off x="0" y="0"/>
            <a:ext cx="9144000" cy="4695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" name="Google Shape;54;p10"/>
          <p:cNvSpPr/>
          <p:nvPr/>
        </p:nvSpPr>
        <p:spPr>
          <a:xfrm flipH="1" rot="10800000">
            <a:off x="0" y="4622725"/>
            <a:ext cx="9144000" cy="741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" name="Google Shape;55;p10"/>
          <p:cNvSpPr txBox="1"/>
          <p:nvPr>
            <p:ph idx="1" type="body"/>
          </p:nvPr>
        </p:nvSpPr>
        <p:spPr>
          <a:xfrm>
            <a:off x="57150" y="4696825"/>
            <a:ext cx="8382000" cy="4467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</a:lstStyle>
          <a:p/>
        </p:txBody>
      </p:sp>
      <p:sp>
        <p:nvSpPr>
          <p:cNvPr id="56" name="Google Shape;56;p10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material">
    <p:bg>
      <p:bgPr>
        <a:solidFill>
          <a:schemeClr val="dk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Roboto"/>
              <a:buChar char="●"/>
              <a:defRPr sz="18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●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●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3.png"/><Relationship Id="rId4" Type="http://schemas.openxmlformats.org/officeDocument/2006/relationships/image" Target="../media/image8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6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11.png"/><Relationship Id="rId4" Type="http://schemas.openxmlformats.org/officeDocument/2006/relationships/image" Target="../media/image10.png"/><Relationship Id="rId5" Type="http://schemas.openxmlformats.org/officeDocument/2006/relationships/image" Target="../media/image7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9.png"/><Relationship Id="rId4" Type="http://schemas.openxmlformats.org/officeDocument/2006/relationships/image" Target="../media/image13.png"/><Relationship Id="rId5" Type="http://schemas.openxmlformats.org/officeDocument/2006/relationships/image" Target="../media/image12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3"/>
          <p:cNvSpPr txBox="1"/>
          <p:nvPr>
            <p:ph type="ctrTitle"/>
          </p:nvPr>
        </p:nvSpPr>
        <p:spPr>
          <a:xfrm>
            <a:off x="390525" y="1819275"/>
            <a:ext cx="8222100" cy="93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Efficient Coverage of 3D Environment with Humanoid Robots Using Inverse Reachability Maps</a:t>
            </a:r>
            <a:endParaRPr sz="3600"/>
          </a:p>
        </p:txBody>
      </p:sp>
      <p:sp>
        <p:nvSpPr>
          <p:cNvPr id="68" name="Google Shape;68;p13"/>
          <p:cNvSpPr txBox="1"/>
          <p:nvPr>
            <p:ph idx="1" type="subTitle"/>
          </p:nvPr>
        </p:nvSpPr>
        <p:spPr>
          <a:xfrm>
            <a:off x="390525" y="2789130"/>
            <a:ext cx="8222100" cy="43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Stefan Oßwald, Philipp Karkowski, Maren Bennewitz</a:t>
            </a:r>
            <a:endParaRPr sz="2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				</a:t>
            </a:r>
            <a:endParaRPr sz="2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			</a:t>
            </a:r>
            <a:endParaRPr sz="2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		</a:t>
            </a:r>
            <a:endParaRPr sz="2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</p:txBody>
      </p:sp>
      <p:sp>
        <p:nvSpPr>
          <p:cNvPr id="69" name="Google Shape;69;p13"/>
          <p:cNvSpPr txBox="1"/>
          <p:nvPr>
            <p:ph idx="1" type="subTitle"/>
          </p:nvPr>
        </p:nvSpPr>
        <p:spPr>
          <a:xfrm>
            <a:off x="460950" y="3747580"/>
            <a:ext cx="8222100" cy="43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Presentation by Quinn Torres</a:t>
            </a:r>
            <a:endParaRPr sz="2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				</a:t>
            </a:r>
            <a:endParaRPr sz="2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			</a:t>
            </a:r>
            <a:endParaRPr sz="2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		</a:t>
            </a:r>
            <a:endParaRPr sz="2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2"/>
          <p:cNvSpPr txBox="1"/>
          <p:nvPr>
            <p:ph type="title"/>
          </p:nvPr>
        </p:nvSpPr>
        <p:spPr>
          <a:xfrm>
            <a:off x="460950" y="2065350"/>
            <a:ext cx="4367700" cy="1012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Problem Description and Framework</a:t>
            </a:r>
            <a:endParaRPr/>
          </a:p>
        </p:txBody>
      </p:sp>
      <p:sp>
        <p:nvSpPr>
          <p:cNvPr id="130" name="Google Shape;130;p22"/>
          <p:cNvSpPr txBox="1"/>
          <p:nvPr>
            <p:ph type="title"/>
          </p:nvPr>
        </p:nvSpPr>
        <p:spPr>
          <a:xfrm>
            <a:off x="4835375" y="317700"/>
            <a:ext cx="3958500" cy="4508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85B0FF"/>
              </a:buClr>
              <a:buSzPts val="2400"/>
              <a:buAutoNum type="arabicPeriod"/>
            </a:pPr>
            <a:r>
              <a:rPr lang="en" sz="2400">
                <a:solidFill>
                  <a:srgbClr val="85B0FF"/>
                </a:solidFill>
              </a:rPr>
              <a:t>Introduction</a:t>
            </a:r>
            <a:endParaRPr sz="2400">
              <a:solidFill>
                <a:srgbClr val="85B0FF"/>
              </a:solidFill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85B0FF"/>
              </a:buClr>
              <a:buSzPts val="2400"/>
              <a:buAutoNum type="arabicPeriod"/>
            </a:pPr>
            <a:r>
              <a:rPr lang="en" sz="2400">
                <a:solidFill>
                  <a:srgbClr val="85B0FF"/>
                </a:solidFill>
              </a:rPr>
              <a:t>Related Work</a:t>
            </a:r>
            <a:endParaRPr sz="2400">
              <a:solidFill>
                <a:srgbClr val="85B0FF"/>
              </a:solidFill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lang="en" sz="2400"/>
              <a:t>Problem Description and Framework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85B0FF"/>
              </a:buClr>
              <a:buSzPts val="2400"/>
              <a:buAutoNum type="arabicPeriod"/>
            </a:pPr>
            <a:r>
              <a:rPr lang="en" sz="2400">
                <a:solidFill>
                  <a:srgbClr val="85B0FF"/>
                </a:solidFill>
              </a:rPr>
              <a:t>Reachability Map and Pose Evaluation</a:t>
            </a:r>
            <a:endParaRPr sz="2400">
              <a:solidFill>
                <a:srgbClr val="85B0FF"/>
              </a:solidFill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85B0FF"/>
              </a:buClr>
              <a:buSzPts val="2400"/>
              <a:buAutoNum type="arabicPeriod"/>
            </a:pPr>
            <a:r>
              <a:rPr lang="en" sz="2400">
                <a:solidFill>
                  <a:srgbClr val="85B0FF"/>
                </a:solidFill>
              </a:rPr>
              <a:t>Efficient Representation of the Inverse Reachability Map</a:t>
            </a:r>
            <a:endParaRPr sz="2400">
              <a:solidFill>
                <a:srgbClr val="85B0FF"/>
              </a:solidFill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85B0FF"/>
              </a:buClr>
              <a:buSzPts val="2400"/>
              <a:buAutoNum type="arabicPeriod"/>
            </a:pPr>
            <a:r>
              <a:rPr lang="en" sz="2400">
                <a:solidFill>
                  <a:srgbClr val="85B0FF"/>
                </a:solidFill>
              </a:rPr>
              <a:t>Planning a Tour of Viewing Poses</a:t>
            </a:r>
            <a:endParaRPr sz="2400">
              <a:solidFill>
                <a:srgbClr val="85B0FF"/>
              </a:solidFill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85B0FF"/>
              </a:buClr>
              <a:buSzPts val="2400"/>
              <a:buAutoNum type="arabicPeriod"/>
            </a:pPr>
            <a:r>
              <a:rPr lang="en" sz="2400">
                <a:solidFill>
                  <a:srgbClr val="85B0FF"/>
                </a:solidFill>
              </a:rPr>
              <a:t>Experiments</a:t>
            </a:r>
            <a:endParaRPr sz="2400">
              <a:solidFill>
                <a:srgbClr val="85B0FF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3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Problem Description and Framework</a:t>
            </a:r>
            <a:endParaRPr/>
          </a:p>
        </p:txBody>
      </p:sp>
      <p:sp>
        <p:nvSpPr>
          <p:cNvPr id="136" name="Google Shape;136;p23"/>
          <p:cNvSpPr txBox="1"/>
          <p:nvPr>
            <p:ph idx="1" type="body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Roboto"/>
              <a:buChar char="●"/>
            </a:pPr>
            <a:r>
              <a:rPr lang="en" sz="2400"/>
              <a:t>3D model of environment</a:t>
            </a:r>
            <a:endParaRPr sz="2400"/>
          </a:p>
          <a:p>
            <a:pPr indent="-3810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Determine smallest sequence of camera poses to cover environment</a:t>
            </a:r>
            <a:endParaRPr sz="2400"/>
          </a:p>
          <a:p>
            <a:pPr indent="-3810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Implement sampling-based next-best-view algorithm</a:t>
            </a:r>
            <a:endParaRPr sz="2400"/>
          </a:p>
          <a:p>
            <a:pPr indent="-3810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Pre-compute inverse reachability map</a:t>
            </a:r>
            <a:endParaRPr sz="24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4"/>
          <p:cNvSpPr txBox="1"/>
          <p:nvPr>
            <p:ph type="title"/>
          </p:nvPr>
        </p:nvSpPr>
        <p:spPr>
          <a:xfrm>
            <a:off x="460950" y="2065350"/>
            <a:ext cx="4367700" cy="1012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Reachability Map and Pose Evaluation</a:t>
            </a:r>
            <a:endParaRPr/>
          </a:p>
          <a:p>
            <a:pPr indent="-381000" lvl="0" marL="914400" rtl="0" algn="l">
              <a:spcBef>
                <a:spcPts val="0"/>
              </a:spcBef>
              <a:spcAft>
                <a:spcPts val="0"/>
              </a:spcAft>
              <a:buSzPts val="2400"/>
              <a:buAutoNum type="alphaLcPeriod"/>
            </a:pPr>
            <a:r>
              <a:rPr lang="en" sz="2400"/>
              <a:t>Reachability Map I</a:t>
            </a:r>
            <a:endParaRPr sz="2400"/>
          </a:p>
          <a:p>
            <a:pPr indent="-381000" lvl="0" marL="914400" rtl="0" algn="l">
              <a:spcBef>
                <a:spcPts val="0"/>
              </a:spcBef>
              <a:spcAft>
                <a:spcPts val="0"/>
              </a:spcAft>
              <a:buSzPts val="2400"/>
              <a:buAutoNum type="alphaLcPeriod"/>
            </a:pPr>
            <a:r>
              <a:rPr lang="en" sz="2400"/>
              <a:t>Reachability Map II</a:t>
            </a:r>
            <a:endParaRPr sz="2400"/>
          </a:p>
          <a:p>
            <a:pPr indent="-381000" lvl="0" marL="914400" rtl="0" algn="l">
              <a:spcBef>
                <a:spcPts val="0"/>
              </a:spcBef>
              <a:spcAft>
                <a:spcPts val="0"/>
              </a:spcAft>
              <a:buSzPts val="2400"/>
              <a:buAutoNum type="alphaLcPeriod"/>
            </a:pPr>
            <a:r>
              <a:rPr lang="en" sz="2400"/>
              <a:t>Pose Stability</a:t>
            </a:r>
            <a:endParaRPr sz="2400"/>
          </a:p>
          <a:p>
            <a:pPr indent="-381000" lvl="0" marL="914400" rtl="0" algn="l">
              <a:spcBef>
                <a:spcPts val="0"/>
              </a:spcBef>
              <a:spcAft>
                <a:spcPts val="0"/>
              </a:spcAft>
              <a:buSzPts val="2400"/>
              <a:buAutoNum type="alphaLcPeriod"/>
            </a:pPr>
            <a:r>
              <a:rPr lang="en" sz="2400"/>
              <a:t>Cost Function</a:t>
            </a:r>
            <a:endParaRPr sz="2400"/>
          </a:p>
        </p:txBody>
      </p:sp>
      <p:sp>
        <p:nvSpPr>
          <p:cNvPr id="142" name="Google Shape;142;p24"/>
          <p:cNvSpPr txBox="1"/>
          <p:nvPr>
            <p:ph type="title"/>
          </p:nvPr>
        </p:nvSpPr>
        <p:spPr>
          <a:xfrm>
            <a:off x="4835375" y="317700"/>
            <a:ext cx="3958500" cy="4508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85B0FF"/>
              </a:buClr>
              <a:buSzPts val="2400"/>
              <a:buAutoNum type="arabicPeriod"/>
            </a:pPr>
            <a:r>
              <a:rPr lang="en" sz="2400">
                <a:solidFill>
                  <a:srgbClr val="85B0FF"/>
                </a:solidFill>
              </a:rPr>
              <a:t>Introduction</a:t>
            </a:r>
            <a:endParaRPr sz="2400">
              <a:solidFill>
                <a:srgbClr val="85B0FF"/>
              </a:solidFill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85B0FF"/>
              </a:buClr>
              <a:buSzPts val="2400"/>
              <a:buAutoNum type="arabicPeriod"/>
            </a:pPr>
            <a:r>
              <a:rPr lang="en" sz="2400">
                <a:solidFill>
                  <a:srgbClr val="85B0FF"/>
                </a:solidFill>
              </a:rPr>
              <a:t>Related Work</a:t>
            </a:r>
            <a:endParaRPr sz="2400">
              <a:solidFill>
                <a:srgbClr val="85B0FF"/>
              </a:solidFill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85B0FF"/>
              </a:buClr>
              <a:buSzPts val="2400"/>
              <a:buAutoNum type="arabicPeriod"/>
            </a:pPr>
            <a:r>
              <a:rPr lang="en" sz="2400">
                <a:solidFill>
                  <a:srgbClr val="85B0FF"/>
                </a:solidFill>
              </a:rPr>
              <a:t>Problem Description and Framework</a:t>
            </a:r>
            <a:endParaRPr sz="2400">
              <a:solidFill>
                <a:srgbClr val="85B0FF"/>
              </a:solidFill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lang="en" sz="2400"/>
              <a:t>Reachability Map and Pose Evaluation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85B0FF"/>
              </a:buClr>
              <a:buSzPts val="2400"/>
              <a:buAutoNum type="arabicPeriod"/>
            </a:pPr>
            <a:r>
              <a:rPr lang="en" sz="2400">
                <a:solidFill>
                  <a:srgbClr val="85B0FF"/>
                </a:solidFill>
              </a:rPr>
              <a:t>Efficient Representation of the Inverse Reachability Map</a:t>
            </a:r>
            <a:endParaRPr sz="2400">
              <a:solidFill>
                <a:srgbClr val="85B0FF"/>
              </a:solidFill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85B0FF"/>
              </a:buClr>
              <a:buSzPts val="2400"/>
              <a:buAutoNum type="arabicPeriod"/>
            </a:pPr>
            <a:r>
              <a:rPr lang="en" sz="2400">
                <a:solidFill>
                  <a:srgbClr val="85B0FF"/>
                </a:solidFill>
              </a:rPr>
              <a:t>Planning a Tour of Viewing Poses</a:t>
            </a:r>
            <a:endParaRPr sz="2400">
              <a:solidFill>
                <a:srgbClr val="85B0FF"/>
              </a:solidFill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85B0FF"/>
              </a:buClr>
              <a:buSzPts val="2400"/>
              <a:buAutoNum type="arabicPeriod"/>
            </a:pPr>
            <a:r>
              <a:rPr lang="en" sz="2400">
                <a:solidFill>
                  <a:srgbClr val="85B0FF"/>
                </a:solidFill>
              </a:rPr>
              <a:t>Experiments</a:t>
            </a:r>
            <a:endParaRPr sz="2400">
              <a:solidFill>
                <a:srgbClr val="85B0FF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5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Reachability Map I</a:t>
            </a:r>
            <a:endParaRPr/>
          </a:p>
        </p:txBody>
      </p:sp>
      <p:sp>
        <p:nvSpPr>
          <p:cNvPr id="148" name="Google Shape;148;p25"/>
          <p:cNvSpPr txBox="1"/>
          <p:nvPr>
            <p:ph idx="1" type="body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Need posture stability and self-collision avoidance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Save computation using reachability map</a:t>
            </a:r>
            <a:endParaRPr sz="2400"/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en" sz="2400"/>
              <a:t>Volumetric representation of poses that an endeffector (arm, head) can reach</a:t>
            </a:r>
            <a:endParaRPr sz="2400"/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en" sz="2400"/>
              <a:t>Voxel cell stores joint configurations and cost</a:t>
            </a:r>
            <a:endParaRPr sz="2400"/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en" sz="2400"/>
              <a:t>Still need to check collision and optimize cost</a:t>
            </a:r>
            <a:endParaRPr sz="2400"/>
          </a:p>
        </p:txBody>
      </p:sp>
      <p:sp>
        <p:nvSpPr>
          <p:cNvPr id="149" name="Google Shape;149;p25"/>
          <p:cNvSpPr txBox="1"/>
          <p:nvPr/>
        </p:nvSpPr>
        <p:spPr>
          <a:xfrm>
            <a:off x="4572000" y="0"/>
            <a:ext cx="4572000" cy="167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Roboto"/>
              <a:buAutoNum type="alphaLcPeriod"/>
            </a:pPr>
            <a:r>
              <a:rPr lang="en" sz="24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Reachability Map I</a:t>
            </a:r>
            <a:endParaRPr sz="24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Clr>
                <a:srgbClr val="85B0FF"/>
              </a:buClr>
              <a:buSzPts val="2400"/>
              <a:buFont typeface="Roboto"/>
              <a:buAutoNum type="alphaLcPeriod"/>
            </a:pPr>
            <a:r>
              <a:rPr lang="en" sz="2400">
                <a:solidFill>
                  <a:srgbClr val="85B0FF"/>
                </a:solidFill>
                <a:latin typeface="Roboto"/>
                <a:ea typeface="Roboto"/>
                <a:cs typeface="Roboto"/>
                <a:sym typeface="Roboto"/>
              </a:rPr>
              <a:t>Reachability Map II</a:t>
            </a:r>
            <a:endParaRPr sz="2400">
              <a:solidFill>
                <a:srgbClr val="85B0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Clr>
                <a:srgbClr val="85B0FF"/>
              </a:buClr>
              <a:buSzPts val="2400"/>
              <a:buFont typeface="Roboto"/>
              <a:buAutoNum type="alphaLcPeriod"/>
            </a:pPr>
            <a:r>
              <a:rPr lang="en" sz="2400">
                <a:solidFill>
                  <a:srgbClr val="85B0FF"/>
                </a:solidFill>
                <a:latin typeface="Roboto"/>
                <a:ea typeface="Roboto"/>
                <a:cs typeface="Roboto"/>
                <a:sym typeface="Roboto"/>
              </a:rPr>
              <a:t>Pose Stability</a:t>
            </a:r>
            <a:endParaRPr sz="2400">
              <a:solidFill>
                <a:srgbClr val="85B0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Clr>
                <a:srgbClr val="85B0FF"/>
              </a:buClr>
              <a:buSzPts val="2400"/>
              <a:buFont typeface="Roboto"/>
              <a:buAutoNum type="alphaLcPeriod"/>
            </a:pPr>
            <a:r>
              <a:rPr lang="en" sz="2400">
                <a:solidFill>
                  <a:srgbClr val="85B0FF"/>
                </a:solidFill>
                <a:latin typeface="Roboto"/>
                <a:ea typeface="Roboto"/>
                <a:cs typeface="Roboto"/>
                <a:sym typeface="Roboto"/>
              </a:rPr>
              <a:t>Cost Function</a:t>
            </a:r>
            <a:endParaRPr>
              <a:solidFill>
                <a:srgbClr val="85B0FF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6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Reachability Map II</a:t>
            </a:r>
            <a:endParaRPr/>
          </a:p>
        </p:txBody>
      </p:sp>
      <p:sp>
        <p:nvSpPr>
          <p:cNvPr id="155" name="Google Shape;155;p26"/>
          <p:cNvSpPr txBox="1"/>
          <p:nvPr>
            <p:ph idx="1" type="body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Roboto"/>
              <a:buChar char="●"/>
            </a:pPr>
            <a:r>
              <a:rPr lang="en" sz="2400"/>
              <a:t>Original RM created for grasping, so prioritized manipulability</a:t>
            </a:r>
            <a:endParaRPr sz="2400"/>
          </a:p>
          <a:p>
            <a:pPr indent="-3810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Head-mounted camera cannot cover a large volume</a:t>
            </a:r>
            <a:endParaRPr sz="2400"/>
          </a:p>
        </p:txBody>
      </p:sp>
      <p:sp>
        <p:nvSpPr>
          <p:cNvPr id="156" name="Google Shape;156;p26"/>
          <p:cNvSpPr txBox="1"/>
          <p:nvPr/>
        </p:nvSpPr>
        <p:spPr>
          <a:xfrm>
            <a:off x="4572000" y="0"/>
            <a:ext cx="4572000" cy="167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Clr>
                <a:srgbClr val="85B0FF"/>
              </a:buClr>
              <a:buSzPts val="2400"/>
              <a:buFont typeface="Roboto"/>
              <a:buAutoNum type="alphaLcPeriod"/>
            </a:pPr>
            <a:r>
              <a:rPr lang="en" sz="2400">
                <a:solidFill>
                  <a:srgbClr val="85B0FF"/>
                </a:solidFill>
                <a:latin typeface="Roboto"/>
                <a:ea typeface="Roboto"/>
                <a:cs typeface="Roboto"/>
                <a:sym typeface="Roboto"/>
              </a:rPr>
              <a:t>Reachability Map I</a:t>
            </a:r>
            <a:endParaRPr sz="2400">
              <a:solidFill>
                <a:srgbClr val="85B0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oboto"/>
              <a:buAutoNum type="alphaLcPeriod"/>
            </a:pPr>
            <a:r>
              <a:rPr lang="en" sz="24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Reachability Map II</a:t>
            </a:r>
            <a:endParaRPr sz="24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Clr>
                <a:srgbClr val="85B0FF"/>
              </a:buClr>
              <a:buSzPts val="2400"/>
              <a:buFont typeface="Roboto"/>
              <a:buAutoNum type="alphaLcPeriod"/>
            </a:pPr>
            <a:r>
              <a:rPr lang="en" sz="2400">
                <a:solidFill>
                  <a:srgbClr val="85B0FF"/>
                </a:solidFill>
                <a:latin typeface="Roboto"/>
                <a:ea typeface="Roboto"/>
                <a:cs typeface="Roboto"/>
                <a:sym typeface="Roboto"/>
              </a:rPr>
              <a:t>Pose Stability</a:t>
            </a:r>
            <a:endParaRPr sz="2400">
              <a:solidFill>
                <a:srgbClr val="85B0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Clr>
                <a:srgbClr val="85B0FF"/>
              </a:buClr>
              <a:buSzPts val="2400"/>
              <a:buFont typeface="Roboto"/>
              <a:buAutoNum type="alphaLcPeriod"/>
            </a:pPr>
            <a:r>
              <a:rPr lang="en" sz="2400">
                <a:solidFill>
                  <a:srgbClr val="85B0FF"/>
                </a:solidFill>
                <a:latin typeface="Roboto"/>
                <a:ea typeface="Roboto"/>
                <a:cs typeface="Roboto"/>
                <a:sym typeface="Roboto"/>
              </a:rPr>
              <a:t>Cost Function</a:t>
            </a:r>
            <a:endParaRPr>
              <a:solidFill>
                <a:srgbClr val="85B0FF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7"/>
          <p:cNvSpPr/>
          <p:nvPr/>
        </p:nvSpPr>
        <p:spPr>
          <a:xfrm>
            <a:off x="3277050" y="0"/>
            <a:ext cx="58671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2" name="Google Shape;162;p27"/>
          <p:cNvSpPr txBox="1"/>
          <p:nvPr>
            <p:ph type="title"/>
          </p:nvPr>
        </p:nvSpPr>
        <p:spPr>
          <a:xfrm>
            <a:off x="226075" y="357800"/>
            <a:ext cx="2808000" cy="1394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/>
              <a:t>Reachability Map of Nao Robot</a:t>
            </a:r>
            <a:endParaRPr sz="3200"/>
          </a:p>
        </p:txBody>
      </p:sp>
      <p:sp>
        <p:nvSpPr>
          <p:cNvPr id="163" name="Google Shape;163;p27"/>
          <p:cNvSpPr txBox="1"/>
          <p:nvPr>
            <p:ph idx="1" type="body"/>
          </p:nvPr>
        </p:nvSpPr>
        <p:spPr>
          <a:xfrm>
            <a:off x="226075" y="1980000"/>
            <a:ext cx="2808000" cy="316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800"/>
              <a:t>Green voxels represent lower total cost</a:t>
            </a:r>
            <a:endParaRPr sz="1800"/>
          </a:p>
        </p:txBody>
      </p:sp>
      <p:pic>
        <p:nvPicPr>
          <p:cNvPr id="164" name="Google Shape;164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88601" y="990000"/>
            <a:ext cx="2366807" cy="316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18275" y="1468400"/>
            <a:ext cx="3010900" cy="2206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8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Pose Stability</a:t>
            </a:r>
            <a:endParaRPr/>
          </a:p>
        </p:txBody>
      </p:sp>
      <p:sp>
        <p:nvSpPr>
          <p:cNvPr id="171" name="Google Shape;171;p28"/>
          <p:cNvSpPr txBox="1"/>
          <p:nvPr>
            <p:ph idx="1" type="body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Measure center of pressure on both feet</a:t>
            </a:r>
            <a:endParaRPr sz="2400"/>
          </a:p>
          <a:p>
            <a:pPr indent="-3810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en" sz="2400"/>
              <a:t>Compare against support polygon (bound of where stability is ensured)</a:t>
            </a:r>
            <a:endParaRPr sz="2400"/>
          </a:p>
          <a:p>
            <a:pPr indent="-3810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Experiment estimated center of pressure using weight ratio (want to minimize)</a:t>
            </a:r>
            <a:endParaRPr sz="2400"/>
          </a:p>
        </p:txBody>
      </p:sp>
      <p:sp>
        <p:nvSpPr>
          <p:cNvPr id="172" name="Google Shape;172;p28"/>
          <p:cNvSpPr txBox="1"/>
          <p:nvPr/>
        </p:nvSpPr>
        <p:spPr>
          <a:xfrm>
            <a:off x="4572000" y="0"/>
            <a:ext cx="4572000" cy="167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Clr>
                <a:srgbClr val="85B0FF"/>
              </a:buClr>
              <a:buSzPts val="2400"/>
              <a:buFont typeface="Roboto"/>
              <a:buAutoNum type="alphaLcPeriod"/>
            </a:pPr>
            <a:r>
              <a:rPr lang="en" sz="2400">
                <a:solidFill>
                  <a:srgbClr val="85B0FF"/>
                </a:solidFill>
                <a:latin typeface="Roboto"/>
                <a:ea typeface="Roboto"/>
                <a:cs typeface="Roboto"/>
                <a:sym typeface="Roboto"/>
              </a:rPr>
              <a:t>Reachability Map I</a:t>
            </a:r>
            <a:endParaRPr sz="2400">
              <a:solidFill>
                <a:srgbClr val="85B0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Clr>
                <a:srgbClr val="85B0FF"/>
              </a:buClr>
              <a:buSzPts val="2400"/>
              <a:buFont typeface="Roboto"/>
              <a:buAutoNum type="alphaLcPeriod"/>
            </a:pPr>
            <a:r>
              <a:rPr lang="en" sz="2400">
                <a:solidFill>
                  <a:srgbClr val="85B0FF"/>
                </a:solidFill>
                <a:latin typeface="Roboto"/>
                <a:ea typeface="Roboto"/>
                <a:cs typeface="Roboto"/>
                <a:sym typeface="Roboto"/>
              </a:rPr>
              <a:t>Reachability Map II</a:t>
            </a:r>
            <a:endParaRPr sz="2400">
              <a:solidFill>
                <a:srgbClr val="85B0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oboto"/>
              <a:buAutoNum type="alphaLcPeriod"/>
            </a:pPr>
            <a:r>
              <a:rPr lang="en" sz="24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Pose Stability</a:t>
            </a:r>
            <a:endParaRPr sz="24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Clr>
                <a:srgbClr val="85B0FF"/>
              </a:buClr>
              <a:buSzPts val="2400"/>
              <a:buFont typeface="Roboto"/>
              <a:buAutoNum type="alphaLcPeriod"/>
            </a:pPr>
            <a:r>
              <a:rPr lang="en" sz="2400">
                <a:solidFill>
                  <a:srgbClr val="85B0FF"/>
                </a:solidFill>
                <a:latin typeface="Roboto"/>
                <a:ea typeface="Roboto"/>
                <a:cs typeface="Roboto"/>
                <a:sym typeface="Roboto"/>
              </a:rPr>
              <a:t>Cost Function</a:t>
            </a:r>
            <a:endParaRPr>
              <a:solidFill>
                <a:srgbClr val="85B0FF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29"/>
          <p:cNvSpPr/>
          <p:nvPr/>
        </p:nvSpPr>
        <p:spPr>
          <a:xfrm>
            <a:off x="3277050" y="0"/>
            <a:ext cx="58671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8" name="Google Shape;178;p29"/>
          <p:cNvSpPr txBox="1"/>
          <p:nvPr>
            <p:ph type="title"/>
          </p:nvPr>
        </p:nvSpPr>
        <p:spPr>
          <a:xfrm>
            <a:off x="226078" y="357800"/>
            <a:ext cx="2808000" cy="953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/>
              <a:t>Weight Ratio and Cost</a:t>
            </a:r>
            <a:endParaRPr sz="3200"/>
          </a:p>
        </p:txBody>
      </p:sp>
      <p:sp>
        <p:nvSpPr>
          <p:cNvPr id="179" name="Google Shape;179;p29"/>
          <p:cNvSpPr txBox="1"/>
          <p:nvPr>
            <p:ph idx="1" type="body"/>
          </p:nvPr>
        </p:nvSpPr>
        <p:spPr>
          <a:xfrm>
            <a:off x="226075" y="1465800"/>
            <a:ext cx="2808000" cy="316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Poses take into account the stability of the robot while posing</a:t>
            </a:r>
            <a:endParaRPr sz="18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i="1" lang="en" sz="1800"/>
              <a:t>w</a:t>
            </a:r>
            <a:r>
              <a:rPr baseline="-25000" i="1" lang="en" sz="1800"/>
              <a:t>l </a:t>
            </a:r>
            <a:r>
              <a:rPr i="1" lang="en" sz="1800"/>
              <a:t>, w</a:t>
            </a:r>
            <a:r>
              <a:rPr baseline="-25000" i="1" lang="en" sz="1800"/>
              <a:t>r</a:t>
            </a:r>
            <a:r>
              <a:rPr i="1" lang="en" sz="1800"/>
              <a:t> = </a:t>
            </a:r>
            <a:r>
              <a:rPr lang="en" sz="1800"/>
              <a:t>weight on each foot</a:t>
            </a:r>
            <a:endParaRPr sz="1800"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i="1" lang="en" sz="1800"/>
              <a:t>m</a:t>
            </a:r>
            <a:r>
              <a:rPr i="1" lang="en" sz="1800"/>
              <a:t> = </a:t>
            </a:r>
            <a:r>
              <a:rPr lang="en" sz="1800"/>
              <a:t>experimental limit on weight ratio (3)</a:t>
            </a:r>
            <a:r>
              <a:rPr i="1" lang="en" sz="1800"/>
              <a:t> </a:t>
            </a:r>
            <a:endParaRPr i="1" sz="1800"/>
          </a:p>
        </p:txBody>
      </p:sp>
      <p:pic>
        <p:nvPicPr>
          <p:cNvPr id="180" name="Google Shape;180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38713" y="1136375"/>
            <a:ext cx="5543774" cy="113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" name="Google Shape;181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00025" y="2992325"/>
            <a:ext cx="1821125" cy="823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30"/>
          <p:cNvSpPr/>
          <p:nvPr/>
        </p:nvSpPr>
        <p:spPr>
          <a:xfrm>
            <a:off x="3277050" y="0"/>
            <a:ext cx="58671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7" name="Google Shape;187;p30"/>
          <p:cNvSpPr txBox="1"/>
          <p:nvPr>
            <p:ph type="title"/>
          </p:nvPr>
        </p:nvSpPr>
        <p:spPr>
          <a:xfrm>
            <a:off x="226075" y="357800"/>
            <a:ext cx="2918700" cy="1935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/>
              <a:t>Graphical Representation of Stability Cost</a:t>
            </a:r>
            <a:endParaRPr sz="3200"/>
          </a:p>
        </p:txBody>
      </p:sp>
      <p:sp>
        <p:nvSpPr>
          <p:cNvPr id="188" name="Google Shape;188;p30"/>
          <p:cNvSpPr txBox="1"/>
          <p:nvPr>
            <p:ph idx="1" type="body"/>
          </p:nvPr>
        </p:nvSpPr>
        <p:spPr>
          <a:xfrm>
            <a:off x="226075" y="2867400"/>
            <a:ext cx="2808000" cy="227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800"/>
              <a:t>Graph of value for </a:t>
            </a:r>
            <a:r>
              <a:rPr i="1" lang="en" sz="1800"/>
              <a:t>c</a:t>
            </a:r>
            <a:r>
              <a:rPr baseline="-25000" i="1" lang="en" sz="1800"/>
              <a:t>w</a:t>
            </a:r>
            <a:endParaRPr i="1" sz="1800"/>
          </a:p>
        </p:txBody>
      </p:sp>
      <p:pic>
        <p:nvPicPr>
          <p:cNvPr id="189" name="Google Shape;189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28113" y="1028162"/>
            <a:ext cx="5564976" cy="3087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31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Cost Function</a:t>
            </a:r>
            <a:endParaRPr/>
          </a:p>
        </p:txBody>
      </p:sp>
      <p:sp>
        <p:nvSpPr>
          <p:cNvPr id="195" name="Google Shape;195;p31"/>
          <p:cNvSpPr txBox="1"/>
          <p:nvPr>
            <p:ph idx="1" type="body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Add a cost for weight (</a:t>
            </a:r>
            <a:r>
              <a:rPr i="1" lang="en" sz="2400"/>
              <a:t>c</a:t>
            </a:r>
            <a:r>
              <a:rPr baseline="-25000" i="1" lang="en" sz="2400"/>
              <a:t>w </a:t>
            </a:r>
            <a:r>
              <a:rPr i="1" lang="en" sz="2400"/>
              <a:t>)</a:t>
            </a:r>
            <a:r>
              <a:rPr lang="en" sz="2400"/>
              <a:t>, power, and time</a:t>
            </a:r>
            <a:endParaRPr sz="2400"/>
          </a:p>
          <a:p>
            <a:pPr indent="-3810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Power (</a:t>
            </a:r>
            <a:r>
              <a:rPr i="1" lang="en" sz="2400"/>
              <a:t>P</a:t>
            </a:r>
            <a:r>
              <a:rPr lang="en" sz="2400"/>
              <a:t>) computed from electric current for each joint while moving from standard pose to desired pose</a:t>
            </a:r>
            <a:endParaRPr sz="2400"/>
          </a:p>
          <a:p>
            <a:pPr indent="-3810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Time (</a:t>
            </a:r>
            <a:r>
              <a:rPr i="1" lang="en" sz="2400"/>
              <a:t>Δt) </a:t>
            </a:r>
            <a:r>
              <a:rPr lang="en" sz="2400"/>
              <a:t>measured experimentally</a:t>
            </a:r>
            <a:endParaRPr sz="2400"/>
          </a:p>
          <a:p>
            <a:pPr indent="-3810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i="1" lang="en" sz="2400"/>
              <a:t>c</a:t>
            </a:r>
            <a:r>
              <a:rPr i="1" lang="en" sz="2400"/>
              <a:t> = k</a:t>
            </a:r>
            <a:r>
              <a:rPr baseline="-25000" i="1" lang="en" sz="2400"/>
              <a:t>w</a:t>
            </a:r>
            <a:r>
              <a:rPr i="1" lang="en" sz="2400"/>
              <a:t> · c</a:t>
            </a:r>
            <a:r>
              <a:rPr baseline="-25000" i="1" lang="en" sz="2400"/>
              <a:t>w</a:t>
            </a:r>
            <a:r>
              <a:rPr i="1" lang="en" sz="2400"/>
              <a:t> + k</a:t>
            </a:r>
            <a:r>
              <a:rPr baseline="-25000" i="1" lang="en" sz="2400"/>
              <a:t>t</a:t>
            </a:r>
            <a:r>
              <a:rPr i="1" lang="en" sz="2400"/>
              <a:t> · Δt + k</a:t>
            </a:r>
            <a:r>
              <a:rPr baseline="-25000" i="1" lang="en" sz="2400"/>
              <a:t>p</a:t>
            </a:r>
            <a:r>
              <a:rPr i="1" lang="en" sz="2400"/>
              <a:t> · P</a:t>
            </a:r>
            <a:endParaRPr i="1" sz="2400"/>
          </a:p>
        </p:txBody>
      </p:sp>
      <p:sp>
        <p:nvSpPr>
          <p:cNvPr id="196" name="Google Shape;196;p31"/>
          <p:cNvSpPr txBox="1"/>
          <p:nvPr/>
        </p:nvSpPr>
        <p:spPr>
          <a:xfrm>
            <a:off x="4572000" y="0"/>
            <a:ext cx="4572000" cy="167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Clr>
                <a:srgbClr val="85B0FF"/>
              </a:buClr>
              <a:buSzPts val="2400"/>
              <a:buFont typeface="Roboto"/>
              <a:buAutoNum type="alphaLcPeriod"/>
            </a:pPr>
            <a:r>
              <a:rPr lang="en" sz="2400">
                <a:solidFill>
                  <a:srgbClr val="85B0FF"/>
                </a:solidFill>
                <a:latin typeface="Roboto"/>
                <a:ea typeface="Roboto"/>
                <a:cs typeface="Roboto"/>
                <a:sym typeface="Roboto"/>
              </a:rPr>
              <a:t>Reachability Map I</a:t>
            </a:r>
            <a:endParaRPr sz="2400">
              <a:solidFill>
                <a:srgbClr val="85B0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Clr>
                <a:srgbClr val="85B0FF"/>
              </a:buClr>
              <a:buSzPts val="2400"/>
              <a:buFont typeface="Roboto"/>
              <a:buAutoNum type="alphaLcPeriod"/>
            </a:pPr>
            <a:r>
              <a:rPr lang="en" sz="2400">
                <a:solidFill>
                  <a:srgbClr val="85B0FF"/>
                </a:solidFill>
                <a:latin typeface="Roboto"/>
                <a:ea typeface="Roboto"/>
                <a:cs typeface="Roboto"/>
                <a:sym typeface="Roboto"/>
              </a:rPr>
              <a:t>Reachability Map II</a:t>
            </a:r>
            <a:endParaRPr sz="2400">
              <a:solidFill>
                <a:srgbClr val="85B0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Clr>
                <a:srgbClr val="85B0FF"/>
              </a:buClr>
              <a:buSzPts val="2400"/>
              <a:buFont typeface="Roboto"/>
              <a:buAutoNum type="alphaLcPeriod"/>
            </a:pPr>
            <a:r>
              <a:rPr lang="en" sz="2400">
                <a:solidFill>
                  <a:srgbClr val="85B0FF"/>
                </a:solidFill>
                <a:latin typeface="Roboto"/>
                <a:ea typeface="Roboto"/>
                <a:cs typeface="Roboto"/>
                <a:sym typeface="Roboto"/>
              </a:rPr>
              <a:t>Pose Stability</a:t>
            </a:r>
            <a:endParaRPr sz="2400">
              <a:solidFill>
                <a:srgbClr val="85B0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oboto"/>
              <a:buAutoNum type="alphaLcPeriod"/>
            </a:pPr>
            <a:r>
              <a:rPr lang="en" sz="24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Cost Function</a:t>
            </a:r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4"/>
          <p:cNvSpPr txBox="1"/>
          <p:nvPr>
            <p:ph type="title"/>
          </p:nvPr>
        </p:nvSpPr>
        <p:spPr>
          <a:xfrm>
            <a:off x="460950" y="2065350"/>
            <a:ext cx="4374300" cy="1012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Introduction</a:t>
            </a:r>
            <a:endParaRPr/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SzPts val="2400"/>
              <a:buAutoNum type="alphaLcPeriod"/>
            </a:pPr>
            <a:r>
              <a:rPr lang="en" sz="2400"/>
              <a:t>The Problem</a:t>
            </a:r>
            <a:endParaRPr sz="2400"/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SzPts val="2400"/>
              <a:buAutoNum type="alphaLcPeriod"/>
            </a:pPr>
            <a:r>
              <a:rPr lang="en" sz="2400"/>
              <a:t>Implementation</a:t>
            </a:r>
            <a:endParaRPr sz="2400"/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SzPts val="2400"/>
              <a:buAutoNum type="alphaLcPeriod"/>
            </a:pPr>
            <a:r>
              <a:rPr lang="en" sz="2400"/>
              <a:t>Algorithmic Solutions</a:t>
            </a:r>
            <a:endParaRPr sz="2400"/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SzPts val="2400"/>
              <a:buAutoNum type="alphaLcPeriod"/>
            </a:pPr>
            <a:r>
              <a:rPr lang="en" sz="2400"/>
              <a:t>Real-World Example</a:t>
            </a:r>
            <a:endParaRPr sz="2400"/>
          </a:p>
        </p:txBody>
      </p:sp>
      <p:sp>
        <p:nvSpPr>
          <p:cNvPr id="75" name="Google Shape;75;p14"/>
          <p:cNvSpPr txBox="1"/>
          <p:nvPr>
            <p:ph type="title"/>
          </p:nvPr>
        </p:nvSpPr>
        <p:spPr>
          <a:xfrm>
            <a:off x="4835375" y="317700"/>
            <a:ext cx="3958500" cy="4508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lang="en" sz="2400"/>
              <a:t>Introduction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85B0FF"/>
              </a:buClr>
              <a:buSzPts val="2400"/>
              <a:buAutoNum type="arabicPeriod"/>
            </a:pPr>
            <a:r>
              <a:rPr lang="en" sz="2400">
                <a:solidFill>
                  <a:srgbClr val="85B0FF"/>
                </a:solidFill>
              </a:rPr>
              <a:t>Related Work</a:t>
            </a:r>
            <a:endParaRPr sz="2400">
              <a:solidFill>
                <a:srgbClr val="85B0FF"/>
              </a:solidFill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85B0FF"/>
              </a:buClr>
              <a:buSzPts val="2400"/>
              <a:buAutoNum type="arabicPeriod"/>
            </a:pPr>
            <a:r>
              <a:rPr lang="en" sz="2400">
                <a:solidFill>
                  <a:srgbClr val="85B0FF"/>
                </a:solidFill>
              </a:rPr>
              <a:t>P</a:t>
            </a:r>
            <a:r>
              <a:rPr lang="en" sz="2400">
                <a:solidFill>
                  <a:srgbClr val="85B0FF"/>
                </a:solidFill>
              </a:rPr>
              <a:t>r</a:t>
            </a:r>
            <a:r>
              <a:rPr lang="en" sz="2400">
                <a:solidFill>
                  <a:srgbClr val="85B0FF"/>
                </a:solidFill>
              </a:rPr>
              <a:t>oblem Description and Framework</a:t>
            </a:r>
            <a:endParaRPr sz="2400">
              <a:solidFill>
                <a:srgbClr val="85B0FF"/>
              </a:solidFill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85B0FF"/>
              </a:buClr>
              <a:buSzPts val="2400"/>
              <a:buAutoNum type="arabicPeriod"/>
            </a:pPr>
            <a:r>
              <a:rPr lang="en" sz="2400">
                <a:solidFill>
                  <a:srgbClr val="85B0FF"/>
                </a:solidFill>
              </a:rPr>
              <a:t>Reachability Map and Pose Evaluation</a:t>
            </a:r>
            <a:endParaRPr sz="2400">
              <a:solidFill>
                <a:srgbClr val="85B0FF"/>
              </a:solidFill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85B0FF"/>
              </a:buClr>
              <a:buSzPts val="2400"/>
              <a:buAutoNum type="arabicPeriod"/>
            </a:pPr>
            <a:r>
              <a:rPr lang="en" sz="2400">
                <a:solidFill>
                  <a:srgbClr val="85B0FF"/>
                </a:solidFill>
              </a:rPr>
              <a:t>Efficient Representation of the Inverse Reachability Map</a:t>
            </a:r>
            <a:endParaRPr sz="2400">
              <a:solidFill>
                <a:srgbClr val="85B0FF"/>
              </a:solidFill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85B0FF"/>
              </a:buClr>
              <a:buSzPts val="2400"/>
              <a:buAutoNum type="arabicPeriod"/>
            </a:pPr>
            <a:r>
              <a:rPr lang="en" sz="2400">
                <a:solidFill>
                  <a:srgbClr val="85B0FF"/>
                </a:solidFill>
              </a:rPr>
              <a:t>Planning a Tour of Viewing Poses</a:t>
            </a:r>
            <a:endParaRPr sz="2400">
              <a:solidFill>
                <a:srgbClr val="85B0FF"/>
              </a:solidFill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85B0FF"/>
              </a:buClr>
              <a:buSzPts val="2400"/>
              <a:buAutoNum type="arabicPeriod"/>
            </a:pPr>
            <a:r>
              <a:rPr lang="en" sz="2400">
                <a:solidFill>
                  <a:srgbClr val="85B0FF"/>
                </a:solidFill>
              </a:rPr>
              <a:t>Experiments</a:t>
            </a:r>
            <a:endParaRPr sz="2400">
              <a:solidFill>
                <a:srgbClr val="85B0FF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32"/>
          <p:cNvSpPr txBox="1"/>
          <p:nvPr>
            <p:ph type="title"/>
          </p:nvPr>
        </p:nvSpPr>
        <p:spPr>
          <a:xfrm>
            <a:off x="460950" y="2065350"/>
            <a:ext cx="4367700" cy="1012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Efficient Representation of the Inverse Reachability Map</a:t>
            </a:r>
            <a:endParaRPr/>
          </a:p>
        </p:txBody>
      </p:sp>
      <p:sp>
        <p:nvSpPr>
          <p:cNvPr id="202" name="Google Shape;202;p32"/>
          <p:cNvSpPr txBox="1"/>
          <p:nvPr>
            <p:ph type="title"/>
          </p:nvPr>
        </p:nvSpPr>
        <p:spPr>
          <a:xfrm>
            <a:off x="4835375" y="317700"/>
            <a:ext cx="3958500" cy="4508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85B0FF"/>
              </a:buClr>
              <a:buSzPts val="2400"/>
              <a:buAutoNum type="arabicPeriod"/>
            </a:pPr>
            <a:r>
              <a:rPr lang="en" sz="2400">
                <a:solidFill>
                  <a:srgbClr val="85B0FF"/>
                </a:solidFill>
              </a:rPr>
              <a:t>Introduction</a:t>
            </a:r>
            <a:endParaRPr sz="2400">
              <a:solidFill>
                <a:srgbClr val="85B0FF"/>
              </a:solidFill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85B0FF"/>
              </a:buClr>
              <a:buSzPts val="2400"/>
              <a:buAutoNum type="arabicPeriod"/>
            </a:pPr>
            <a:r>
              <a:rPr lang="en" sz="2400">
                <a:solidFill>
                  <a:srgbClr val="85B0FF"/>
                </a:solidFill>
              </a:rPr>
              <a:t>Related Work</a:t>
            </a:r>
            <a:endParaRPr sz="2400">
              <a:solidFill>
                <a:srgbClr val="85B0FF"/>
              </a:solidFill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85B0FF"/>
              </a:buClr>
              <a:buSzPts val="2400"/>
              <a:buAutoNum type="arabicPeriod"/>
            </a:pPr>
            <a:r>
              <a:rPr lang="en" sz="2400">
                <a:solidFill>
                  <a:srgbClr val="85B0FF"/>
                </a:solidFill>
              </a:rPr>
              <a:t>Problem Description and Framework</a:t>
            </a:r>
            <a:endParaRPr sz="2400">
              <a:solidFill>
                <a:srgbClr val="85B0FF"/>
              </a:solidFill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85B0FF"/>
              </a:buClr>
              <a:buSzPts val="2400"/>
              <a:buAutoNum type="arabicPeriod"/>
            </a:pPr>
            <a:r>
              <a:rPr lang="en" sz="2400">
                <a:solidFill>
                  <a:srgbClr val="85B0FF"/>
                </a:solidFill>
              </a:rPr>
              <a:t>Reachability Map and Pose Evaluation</a:t>
            </a:r>
            <a:endParaRPr sz="2400">
              <a:solidFill>
                <a:srgbClr val="85B0FF"/>
              </a:solidFill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lang="en" sz="2400"/>
              <a:t>Efficient Representation of the Inverse Reachability Map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85B0FF"/>
              </a:buClr>
              <a:buSzPts val="2400"/>
              <a:buAutoNum type="arabicPeriod"/>
            </a:pPr>
            <a:r>
              <a:rPr lang="en" sz="2400">
                <a:solidFill>
                  <a:srgbClr val="85B0FF"/>
                </a:solidFill>
              </a:rPr>
              <a:t>Planning a Tour of Viewing Poses</a:t>
            </a:r>
            <a:endParaRPr sz="2400">
              <a:solidFill>
                <a:srgbClr val="85B0FF"/>
              </a:solidFill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85B0FF"/>
              </a:buClr>
              <a:buSzPts val="2400"/>
              <a:buAutoNum type="arabicPeriod"/>
            </a:pPr>
            <a:r>
              <a:rPr lang="en" sz="2400">
                <a:solidFill>
                  <a:srgbClr val="85B0FF"/>
                </a:solidFill>
              </a:rPr>
              <a:t>Experiments</a:t>
            </a:r>
            <a:endParaRPr sz="2400">
              <a:solidFill>
                <a:srgbClr val="85B0FF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33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Efficient Representation of the Inverse Reachability Map</a:t>
            </a:r>
            <a:endParaRPr/>
          </a:p>
        </p:txBody>
      </p:sp>
      <p:sp>
        <p:nvSpPr>
          <p:cNvPr id="208" name="Google Shape;208;p33"/>
          <p:cNvSpPr txBox="1"/>
          <p:nvPr>
            <p:ph idx="1" type="body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Input is location of endeffector, not the base</a:t>
            </a:r>
            <a:endParaRPr sz="2400"/>
          </a:p>
          <a:p>
            <a:pPr indent="-3810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More efficient to invert the reachability map</a:t>
            </a:r>
            <a:endParaRPr sz="2400"/>
          </a:p>
          <a:p>
            <a:pPr indent="-3810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Cells are now locations of base frame instead of endeffector</a:t>
            </a:r>
            <a:endParaRPr sz="2400"/>
          </a:p>
          <a:p>
            <a:pPr indent="-3810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Store IRM as a database</a:t>
            </a:r>
            <a:endParaRPr sz="2400"/>
          </a:p>
          <a:p>
            <a:pPr indent="-3810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en" sz="2400"/>
              <a:t>Indexed on roll, pitch, and z component of base</a:t>
            </a:r>
            <a:endParaRPr sz="2400"/>
          </a:p>
          <a:p>
            <a:pPr indent="-3810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Could index with k-d tree or octree for quick search</a:t>
            </a:r>
            <a:endParaRPr sz="240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34"/>
          <p:cNvSpPr txBox="1"/>
          <p:nvPr>
            <p:ph type="title"/>
          </p:nvPr>
        </p:nvSpPr>
        <p:spPr>
          <a:xfrm>
            <a:off x="460950" y="2065350"/>
            <a:ext cx="4367700" cy="1012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Planning a Tour of Viewing Poses</a:t>
            </a:r>
            <a:endParaRPr/>
          </a:p>
          <a:p>
            <a:pPr indent="-381000" lvl="0" marL="914400" rtl="0" algn="l">
              <a:spcBef>
                <a:spcPts val="0"/>
              </a:spcBef>
              <a:spcAft>
                <a:spcPts val="0"/>
              </a:spcAft>
              <a:buSzPts val="2400"/>
              <a:buAutoNum type="alphaLcPeriod"/>
            </a:pPr>
            <a:r>
              <a:rPr lang="en" sz="2400"/>
              <a:t>Sampling Candidate Viewing Poses</a:t>
            </a:r>
            <a:endParaRPr sz="2400"/>
          </a:p>
          <a:p>
            <a:pPr indent="-381000" lvl="0" marL="914400" rtl="0" algn="l">
              <a:spcBef>
                <a:spcPts val="0"/>
              </a:spcBef>
              <a:spcAft>
                <a:spcPts val="0"/>
              </a:spcAft>
              <a:buSzPts val="2400"/>
              <a:buAutoNum type="alphaLcPeriod"/>
            </a:pPr>
            <a:r>
              <a:rPr lang="en" sz="2400"/>
              <a:t>Determining Whole-Body Configurations</a:t>
            </a:r>
            <a:endParaRPr sz="2400"/>
          </a:p>
          <a:p>
            <a:pPr indent="-381000" lvl="0" marL="914400" rtl="0" algn="l">
              <a:spcBef>
                <a:spcPts val="0"/>
              </a:spcBef>
              <a:spcAft>
                <a:spcPts val="0"/>
              </a:spcAft>
              <a:buSzPts val="2400"/>
              <a:buAutoNum type="alphaLcPeriod"/>
            </a:pPr>
            <a:r>
              <a:rPr lang="en" sz="2400"/>
              <a:t>Formulation as a Traveling Salesman Problem</a:t>
            </a:r>
            <a:endParaRPr sz="2400"/>
          </a:p>
        </p:txBody>
      </p:sp>
      <p:sp>
        <p:nvSpPr>
          <p:cNvPr id="214" name="Google Shape;214;p34"/>
          <p:cNvSpPr txBox="1"/>
          <p:nvPr>
            <p:ph type="title"/>
          </p:nvPr>
        </p:nvSpPr>
        <p:spPr>
          <a:xfrm>
            <a:off x="4835375" y="317700"/>
            <a:ext cx="3958500" cy="4508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85B0FF"/>
              </a:buClr>
              <a:buSzPts val="2400"/>
              <a:buAutoNum type="arabicPeriod"/>
            </a:pPr>
            <a:r>
              <a:rPr lang="en" sz="2400">
                <a:solidFill>
                  <a:srgbClr val="85B0FF"/>
                </a:solidFill>
              </a:rPr>
              <a:t>Introduction</a:t>
            </a:r>
            <a:endParaRPr sz="2400">
              <a:solidFill>
                <a:srgbClr val="85B0FF"/>
              </a:solidFill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85B0FF"/>
              </a:buClr>
              <a:buSzPts val="2400"/>
              <a:buAutoNum type="arabicPeriod"/>
            </a:pPr>
            <a:r>
              <a:rPr lang="en" sz="2400">
                <a:solidFill>
                  <a:srgbClr val="85B0FF"/>
                </a:solidFill>
              </a:rPr>
              <a:t>Related Work</a:t>
            </a:r>
            <a:endParaRPr sz="2400">
              <a:solidFill>
                <a:srgbClr val="85B0FF"/>
              </a:solidFill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85B0FF"/>
              </a:buClr>
              <a:buSzPts val="2400"/>
              <a:buAutoNum type="arabicPeriod"/>
            </a:pPr>
            <a:r>
              <a:rPr lang="en" sz="2400">
                <a:solidFill>
                  <a:srgbClr val="85B0FF"/>
                </a:solidFill>
              </a:rPr>
              <a:t>Problem Description and Framework</a:t>
            </a:r>
            <a:endParaRPr sz="2400">
              <a:solidFill>
                <a:srgbClr val="85B0FF"/>
              </a:solidFill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85B0FF"/>
              </a:buClr>
              <a:buSzPts val="2400"/>
              <a:buAutoNum type="arabicPeriod"/>
            </a:pPr>
            <a:r>
              <a:rPr lang="en" sz="2400">
                <a:solidFill>
                  <a:srgbClr val="85B0FF"/>
                </a:solidFill>
              </a:rPr>
              <a:t>Reachability Map and Pose Evaluation</a:t>
            </a:r>
            <a:endParaRPr sz="2400">
              <a:solidFill>
                <a:srgbClr val="85B0FF"/>
              </a:solidFill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85B0FF"/>
              </a:buClr>
              <a:buSzPts val="2400"/>
              <a:buAutoNum type="arabicPeriod"/>
            </a:pPr>
            <a:r>
              <a:rPr lang="en" sz="2400">
                <a:solidFill>
                  <a:srgbClr val="85B0FF"/>
                </a:solidFill>
              </a:rPr>
              <a:t>Efficient Representation of the Inverse Reachability Map</a:t>
            </a:r>
            <a:endParaRPr sz="2400">
              <a:solidFill>
                <a:srgbClr val="85B0FF"/>
              </a:solidFill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lang="en" sz="2400"/>
              <a:t>Planning a Tour of Viewing Poses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85B0FF"/>
              </a:buClr>
              <a:buSzPts val="2400"/>
              <a:buAutoNum type="arabicPeriod"/>
            </a:pPr>
            <a:r>
              <a:rPr lang="en" sz="2400">
                <a:solidFill>
                  <a:srgbClr val="85B0FF"/>
                </a:solidFill>
              </a:rPr>
              <a:t>Experiments</a:t>
            </a:r>
            <a:endParaRPr sz="2400">
              <a:solidFill>
                <a:srgbClr val="85B0FF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35"/>
          <p:cNvSpPr txBox="1"/>
          <p:nvPr>
            <p:ph idx="1" type="body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Sample the physical space accessible by the robot’s camera</a:t>
            </a:r>
            <a:endParaRPr sz="2400"/>
          </a:p>
          <a:p>
            <a:pPr indent="-3810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Cast rays from each object voxel across the space</a:t>
            </a:r>
            <a:endParaRPr sz="2400"/>
          </a:p>
          <a:p>
            <a:pPr indent="-3810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Free-space voxel utility increases for each object voxel that collides</a:t>
            </a:r>
            <a:endParaRPr sz="2400"/>
          </a:p>
          <a:p>
            <a:pPr indent="-3810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For each voxel, sample random 3D orientations</a:t>
            </a:r>
            <a:endParaRPr sz="2400"/>
          </a:p>
        </p:txBody>
      </p:sp>
      <p:sp>
        <p:nvSpPr>
          <p:cNvPr id="220" name="Google Shape;220;p35"/>
          <p:cNvSpPr txBox="1"/>
          <p:nvPr>
            <p:ph type="title"/>
          </p:nvPr>
        </p:nvSpPr>
        <p:spPr>
          <a:xfrm>
            <a:off x="471900" y="285125"/>
            <a:ext cx="4100100" cy="122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Sampling Candidate Viewing Poses</a:t>
            </a:r>
            <a:endParaRPr/>
          </a:p>
        </p:txBody>
      </p:sp>
      <p:sp>
        <p:nvSpPr>
          <p:cNvPr id="221" name="Google Shape;221;p35"/>
          <p:cNvSpPr txBox="1"/>
          <p:nvPr/>
        </p:nvSpPr>
        <p:spPr>
          <a:xfrm>
            <a:off x="4017025" y="0"/>
            <a:ext cx="5127000" cy="167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oboto"/>
              <a:buAutoNum type="alphaLcPeriod"/>
            </a:pPr>
            <a:r>
              <a:rPr lang="en" sz="1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Sampling Candidate Viewing Poses</a:t>
            </a:r>
            <a:endParaRPr sz="18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rgbClr val="85B0FF"/>
              </a:buClr>
              <a:buSzPts val="1800"/>
              <a:buFont typeface="Roboto"/>
              <a:buAutoNum type="alphaLcPeriod"/>
            </a:pPr>
            <a:r>
              <a:rPr lang="en" sz="1800">
                <a:solidFill>
                  <a:srgbClr val="85B0FF"/>
                </a:solidFill>
                <a:latin typeface="Roboto"/>
                <a:ea typeface="Roboto"/>
                <a:cs typeface="Roboto"/>
                <a:sym typeface="Roboto"/>
              </a:rPr>
              <a:t>Determining Whole-Body Configurations</a:t>
            </a:r>
            <a:endParaRPr sz="1800">
              <a:solidFill>
                <a:srgbClr val="85B0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rgbClr val="85B0FF"/>
              </a:buClr>
              <a:buSzPts val="1800"/>
              <a:buFont typeface="Roboto"/>
              <a:buAutoNum type="alphaLcPeriod"/>
            </a:pPr>
            <a:r>
              <a:rPr lang="en" sz="1800">
                <a:solidFill>
                  <a:srgbClr val="85B0FF"/>
                </a:solidFill>
                <a:latin typeface="Roboto"/>
                <a:ea typeface="Roboto"/>
                <a:cs typeface="Roboto"/>
                <a:sym typeface="Roboto"/>
              </a:rPr>
              <a:t>Formulation as a Traveling Salesman Problem</a:t>
            </a:r>
            <a:endParaRPr sz="1800">
              <a:solidFill>
                <a:srgbClr val="85B0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36"/>
          <p:cNvSpPr txBox="1"/>
          <p:nvPr>
            <p:ph idx="1" type="body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Sequence of checks</a:t>
            </a:r>
            <a:endParaRPr sz="2400"/>
          </a:p>
          <a:p>
            <a:pPr indent="-3810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en" sz="2400"/>
              <a:t>Location is reachable, using 2D occupancy grid map</a:t>
            </a:r>
            <a:endParaRPr sz="2400"/>
          </a:p>
          <a:p>
            <a:pPr indent="-3810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en" sz="2400"/>
              <a:t>Feet do not collide with environment</a:t>
            </a:r>
            <a:endParaRPr sz="2400"/>
          </a:p>
          <a:p>
            <a:pPr indent="-3810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en" sz="2400"/>
              <a:t>Full body does not collide with environment</a:t>
            </a:r>
            <a:endParaRPr sz="2400"/>
          </a:p>
          <a:p>
            <a:pPr indent="-38100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■"/>
            </a:pPr>
            <a:r>
              <a:rPr lang="en" sz="2400"/>
              <a:t>Flexible Collision Library</a:t>
            </a:r>
            <a:endParaRPr sz="2400"/>
          </a:p>
        </p:txBody>
      </p:sp>
      <p:sp>
        <p:nvSpPr>
          <p:cNvPr id="227" name="Google Shape;227;p36"/>
          <p:cNvSpPr txBox="1"/>
          <p:nvPr>
            <p:ph type="title"/>
          </p:nvPr>
        </p:nvSpPr>
        <p:spPr>
          <a:xfrm>
            <a:off x="471900" y="285125"/>
            <a:ext cx="4100100" cy="1221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/>
              <a:t>Determining Whole-Body Configurations</a:t>
            </a:r>
            <a:endParaRPr sz="2700"/>
          </a:p>
        </p:txBody>
      </p:sp>
      <p:sp>
        <p:nvSpPr>
          <p:cNvPr id="228" name="Google Shape;228;p36"/>
          <p:cNvSpPr txBox="1"/>
          <p:nvPr/>
        </p:nvSpPr>
        <p:spPr>
          <a:xfrm>
            <a:off x="4017025" y="0"/>
            <a:ext cx="5127000" cy="167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rgbClr val="85B0FF"/>
              </a:buClr>
              <a:buSzPts val="1800"/>
              <a:buFont typeface="Roboto"/>
              <a:buAutoNum type="alphaLcPeriod"/>
            </a:pPr>
            <a:r>
              <a:rPr lang="en" sz="1800">
                <a:solidFill>
                  <a:srgbClr val="85B0FF"/>
                </a:solidFill>
                <a:latin typeface="Roboto"/>
                <a:ea typeface="Roboto"/>
                <a:cs typeface="Roboto"/>
                <a:sym typeface="Roboto"/>
              </a:rPr>
              <a:t>Sampling Candidate Viewing Poses</a:t>
            </a:r>
            <a:endParaRPr sz="1800">
              <a:solidFill>
                <a:srgbClr val="85B0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oboto"/>
              <a:buAutoNum type="alphaLcPeriod"/>
            </a:pPr>
            <a:r>
              <a:rPr lang="en" sz="1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Determining Whole-Body Configurations</a:t>
            </a:r>
            <a:endParaRPr sz="18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rgbClr val="85B0FF"/>
              </a:buClr>
              <a:buSzPts val="1800"/>
              <a:buFont typeface="Roboto"/>
              <a:buAutoNum type="alphaLcPeriod"/>
            </a:pPr>
            <a:r>
              <a:rPr lang="en" sz="1800">
                <a:solidFill>
                  <a:srgbClr val="85B0FF"/>
                </a:solidFill>
                <a:latin typeface="Roboto"/>
                <a:ea typeface="Roboto"/>
                <a:cs typeface="Roboto"/>
                <a:sym typeface="Roboto"/>
              </a:rPr>
              <a:t>Formulation as a Traveling Salesman Problem</a:t>
            </a:r>
            <a:endParaRPr sz="1800">
              <a:solidFill>
                <a:srgbClr val="85B0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37"/>
          <p:cNvSpPr txBox="1"/>
          <p:nvPr>
            <p:ph idx="1" type="body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Find smallest set of viewing poses to cover all object voxels</a:t>
            </a:r>
            <a:endParaRPr sz="2400"/>
          </a:p>
          <a:p>
            <a:pPr indent="-3810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Object search: start with panoramic, high utility views and use a greedy approach</a:t>
            </a:r>
            <a:endParaRPr sz="2400"/>
          </a:p>
          <a:p>
            <a:pPr indent="-3810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Inspection: use Lin-Kernighan heuristic solver to save time and energy (of the robot)</a:t>
            </a:r>
            <a:endParaRPr sz="2400"/>
          </a:p>
          <a:p>
            <a:pPr indent="-3810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en" sz="2400"/>
              <a:t>Node distance is physical travel distance</a:t>
            </a:r>
            <a:endParaRPr sz="2400"/>
          </a:p>
        </p:txBody>
      </p:sp>
      <p:sp>
        <p:nvSpPr>
          <p:cNvPr id="234" name="Google Shape;234;p37"/>
          <p:cNvSpPr txBox="1"/>
          <p:nvPr>
            <p:ph type="title"/>
          </p:nvPr>
        </p:nvSpPr>
        <p:spPr>
          <a:xfrm>
            <a:off x="471900" y="285125"/>
            <a:ext cx="4100100" cy="1221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/>
              <a:t>Formulation as a Traveling Salesman Problem</a:t>
            </a:r>
            <a:endParaRPr sz="2700"/>
          </a:p>
        </p:txBody>
      </p:sp>
      <p:sp>
        <p:nvSpPr>
          <p:cNvPr id="235" name="Google Shape;235;p37"/>
          <p:cNvSpPr txBox="1"/>
          <p:nvPr/>
        </p:nvSpPr>
        <p:spPr>
          <a:xfrm>
            <a:off x="4017025" y="0"/>
            <a:ext cx="5127000" cy="167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rgbClr val="85B0FF"/>
              </a:buClr>
              <a:buSzPts val="1800"/>
              <a:buFont typeface="Roboto"/>
              <a:buAutoNum type="alphaLcPeriod"/>
            </a:pPr>
            <a:r>
              <a:rPr lang="en" sz="1800">
                <a:solidFill>
                  <a:srgbClr val="85B0FF"/>
                </a:solidFill>
                <a:latin typeface="Roboto"/>
                <a:ea typeface="Roboto"/>
                <a:cs typeface="Roboto"/>
                <a:sym typeface="Roboto"/>
              </a:rPr>
              <a:t>Sampling Candidate Viewing Poses</a:t>
            </a:r>
            <a:endParaRPr sz="1800">
              <a:solidFill>
                <a:srgbClr val="85B0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rgbClr val="85B0FF"/>
              </a:buClr>
              <a:buSzPts val="1800"/>
              <a:buFont typeface="Roboto"/>
              <a:buAutoNum type="alphaLcPeriod"/>
            </a:pPr>
            <a:r>
              <a:rPr lang="en" sz="1800">
                <a:solidFill>
                  <a:srgbClr val="85B0FF"/>
                </a:solidFill>
                <a:latin typeface="Roboto"/>
                <a:ea typeface="Roboto"/>
                <a:cs typeface="Roboto"/>
                <a:sym typeface="Roboto"/>
              </a:rPr>
              <a:t>Determining Whole-Body Configurations</a:t>
            </a:r>
            <a:endParaRPr sz="1800">
              <a:solidFill>
                <a:srgbClr val="85B0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oboto"/>
              <a:buAutoNum type="alphaLcPeriod"/>
            </a:pPr>
            <a:r>
              <a:rPr lang="en" sz="1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Formulation as a Traveling Salesman Problem</a:t>
            </a:r>
            <a:endParaRPr sz="18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38"/>
          <p:cNvSpPr txBox="1"/>
          <p:nvPr>
            <p:ph type="title"/>
          </p:nvPr>
        </p:nvSpPr>
        <p:spPr>
          <a:xfrm>
            <a:off x="460950" y="2065350"/>
            <a:ext cx="4374300" cy="1012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Experiments</a:t>
            </a:r>
            <a:endParaRPr/>
          </a:p>
          <a:p>
            <a:pPr indent="-381000" lvl="0" marL="914400" rtl="0" algn="l">
              <a:spcBef>
                <a:spcPts val="0"/>
              </a:spcBef>
              <a:spcAft>
                <a:spcPts val="0"/>
              </a:spcAft>
              <a:buSzPts val="2400"/>
              <a:buAutoNum type="alphaLcPeriod"/>
            </a:pPr>
            <a:r>
              <a:rPr lang="en" sz="2400"/>
              <a:t>Generating the Inverse Reachability Map</a:t>
            </a:r>
            <a:endParaRPr sz="2400"/>
          </a:p>
          <a:p>
            <a:pPr indent="-381000" lvl="0" marL="914400" rtl="0" algn="l">
              <a:spcBef>
                <a:spcPts val="0"/>
              </a:spcBef>
              <a:spcAft>
                <a:spcPts val="0"/>
              </a:spcAft>
              <a:buSzPts val="2400"/>
              <a:buAutoNum type="alphaLcPeriod"/>
            </a:pPr>
            <a:r>
              <a:rPr lang="en" sz="2400"/>
              <a:t>Coverage of Simulated Environments</a:t>
            </a:r>
            <a:endParaRPr sz="2400"/>
          </a:p>
          <a:p>
            <a:pPr indent="-381000" lvl="0" marL="914400" rtl="0" algn="l">
              <a:spcBef>
                <a:spcPts val="0"/>
              </a:spcBef>
              <a:spcAft>
                <a:spcPts val="0"/>
              </a:spcAft>
              <a:buSzPts val="2400"/>
              <a:buAutoNum type="alphaLcPeriod"/>
            </a:pPr>
            <a:r>
              <a:rPr lang="en" sz="2400"/>
              <a:t>Coverage of a Real Scene</a:t>
            </a:r>
            <a:endParaRPr/>
          </a:p>
        </p:txBody>
      </p:sp>
      <p:sp>
        <p:nvSpPr>
          <p:cNvPr id="241" name="Google Shape;241;p38"/>
          <p:cNvSpPr txBox="1"/>
          <p:nvPr>
            <p:ph type="title"/>
          </p:nvPr>
        </p:nvSpPr>
        <p:spPr>
          <a:xfrm>
            <a:off x="4835375" y="317700"/>
            <a:ext cx="3958500" cy="4508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85B0FF"/>
              </a:buClr>
              <a:buSzPts val="2400"/>
              <a:buAutoNum type="arabicPeriod"/>
            </a:pPr>
            <a:r>
              <a:rPr lang="en" sz="2400">
                <a:solidFill>
                  <a:srgbClr val="85B0FF"/>
                </a:solidFill>
              </a:rPr>
              <a:t>Introduction</a:t>
            </a:r>
            <a:endParaRPr sz="2400">
              <a:solidFill>
                <a:srgbClr val="85B0FF"/>
              </a:solidFill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85B0FF"/>
              </a:buClr>
              <a:buSzPts val="2400"/>
              <a:buAutoNum type="arabicPeriod"/>
            </a:pPr>
            <a:r>
              <a:rPr lang="en" sz="2400">
                <a:solidFill>
                  <a:srgbClr val="85B0FF"/>
                </a:solidFill>
              </a:rPr>
              <a:t>Related Work</a:t>
            </a:r>
            <a:endParaRPr sz="2400">
              <a:solidFill>
                <a:srgbClr val="85B0FF"/>
              </a:solidFill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85B0FF"/>
              </a:buClr>
              <a:buSzPts val="2400"/>
              <a:buAutoNum type="arabicPeriod"/>
            </a:pPr>
            <a:r>
              <a:rPr lang="en" sz="2400">
                <a:solidFill>
                  <a:srgbClr val="85B0FF"/>
                </a:solidFill>
              </a:rPr>
              <a:t>Problem Description and Framework</a:t>
            </a:r>
            <a:endParaRPr sz="2400">
              <a:solidFill>
                <a:srgbClr val="85B0FF"/>
              </a:solidFill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85B0FF"/>
              </a:buClr>
              <a:buSzPts val="2400"/>
              <a:buAutoNum type="arabicPeriod"/>
            </a:pPr>
            <a:r>
              <a:rPr lang="en" sz="2400">
                <a:solidFill>
                  <a:srgbClr val="85B0FF"/>
                </a:solidFill>
              </a:rPr>
              <a:t>Reachability Map and Pose Evaluation</a:t>
            </a:r>
            <a:endParaRPr sz="2400">
              <a:solidFill>
                <a:srgbClr val="85B0FF"/>
              </a:solidFill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85B0FF"/>
              </a:buClr>
              <a:buSzPts val="2400"/>
              <a:buAutoNum type="arabicPeriod"/>
            </a:pPr>
            <a:r>
              <a:rPr lang="en" sz="2400">
                <a:solidFill>
                  <a:srgbClr val="85B0FF"/>
                </a:solidFill>
              </a:rPr>
              <a:t>Efficient Representation of the Inverse Reachability Map</a:t>
            </a:r>
            <a:endParaRPr sz="2400">
              <a:solidFill>
                <a:srgbClr val="85B0FF"/>
              </a:solidFill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85B0FF"/>
              </a:buClr>
              <a:buSzPts val="2400"/>
              <a:buAutoNum type="arabicPeriod"/>
            </a:pPr>
            <a:r>
              <a:rPr lang="en" sz="2400">
                <a:solidFill>
                  <a:srgbClr val="85B0FF"/>
                </a:solidFill>
              </a:rPr>
              <a:t>Planning a Tour of Viewing Poses</a:t>
            </a:r>
            <a:endParaRPr sz="2400">
              <a:solidFill>
                <a:srgbClr val="85B0FF"/>
              </a:solidFill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lang="en" sz="2400"/>
              <a:t>Experiments</a:t>
            </a:r>
            <a:endParaRPr sz="240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39"/>
          <p:cNvSpPr txBox="1"/>
          <p:nvPr>
            <p:ph idx="1" type="body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Used default controller to create join configurations</a:t>
            </a:r>
            <a:endParaRPr sz="2400"/>
          </a:p>
          <a:p>
            <a:pPr indent="-3810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en" sz="2400"/>
              <a:t>Already handles joint limit constraints and stability</a:t>
            </a:r>
            <a:endParaRPr sz="2400"/>
          </a:p>
          <a:p>
            <a:pPr indent="-3810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Sample head orientations and varying torso heights, controller calculates poses</a:t>
            </a:r>
            <a:endParaRPr sz="2400"/>
          </a:p>
          <a:p>
            <a:pPr indent="-3810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Map contains 1514 configurations</a:t>
            </a:r>
            <a:endParaRPr sz="2400"/>
          </a:p>
        </p:txBody>
      </p:sp>
      <p:sp>
        <p:nvSpPr>
          <p:cNvPr id="247" name="Google Shape;247;p39"/>
          <p:cNvSpPr txBox="1"/>
          <p:nvPr>
            <p:ph type="title"/>
          </p:nvPr>
        </p:nvSpPr>
        <p:spPr>
          <a:xfrm>
            <a:off x="471900" y="456600"/>
            <a:ext cx="4100100" cy="122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Generating the Inverse Reachability Map</a:t>
            </a:r>
            <a:endParaRPr/>
          </a:p>
        </p:txBody>
      </p:sp>
      <p:sp>
        <p:nvSpPr>
          <p:cNvPr id="248" name="Google Shape;248;p39"/>
          <p:cNvSpPr txBox="1"/>
          <p:nvPr/>
        </p:nvSpPr>
        <p:spPr>
          <a:xfrm>
            <a:off x="4017025" y="0"/>
            <a:ext cx="5127000" cy="167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oboto"/>
              <a:buAutoNum type="alphaLcPeriod"/>
            </a:pPr>
            <a:r>
              <a:rPr lang="en" sz="1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Generating the Inverse Reachability Map</a:t>
            </a:r>
            <a:endParaRPr sz="18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rgbClr val="85B0FF"/>
              </a:buClr>
              <a:buSzPts val="1800"/>
              <a:buFont typeface="Roboto"/>
              <a:buAutoNum type="alphaLcPeriod"/>
            </a:pPr>
            <a:r>
              <a:rPr lang="en" sz="1800">
                <a:solidFill>
                  <a:srgbClr val="85B0FF"/>
                </a:solidFill>
                <a:latin typeface="Roboto"/>
                <a:ea typeface="Roboto"/>
                <a:cs typeface="Roboto"/>
                <a:sym typeface="Roboto"/>
              </a:rPr>
              <a:t>Coverage of Simulated Environments</a:t>
            </a:r>
            <a:endParaRPr sz="1800">
              <a:solidFill>
                <a:srgbClr val="85B0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40"/>
          <p:cNvSpPr txBox="1"/>
          <p:nvPr>
            <p:ph idx="1" type="body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Generate footstep plans with a planner</a:t>
            </a:r>
            <a:endParaRPr sz="2400"/>
          </a:p>
          <a:p>
            <a:pPr indent="-3810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Use models of rooms from Blender and render as an OctoMap</a:t>
            </a:r>
            <a:endParaRPr sz="2400"/>
          </a:p>
          <a:p>
            <a:pPr indent="-3810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First consider high utility voxels (light blue)</a:t>
            </a:r>
            <a:endParaRPr sz="2400"/>
          </a:p>
          <a:p>
            <a:pPr indent="-3810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Some surfaces unobservable due to robot’s height</a:t>
            </a:r>
            <a:endParaRPr sz="2400"/>
          </a:p>
          <a:p>
            <a:pPr indent="-3810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Set threshold for view utility: trade off between completeness and runtime</a:t>
            </a:r>
            <a:endParaRPr sz="2400"/>
          </a:p>
        </p:txBody>
      </p:sp>
      <p:sp>
        <p:nvSpPr>
          <p:cNvPr id="254" name="Google Shape;254;p40"/>
          <p:cNvSpPr txBox="1"/>
          <p:nvPr>
            <p:ph type="title"/>
          </p:nvPr>
        </p:nvSpPr>
        <p:spPr>
          <a:xfrm>
            <a:off x="471900" y="456600"/>
            <a:ext cx="4100100" cy="122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Coverage of Simulated Environments</a:t>
            </a:r>
            <a:endParaRPr/>
          </a:p>
        </p:txBody>
      </p:sp>
      <p:sp>
        <p:nvSpPr>
          <p:cNvPr id="255" name="Google Shape;255;p40"/>
          <p:cNvSpPr txBox="1"/>
          <p:nvPr/>
        </p:nvSpPr>
        <p:spPr>
          <a:xfrm>
            <a:off x="4017025" y="0"/>
            <a:ext cx="5127000" cy="167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rgbClr val="85B0FF"/>
              </a:buClr>
              <a:buSzPts val="1800"/>
              <a:buFont typeface="Roboto"/>
              <a:buAutoNum type="alphaLcPeriod"/>
            </a:pPr>
            <a:r>
              <a:rPr lang="en" sz="1800">
                <a:solidFill>
                  <a:srgbClr val="85B0FF"/>
                </a:solidFill>
                <a:latin typeface="Roboto"/>
                <a:ea typeface="Roboto"/>
                <a:cs typeface="Roboto"/>
                <a:sym typeface="Roboto"/>
              </a:rPr>
              <a:t>Generating the Inverse Reachability Map</a:t>
            </a:r>
            <a:endParaRPr sz="1800">
              <a:solidFill>
                <a:srgbClr val="85B0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oboto"/>
              <a:buAutoNum type="alphaLcPeriod"/>
            </a:pPr>
            <a:r>
              <a:rPr lang="en" sz="1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Coverage of Simulated Environments</a:t>
            </a:r>
            <a:endParaRPr sz="18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85B0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41"/>
          <p:cNvSpPr/>
          <p:nvPr/>
        </p:nvSpPr>
        <p:spPr>
          <a:xfrm>
            <a:off x="3277050" y="0"/>
            <a:ext cx="58671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1" name="Google Shape;261;p41"/>
          <p:cNvSpPr txBox="1"/>
          <p:nvPr>
            <p:ph type="title"/>
          </p:nvPr>
        </p:nvSpPr>
        <p:spPr>
          <a:xfrm>
            <a:off x="226075" y="356750"/>
            <a:ext cx="2808000" cy="1077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/>
              <a:t>Simulation Results I</a:t>
            </a:r>
            <a:endParaRPr sz="3200"/>
          </a:p>
        </p:txBody>
      </p:sp>
      <p:sp>
        <p:nvSpPr>
          <p:cNvPr id="262" name="Google Shape;262;p41"/>
          <p:cNvSpPr txBox="1"/>
          <p:nvPr>
            <p:ph idx="1" type="body"/>
          </p:nvPr>
        </p:nvSpPr>
        <p:spPr>
          <a:xfrm>
            <a:off x="226075" y="1689300"/>
            <a:ext cx="2808000" cy="316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Top: Simulated environment.</a:t>
            </a:r>
            <a:endParaRPr sz="18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800"/>
              <a:t>Middle: Objects to inspect highlighted in red. 2D utility map generated.</a:t>
            </a:r>
            <a:endParaRPr sz="1800"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1800"/>
              <a:t>Bottom: Poses necessary to cover all possible voxels.</a:t>
            </a:r>
            <a:endParaRPr sz="1800"/>
          </a:p>
        </p:txBody>
      </p:sp>
      <p:pic>
        <p:nvPicPr>
          <p:cNvPr id="263" name="Google Shape;263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07575" y="37796"/>
            <a:ext cx="3006055" cy="1689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4" name="Google Shape;264;p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07576" y="1727100"/>
            <a:ext cx="3006051" cy="1689294"/>
          </a:xfrm>
          <a:prstGeom prst="rect">
            <a:avLst/>
          </a:prstGeom>
          <a:noFill/>
          <a:ln>
            <a:noFill/>
          </a:ln>
        </p:spPr>
      </p:pic>
      <p:pic>
        <p:nvPicPr>
          <p:cNvPr id="265" name="Google Shape;265;p4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707575" y="3416400"/>
            <a:ext cx="3006051" cy="16892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5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Problem</a:t>
            </a:r>
            <a:endParaRPr/>
          </a:p>
        </p:txBody>
      </p:sp>
      <p:sp>
        <p:nvSpPr>
          <p:cNvPr id="81" name="Google Shape;81;p15"/>
          <p:cNvSpPr txBox="1"/>
          <p:nvPr>
            <p:ph idx="1" type="body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Exhaustively search an environment using a humanoid robot’s camera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Use an inverse reachability map (IRM) to find a pose faster than calculating one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Applications:</a:t>
            </a:r>
            <a:endParaRPr sz="2400"/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en" sz="2400"/>
              <a:t>Inspection, surveillance, mapping, object search</a:t>
            </a:r>
            <a:endParaRPr sz="2400"/>
          </a:p>
        </p:txBody>
      </p:sp>
      <p:sp>
        <p:nvSpPr>
          <p:cNvPr id="82" name="Google Shape;82;p15"/>
          <p:cNvSpPr txBox="1"/>
          <p:nvPr/>
        </p:nvSpPr>
        <p:spPr>
          <a:xfrm>
            <a:off x="4572000" y="0"/>
            <a:ext cx="4572000" cy="167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Roboto"/>
              <a:buAutoNum type="alphaLcPeriod"/>
            </a:pPr>
            <a:r>
              <a:rPr lang="en" sz="24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The Problem</a:t>
            </a:r>
            <a:endParaRPr sz="24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Clr>
                <a:srgbClr val="85B0FF"/>
              </a:buClr>
              <a:buSzPts val="2400"/>
              <a:buFont typeface="Roboto"/>
              <a:buAutoNum type="alphaLcPeriod"/>
            </a:pPr>
            <a:r>
              <a:rPr lang="en" sz="2400">
                <a:solidFill>
                  <a:srgbClr val="85B0FF"/>
                </a:solidFill>
                <a:latin typeface="Roboto"/>
                <a:ea typeface="Roboto"/>
                <a:cs typeface="Roboto"/>
                <a:sym typeface="Roboto"/>
              </a:rPr>
              <a:t>Implementation</a:t>
            </a:r>
            <a:endParaRPr sz="2400">
              <a:solidFill>
                <a:srgbClr val="85B0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Clr>
                <a:srgbClr val="85B0FF"/>
              </a:buClr>
              <a:buSzPts val="2400"/>
              <a:buFont typeface="Roboto"/>
              <a:buAutoNum type="alphaLcPeriod"/>
            </a:pPr>
            <a:r>
              <a:rPr lang="en" sz="2400">
                <a:solidFill>
                  <a:srgbClr val="85B0FF"/>
                </a:solidFill>
                <a:latin typeface="Roboto"/>
                <a:ea typeface="Roboto"/>
                <a:cs typeface="Roboto"/>
                <a:sym typeface="Roboto"/>
              </a:rPr>
              <a:t>Algorithmic Solutions</a:t>
            </a:r>
            <a:endParaRPr>
              <a:solidFill>
                <a:srgbClr val="85B0FF"/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42"/>
          <p:cNvSpPr/>
          <p:nvPr/>
        </p:nvSpPr>
        <p:spPr>
          <a:xfrm>
            <a:off x="3277050" y="0"/>
            <a:ext cx="58671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1" name="Google Shape;271;p42"/>
          <p:cNvSpPr txBox="1"/>
          <p:nvPr>
            <p:ph type="title"/>
          </p:nvPr>
        </p:nvSpPr>
        <p:spPr>
          <a:xfrm>
            <a:off x="226075" y="356750"/>
            <a:ext cx="2808000" cy="1077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/>
              <a:t>Simulation Results II</a:t>
            </a:r>
            <a:endParaRPr sz="3200"/>
          </a:p>
        </p:txBody>
      </p:sp>
      <p:sp>
        <p:nvSpPr>
          <p:cNvPr id="272" name="Google Shape;272;p42"/>
          <p:cNvSpPr txBox="1"/>
          <p:nvPr>
            <p:ph idx="1" type="body"/>
          </p:nvPr>
        </p:nvSpPr>
        <p:spPr>
          <a:xfrm>
            <a:off x="226075" y="1689300"/>
            <a:ext cx="2808000" cy="316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Top: Coverage from a single viewpoint.</a:t>
            </a:r>
            <a:endParaRPr sz="18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800"/>
              <a:t>Middle: Full coverage from 26 viewpoints.</a:t>
            </a:r>
            <a:endParaRPr sz="1800"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1800"/>
              <a:t>Bottom: Efficient coverage from 3 viewpoints.</a:t>
            </a:r>
            <a:endParaRPr sz="1800"/>
          </a:p>
        </p:txBody>
      </p:sp>
      <p:pic>
        <p:nvPicPr>
          <p:cNvPr id="273" name="Google Shape;273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07528" y="37801"/>
            <a:ext cx="3006097" cy="1689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4" name="Google Shape;274;p4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07600" y="1727100"/>
            <a:ext cx="3006051" cy="1689311"/>
          </a:xfrm>
          <a:prstGeom prst="rect">
            <a:avLst/>
          </a:prstGeom>
          <a:noFill/>
          <a:ln>
            <a:noFill/>
          </a:ln>
        </p:spPr>
      </p:pic>
      <p:pic>
        <p:nvPicPr>
          <p:cNvPr id="275" name="Google Shape;275;p4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707538" y="3416400"/>
            <a:ext cx="3006051" cy="1689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43"/>
          <p:cNvSpPr/>
          <p:nvPr/>
        </p:nvSpPr>
        <p:spPr>
          <a:xfrm>
            <a:off x="3277050" y="0"/>
            <a:ext cx="58671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1" name="Google Shape;281;p43"/>
          <p:cNvSpPr txBox="1"/>
          <p:nvPr>
            <p:ph type="title"/>
          </p:nvPr>
        </p:nvSpPr>
        <p:spPr>
          <a:xfrm>
            <a:off x="226075" y="357800"/>
            <a:ext cx="2808000" cy="139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/>
              <a:t>Real Scene Results</a:t>
            </a:r>
            <a:endParaRPr sz="3200"/>
          </a:p>
        </p:txBody>
      </p:sp>
      <p:sp>
        <p:nvSpPr>
          <p:cNvPr id="282" name="Google Shape;282;p43"/>
          <p:cNvSpPr txBox="1"/>
          <p:nvPr>
            <p:ph idx="1" type="body"/>
          </p:nvPr>
        </p:nvSpPr>
        <p:spPr>
          <a:xfrm>
            <a:off x="226075" y="1980000"/>
            <a:ext cx="2808000" cy="316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Top: Real scene setup.</a:t>
            </a:r>
            <a:endParaRPr sz="18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800"/>
              <a:t>Bottom: Pose estimates.</a:t>
            </a:r>
            <a:endParaRPr sz="1800"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1800"/>
              <a:t>Outcome of simulation vs real scene is in practicality the same.</a:t>
            </a:r>
            <a:endParaRPr sz="1800"/>
          </a:p>
        </p:txBody>
      </p:sp>
      <p:pic>
        <p:nvPicPr>
          <p:cNvPr id="283" name="Google Shape;283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20900" y="110675"/>
            <a:ext cx="4379400" cy="2461071"/>
          </a:xfrm>
          <a:prstGeom prst="rect">
            <a:avLst/>
          </a:prstGeom>
          <a:noFill/>
          <a:ln>
            <a:noFill/>
          </a:ln>
        </p:spPr>
      </p:pic>
      <p:pic>
        <p:nvPicPr>
          <p:cNvPr id="284" name="Google Shape;284;p4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20900" y="2571750"/>
            <a:ext cx="4379400" cy="2461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44"/>
          <p:cNvSpPr txBox="1"/>
          <p:nvPr>
            <p:ph type="title"/>
          </p:nvPr>
        </p:nvSpPr>
        <p:spPr>
          <a:xfrm>
            <a:off x="460950" y="2065350"/>
            <a:ext cx="8352600" cy="1012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Thank You!</a:t>
            </a:r>
            <a:endParaRPr sz="24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6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Implementation</a:t>
            </a:r>
            <a:endParaRPr/>
          </a:p>
        </p:txBody>
      </p:sp>
      <p:sp>
        <p:nvSpPr>
          <p:cNvPr id="88" name="Google Shape;88;p16"/>
          <p:cNvSpPr txBox="1"/>
          <p:nvPr>
            <p:ph idx="1" type="body"/>
          </p:nvPr>
        </p:nvSpPr>
        <p:spPr>
          <a:xfrm>
            <a:off x="471900" y="1919075"/>
            <a:ext cx="41001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SoftBank Robotic’s Nao Robot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Simulation in ROS and real-life tests</a:t>
            </a:r>
            <a:endParaRPr sz="2400"/>
          </a:p>
          <a:p>
            <a:pPr indent="-3810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Roboto"/>
              <a:buChar char="●"/>
            </a:pPr>
            <a:r>
              <a:rPr lang="en" sz="2400"/>
              <a:t>Known 3D environment</a:t>
            </a:r>
            <a:endParaRPr sz="2400"/>
          </a:p>
          <a:p>
            <a:pPr indent="-3810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Consider balance, energy, and time</a:t>
            </a:r>
            <a:endParaRPr sz="2400"/>
          </a:p>
        </p:txBody>
      </p:sp>
      <p:pic>
        <p:nvPicPr>
          <p:cNvPr id="89" name="Google Shape;89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51275" y="1919075"/>
            <a:ext cx="1951675" cy="3030550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6"/>
          <p:cNvSpPr txBox="1"/>
          <p:nvPr/>
        </p:nvSpPr>
        <p:spPr>
          <a:xfrm>
            <a:off x="4572000" y="0"/>
            <a:ext cx="4572000" cy="167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Clr>
                <a:srgbClr val="85B0FF"/>
              </a:buClr>
              <a:buSzPts val="2400"/>
              <a:buFont typeface="Roboto"/>
              <a:buAutoNum type="alphaLcPeriod"/>
            </a:pPr>
            <a:r>
              <a:rPr lang="en" sz="2400">
                <a:solidFill>
                  <a:srgbClr val="85B0FF"/>
                </a:solidFill>
                <a:latin typeface="Roboto"/>
                <a:ea typeface="Roboto"/>
                <a:cs typeface="Roboto"/>
                <a:sym typeface="Roboto"/>
              </a:rPr>
              <a:t>The Problem</a:t>
            </a:r>
            <a:endParaRPr sz="2400">
              <a:solidFill>
                <a:srgbClr val="85B0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oboto"/>
              <a:buAutoNum type="alphaLcPeriod"/>
            </a:pPr>
            <a:r>
              <a:rPr lang="en" sz="24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Implementation</a:t>
            </a:r>
            <a:endParaRPr sz="24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Clr>
                <a:srgbClr val="85B0FF"/>
              </a:buClr>
              <a:buSzPts val="2400"/>
              <a:buFont typeface="Roboto"/>
              <a:buAutoNum type="alphaLcPeriod"/>
            </a:pPr>
            <a:r>
              <a:rPr lang="en" sz="2400">
                <a:solidFill>
                  <a:srgbClr val="85B0FF"/>
                </a:solidFill>
                <a:latin typeface="Roboto"/>
                <a:ea typeface="Roboto"/>
                <a:cs typeface="Roboto"/>
                <a:sym typeface="Roboto"/>
              </a:rPr>
              <a:t>Algorithmic Solutions</a:t>
            </a:r>
            <a:endParaRPr>
              <a:solidFill>
                <a:srgbClr val="85B0FF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7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Algorithmic Solutions</a:t>
            </a:r>
            <a:endParaRPr/>
          </a:p>
        </p:txBody>
      </p:sp>
      <p:sp>
        <p:nvSpPr>
          <p:cNvPr id="96" name="Google Shape;96;p17"/>
          <p:cNvSpPr txBox="1"/>
          <p:nvPr>
            <p:ph idx="1" type="body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Next-best-view algorithm for 3D coverage</a:t>
            </a:r>
            <a:endParaRPr sz="2400"/>
          </a:p>
          <a:p>
            <a:pPr indent="-3810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Pre-computed inverse reachability map</a:t>
            </a:r>
            <a:endParaRPr sz="2400"/>
          </a:p>
          <a:p>
            <a:pPr indent="-3810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Ray casting from object voxels</a:t>
            </a:r>
            <a:endParaRPr sz="2400"/>
          </a:p>
          <a:p>
            <a:pPr indent="-3810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Utility functions for camera positions</a:t>
            </a:r>
            <a:endParaRPr sz="2400"/>
          </a:p>
          <a:p>
            <a:pPr indent="-3810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Cost functions for robotic poses</a:t>
            </a:r>
            <a:endParaRPr sz="2400"/>
          </a:p>
          <a:p>
            <a:pPr indent="-3810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Traveling salesman for connecting poses</a:t>
            </a:r>
            <a:endParaRPr sz="2400"/>
          </a:p>
        </p:txBody>
      </p:sp>
      <p:sp>
        <p:nvSpPr>
          <p:cNvPr id="97" name="Google Shape;97;p17"/>
          <p:cNvSpPr txBox="1"/>
          <p:nvPr/>
        </p:nvSpPr>
        <p:spPr>
          <a:xfrm>
            <a:off x="4572000" y="0"/>
            <a:ext cx="4572000" cy="167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Clr>
                <a:srgbClr val="85B0FF"/>
              </a:buClr>
              <a:buSzPts val="2400"/>
              <a:buFont typeface="Roboto"/>
              <a:buAutoNum type="alphaLcPeriod"/>
            </a:pPr>
            <a:r>
              <a:rPr lang="en" sz="2400">
                <a:solidFill>
                  <a:srgbClr val="85B0FF"/>
                </a:solidFill>
                <a:latin typeface="Roboto"/>
                <a:ea typeface="Roboto"/>
                <a:cs typeface="Roboto"/>
                <a:sym typeface="Roboto"/>
              </a:rPr>
              <a:t>The Problem</a:t>
            </a:r>
            <a:endParaRPr sz="2400">
              <a:solidFill>
                <a:srgbClr val="85B0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Clr>
                <a:srgbClr val="85B0FF"/>
              </a:buClr>
              <a:buSzPts val="2400"/>
              <a:buFont typeface="Roboto"/>
              <a:buAutoNum type="alphaLcPeriod"/>
            </a:pPr>
            <a:r>
              <a:rPr lang="en" sz="2400">
                <a:solidFill>
                  <a:srgbClr val="85B0FF"/>
                </a:solidFill>
                <a:latin typeface="Roboto"/>
                <a:ea typeface="Roboto"/>
                <a:cs typeface="Roboto"/>
                <a:sym typeface="Roboto"/>
              </a:rPr>
              <a:t>Implementation</a:t>
            </a:r>
            <a:endParaRPr sz="2400">
              <a:solidFill>
                <a:srgbClr val="85B0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oboto"/>
              <a:buAutoNum type="alphaLcPeriod"/>
            </a:pPr>
            <a:r>
              <a:rPr lang="en" sz="24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Algorithmic Solutions</a:t>
            </a:r>
            <a:endParaRPr>
              <a:solidFill>
                <a:srgbClr val="85B0FF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8"/>
          <p:cNvSpPr txBox="1"/>
          <p:nvPr>
            <p:ph type="title"/>
          </p:nvPr>
        </p:nvSpPr>
        <p:spPr>
          <a:xfrm>
            <a:off x="226078" y="357800"/>
            <a:ext cx="2808000" cy="953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/>
              <a:t>Real-World Example</a:t>
            </a:r>
            <a:endParaRPr sz="3200"/>
          </a:p>
        </p:txBody>
      </p:sp>
      <p:sp>
        <p:nvSpPr>
          <p:cNvPr id="103" name="Google Shape;103;p18"/>
          <p:cNvSpPr txBox="1"/>
          <p:nvPr>
            <p:ph idx="1" type="body"/>
          </p:nvPr>
        </p:nvSpPr>
        <p:spPr>
          <a:xfrm>
            <a:off x="226075" y="1465800"/>
            <a:ext cx="2808000" cy="316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800"/>
              <a:t>Nao bends over in order to be able to completely inspect an environment</a:t>
            </a:r>
            <a:endParaRPr sz="1800"/>
          </a:p>
        </p:txBody>
      </p:sp>
      <p:pic>
        <p:nvPicPr>
          <p:cNvPr id="104" name="Google Shape;104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56449" y="717700"/>
            <a:ext cx="5323275" cy="3708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9"/>
          <p:cNvSpPr txBox="1"/>
          <p:nvPr>
            <p:ph type="title"/>
          </p:nvPr>
        </p:nvSpPr>
        <p:spPr>
          <a:xfrm>
            <a:off x="460950" y="2065350"/>
            <a:ext cx="4374300" cy="1012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Related Work</a:t>
            </a:r>
            <a:endParaRPr/>
          </a:p>
          <a:p>
            <a:pPr indent="-381000" lvl="0" marL="914400" rtl="0" algn="l">
              <a:spcBef>
                <a:spcPts val="0"/>
              </a:spcBef>
              <a:spcAft>
                <a:spcPts val="0"/>
              </a:spcAft>
              <a:buSzPts val="2400"/>
              <a:buAutoNum type="alphaLcPeriod"/>
            </a:pPr>
            <a:r>
              <a:rPr lang="en" sz="2400"/>
              <a:t>Finding Viewpoints</a:t>
            </a:r>
            <a:endParaRPr sz="2400"/>
          </a:p>
          <a:p>
            <a:pPr indent="-381000" lvl="0" marL="914400" rtl="0" algn="l">
              <a:spcBef>
                <a:spcPts val="0"/>
              </a:spcBef>
              <a:spcAft>
                <a:spcPts val="0"/>
              </a:spcAft>
              <a:buSzPts val="2400"/>
              <a:buAutoNum type="alphaLcPeriod"/>
            </a:pPr>
            <a:r>
              <a:rPr lang="en" sz="2400"/>
              <a:t>Posture Generation</a:t>
            </a:r>
            <a:endParaRPr sz="2400"/>
          </a:p>
        </p:txBody>
      </p:sp>
      <p:sp>
        <p:nvSpPr>
          <p:cNvPr id="110" name="Google Shape;110;p19"/>
          <p:cNvSpPr txBox="1"/>
          <p:nvPr>
            <p:ph type="title"/>
          </p:nvPr>
        </p:nvSpPr>
        <p:spPr>
          <a:xfrm>
            <a:off x="4835375" y="317700"/>
            <a:ext cx="3958500" cy="4508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85B0FF"/>
              </a:buClr>
              <a:buSzPts val="2400"/>
              <a:buAutoNum type="arabicPeriod"/>
            </a:pPr>
            <a:r>
              <a:rPr lang="en" sz="2400">
                <a:solidFill>
                  <a:srgbClr val="85B0FF"/>
                </a:solidFill>
              </a:rPr>
              <a:t>Introduction</a:t>
            </a:r>
            <a:endParaRPr sz="2400">
              <a:solidFill>
                <a:srgbClr val="85B0FF"/>
              </a:solidFill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lang="en" sz="2400"/>
              <a:t>Related Work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85B0FF"/>
              </a:buClr>
              <a:buSzPts val="2400"/>
              <a:buAutoNum type="arabicPeriod"/>
            </a:pPr>
            <a:r>
              <a:rPr lang="en" sz="2400">
                <a:solidFill>
                  <a:srgbClr val="85B0FF"/>
                </a:solidFill>
              </a:rPr>
              <a:t>Problem Description and Framework</a:t>
            </a:r>
            <a:endParaRPr sz="2400">
              <a:solidFill>
                <a:srgbClr val="85B0FF"/>
              </a:solidFill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85B0FF"/>
              </a:buClr>
              <a:buSzPts val="2400"/>
              <a:buAutoNum type="arabicPeriod"/>
            </a:pPr>
            <a:r>
              <a:rPr lang="en" sz="2400">
                <a:solidFill>
                  <a:srgbClr val="85B0FF"/>
                </a:solidFill>
              </a:rPr>
              <a:t>Reachability Map and Pose Evaluation</a:t>
            </a:r>
            <a:endParaRPr sz="2400">
              <a:solidFill>
                <a:srgbClr val="85B0FF"/>
              </a:solidFill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85B0FF"/>
              </a:buClr>
              <a:buSzPts val="2400"/>
              <a:buAutoNum type="arabicPeriod"/>
            </a:pPr>
            <a:r>
              <a:rPr lang="en" sz="2400">
                <a:solidFill>
                  <a:srgbClr val="85B0FF"/>
                </a:solidFill>
              </a:rPr>
              <a:t>Efficient Representation of the Inverse Reachability Map</a:t>
            </a:r>
            <a:endParaRPr sz="2400">
              <a:solidFill>
                <a:srgbClr val="85B0FF"/>
              </a:solidFill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85B0FF"/>
              </a:buClr>
              <a:buSzPts val="2400"/>
              <a:buAutoNum type="arabicPeriod"/>
            </a:pPr>
            <a:r>
              <a:rPr lang="en" sz="2400">
                <a:solidFill>
                  <a:srgbClr val="85B0FF"/>
                </a:solidFill>
              </a:rPr>
              <a:t>Planning a Tour of Viewing Poses</a:t>
            </a:r>
            <a:endParaRPr sz="2400">
              <a:solidFill>
                <a:srgbClr val="85B0FF"/>
              </a:solidFill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85B0FF"/>
              </a:buClr>
              <a:buSzPts val="2400"/>
              <a:buAutoNum type="arabicPeriod"/>
            </a:pPr>
            <a:r>
              <a:rPr lang="en" sz="2400">
                <a:solidFill>
                  <a:srgbClr val="85B0FF"/>
                </a:solidFill>
              </a:rPr>
              <a:t>Experiments</a:t>
            </a:r>
            <a:endParaRPr sz="2400">
              <a:solidFill>
                <a:srgbClr val="85B0FF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0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Finding Viewpoints</a:t>
            </a:r>
            <a:endParaRPr/>
          </a:p>
        </p:txBody>
      </p:sp>
      <p:sp>
        <p:nvSpPr>
          <p:cNvPr id="116" name="Google Shape;116;p20"/>
          <p:cNvSpPr txBox="1"/>
          <p:nvPr>
            <p:ph idx="1" type="body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Roboto"/>
              <a:buChar char="●"/>
            </a:pPr>
            <a:r>
              <a:rPr lang="en" sz="2400"/>
              <a:t>“Art Gallery Problem” is NP-hard and APX-hard</a:t>
            </a:r>
            <a:endParaRPr sz="2400"/>
          </a:p>
          <a:p>
            <a:pPr indent="-3810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Prior solution: find a view and generate a posture</a:t>
            </a:r>
            <a:endParaRPr sz="2400"/>
          </a:p>
          <a:p>
            <a:pPr indent="-3810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Research for in-hand objects, cameras on arms, and aerial vehicles</a:t>
            </a:r>
            <a:endParaRPr sz="2400"/>
          </a:p>
          <a:p>
            <a:pPr indent="-3810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Framework could be expanded to autonomous exploration</a:t>
            </a:r>
            <a:endParaRPr sz="2400"/>
          </a:p>
        </p:txBody>
      </p:sp>
      <p:sp>
        <p:nvSpPr>
          <p:cNvPr id="117" name="Google Shape;117;p20"/>
          <p:cNvSpPr txBox="1"/>
          <p:nvPr/>
        </p:nvSpPr>
        <p:spPr>
          <a:xfrm>
            <a:off x="4572000" y="0"/>
            <a:ext cx="4572000" cy="167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Roboto"/>
              <a:buAutoNum type="alphaLcPeriod"/>
            </a:pPr>
            <a:r>
              <a:rPr lang="en" sz="24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Finding Viewpoints</a:t>
            </a:r>
            <a:endParaRPr sz="24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Clr>
                <a:srgbClr val="85B0FF"/>
              </a:buClr>
              <a:buSzPts val="2400"/>
              <a:buFont typeface="Roboto"/>
              <a:buAutoNum type="alphaLcPeriod"/>
            </a:pPr>
            <a:r>
              <a:rPr lang="en" sz="2400">
                <a:solidFill>
                  <a:srgbClr val="85B0FF"/>
                </a:solidFill>
                <a:latin typeface="Roboto"/>
                <a:ea typeface="Roboto"/>
                <a:cs typeface="Roboto"/>
                <a:sym typeface="Roboto"/>
              </a:rPr>
              <a:t>Posture Generation</a:t>
            </a:r>
            <a:endParaRPr>
              <a:solidFill>
                <a:srgbClr val="85B0FF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1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Posture Generation</a:t>
            </a:r>
            <a:endParaRPr/>
          </a:p>
        </p:txBody>
      </p:sp>
      <p:sp>
        <p:nvSpPr>
          <p:cNvPr id="123" name="Google Shape;123;p21"/>
          <p:cNvSpPr txBox="1"/>
          <p:nvPr>
            <p:ph idx="1" type="body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Previous solutions require pose planning</a:t>
            </a:r>
            <a:endParaRPr sz="2400"/>
          </a:p>
          <a:p>
            <a:pPr indent="-3810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Planning for humanoid robots needs to consider different factors</a:t>
            </a:r>
            <a:endParaRPr sz="2400"/>
          </a:p>
          <a:p>
            <a:pPr indent="-3810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Only want viewpoints the robot can reach (small set)</a:t>
            </a:r>
            <a:endParaRPr sz="2400"/>
          </a:p>
          <a:p>
            <a:pPr indent="-3810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Inverse Reachability Map (IRM) used previously for grasping</a:t>
            </a:r>
            <a:endParaRPr sz="2400"/>
          </a:p>
        </p:txBody>
      </p:sp>
      <p:sp>
        <p:nvSpPr>
          <p:cNvPr id="124" name="Google Shape;124;p21"/>
          <p:cNvSpPr txBox="1"/>
          <p:nvPr/>
        </p:nvSpPr>
        <p:spPr>
          <a:xfrm>
            <a:off x="4572000" y="0"/>
            <a:ext cx="4572000" cy="167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Clr>
                <a:srgbClr val="85B0FF"/>
              </a:buClr>
              <a:buSzPts val="2400"/>
              <a:buFont typeface="Roboto"/>
              <a:buAutoNum type="alphaLcPeriod"/>
            </a:pPr>
            <a:r>
              <a:rPr lang="en" sz="2400">
                <a:solidFill>
                  <a:srgbClr val="85B0FF"/>
                </a:solidFill>
                <a:latin typeface="Roboto"/>
                <a:ea typeface="Roboto"/>
                <a:cs typeface="Roboto"/>
                <a:sym typeface="Roboto"/>
              </a:rPr>
              <a:t>Finding Viewpoints</a:t>
            </a:r>
            <a:endParaRPr sz="2400">
              <a:solidFill>
                <a:srgbClr val="85B0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Roboto"/>
              <a:buAutoNum type="alphaLcPeriod"/>
            </a:pPr>
            <a:r>
              <a:rPr lang="en" sz="24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Posture Generation</a:t>
            </a:r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Material">
  <a:themeElements>
    <a:clrScheme name="Material">
      <a:dk1>
        <a:srgbClr val="4285F4"/>
      </a:dk1>
      <a:lt1>
        <a:srgbClr val="FFFFFF"/>
      </a:lt1>
      <a:dk2>
        <a:srgbClr val="424242"/>
      </a:dk2>
      <a:lt2>
        <a:srgbClr val="737373"/>
      </a:lt2>
      <a:accent1>
        <a:srgbClr val="0277BD"/>
      </a:accent1>
      <a:accent2>
        <a:srgbClr val="0F9D58"/>
      </a:accent2>
      <a:accent3>
        <a:srgbClr val="DB4437"/>
      </a:accent3>
      <a:accent4>
        <a:srgbClr val="FAFAFA"/>
      </a:accent4>
      <a:accent5>
        <a:srgbClr val="4FC3F7"/>
      </a:accent5>
      <a:accent6>
        <a:srgbClr val="F4B400"/>
      </a:accent6>
      <a:hlink>
        <a:srgbClr val="4FC3F7"/>
      </a:hlink>
      <a:folHlink>
        <a:srgbClr val="4FC3F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