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</p:sldIdLst>
  <p:sldSz cy="5143500" cx="9144000"/>
  <p:notesSz cx="6858000" cy="9144000"/>
  <p:embeddedFontLst>
    <p:embeddedFont>
      <p:font typeface="Roboto"/>
      <p:regular r:id="rId23"/>
      <p:bold r:id="rId24"/>
      <p:italic r:id="rId25"/>
      <p:boldItalic r:id="rId2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font" Target="fonts/Roboto-bold.fntdata"/><Relationship Id="rId23" Type="http://schemas.openxmlformats.org/officeDocument/2006/relationships/font" Target="fonts/Roboto-regular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Roboto-boldItalic.fntdata"/><Relationship Id="rId25" Type="http://schemas.openxmlformats.org/officeDocument/2006/relationships/font" Target="fonts/Roboto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57fba8fd84_0_1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57fba8fd84_0_1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57fba8fd84_0_2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57fba8fd84_0_2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57fba8fd84_0_2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57fba8fd84_0_2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57fba8fd84_0_2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57fba8fd84_0_2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57fba8fd84_0_1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57fba8fd84_0_1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57fba8fd84_0_2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57fba8fd84_0_2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57fba8fd84_0_2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57fba8fd84_0_2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57fba8fd84_0_1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57fba8fd84_0_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57fba8fd84_0_1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57fba8fd84_0_1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57fba8fd84_0_1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57fba8fd84_0_1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57fba8fd84_0_1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57fba8fd84_0_1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57fba8fd84_0_1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57fba8fd84_0_1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57fba8fd84_0_1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57fba8fd84_0_1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57fba8fd84_0_1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57fba8fd84_0_1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57fba8fd84_0_19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57fba8fd84_0_1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57fba8fd84_0_2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57fba8fd84_0_2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 flipH="1">
            <a:off x="8246400" y="4245925"/>
            <a:ext cx="897600" cy="89760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/>
          <p:nvPr/>
        </p:nvSpPr>
        <p:spPr>
          <a:xfrm flipH="1">
            <a:off x="8246400" y="4245875"/>
            <a:ext cx="897600" cy="897600"/>
          </a:xfrm>
          <a:prstGeom prst="round1Rect">
            <a:avLst>
              <a:gd fmla="val 16667" name="adj"/>
            </a:avLst>
          </a:prstGeom>
          <a:solidFill>
            <a:schemeClr val="lt1">
              <a:alpha val="68080"/>
            </a:scheme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Google Shape;12;p2"/>
          <p:cNvSpPr txBox="1"/>
          <p:nvPr>
            <p:ph type="ctrTitle"/>
          </p:nvPr>
        </p:nvSpPr>
        <p:spPr>
          <a:xfrm>
            <a:off x="390525" y="1819275"/>
            <a:ext cx="8222100" cy="9336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390525" y="2789130"/>
            <a:ext cx="8222100" cy="4329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bg>
      <p:bgPr>
        <a:solidFill>
          <a:schemeClr val="accent4"/>
        </a:solid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1"/>
          <p:cNvSpPr txBox="1"/>
          <p:nvPr>
            <p:ph hasCustomPrompt="1" type="title"/>
          </p:nvPr>
        </p:nvSpPr>
        <p:spPr>
          <a:xfrm>
            <a:off x="475500" y="1258525"/>
            <a:ext cx="82221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9" name="Google Shape;59;p11"/>
          <p:cNvSpPr txBox="1"/>
          <p:nvPr>
            <p:ph idx="1" type="body"/>
          </p:nvPr>
        </p:nvSpPr>
        <p:spPr>
          <a:xfrm>
            <a:off x="475500" y="3304625"/>
            <a:ext cx="82221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0" name="Google Shape;60;p11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bg>
      <p:bgPr>
        <a:solidFill>
          <a:schemeClr val="accent4"/>
        </a:solid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2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title"/>
          </p:nvPr>
        </p:nvSpPr>
        <p:spPr>
          <a:xfrm>
            <a:off x="460950" y="2065350"/>
            <a:ext cx="8222100" cy="1012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/>
          <p:nvPr/>
        </p:nvSpPr>
        <p:spPr>
          <a:xfrm flipH="1" rot="10800000">
            <a:off x="0" y="1686000"/>
            <a:ext cx="9144000" cy="345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" name="Google Shape;20;p4"/>
          <p:cNvSpPr/>
          <p:nvPr/>
        </p:nvSpPr>
        <p:spPr>
          <a:xfrm>
            <a:off x="0" y="168600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" name="Google Shape;21;p4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/>
          <p:nvPr/>
        </p:nvSpPr>
        <p:spPr>
          <a:xfrm flipH="1" rot="10800000">
            <a:off x="0" y="1686000"/>
            <a:ext cx="9144000" cy="345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" name="Google Shape;26;p5"/>
          <p:cNvSpPr/>
          <p:nvPr/>
        </p:nvSpPr>
        <p:spPr>
          <a:xfrm>
            <a:off x="0" y="168600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" name="Google Shape;27;p5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1" type="body"/>
          </p:nvPr>
        </p:nvSpPr>
        <p:spPr>
          <a:xfrm>
            <a:off x="471900" y="1919075"/>
            <a:ext cx="39999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9" name="Google Shape;29;p5"/>
          <p:cNvSpPr txBox="1"/>
          <p:nvPr>
            <p:ph idx="2" type="body"/>
          </p:nvPr>
        </p:nvSpPr>
        <p:spPr>
          <a:xfrm>
            <a:off x="4694250" y="1919075"/>
            <a:ext cx="39999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0" name="Google Shape;30;p5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/>
          <p:nvPr/>
        </p:nvSpPr>
        <p:spPr>
          <a:xfrm flipH="1" rot="10800000">
            <a:off x="0" y="656400"/>
            <a:ext cx="9144000" cy="448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" name="Google Shape;33;p6"/>
          <p:cNvSpPr/>
          <p:nvPr/>
        </p:nvSpPr>
        <p:spPr>
          <a:xfrm>
            <a:off x="0" y="65635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" name="Google Shape;34;p6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35" name="Google Shape;35;p6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/>
          <p:nvPr/>
        </p:nvSpPr>
        <p:spPr>
          <a:xfrm flipH="1" rot="10800000">
            <a:off x="3276600" y="25"/>
            <a:ext cx="58674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" name="Google Shape;38;p7"/>
          <p:cNvSpPr/>
          <p:nvPr/>
        </p:nvSpPr>
        <p:spPr>
          <a:xfrm rot="-5400000">
            <a:off x="759150" y="2517450"/>
            <a:ext cx="51435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" name="Google Shape;39;p7"/>
          <p:cNvSpPr txBox="1"/>
          <p:nvPr>
            <p:ph type="title"/>
          </p:nvPr>
        </p:nvSpPr>
        <p:spPr>
          <a:xfrm>
            <a:off x="226078" y="357800"/>
            <a:ext cx="2808000" cy="9534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0" name="Google Shape;40;p7"/>
          <p:cNvSpPr txBox="1"/>
          <p:nvPr>
            <p:ph idx="1" type="body"/>
          </p:nvPr>
        </p:nvSpPr>
        <p:spPr>
          <a:xfrm>
            <a:off x="226075" y="1465800"/>
            <a:ext cx="2808000" cy="31635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1" name="Google Shape;41;p7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8"/>
          <p:cNvSpPr txBox="1"/>
          <p:nvPr>
            <p:ph type="title"/>
          </p:nvPr>
        </p:nvSpPr>
        <p:spPr>
          <a:xfrm>
            <a:off x="490250" y="488250"/>
            <a:ext cx="62271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44" name="Google Shape;44;p8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9"/>
          <p:cNvSpPr/>
          <p:nvPr/>
        </p:nvSpPr>
        <p:spPr>
          <a:xfrm flipH="1">
            <a:off x="0" y="0"/>
            <a:ext cx="45720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" name="Google Shape;47;p9"/>
          <p:cNvSpPr/>
          <p:nvPr/>
        </p:nvSpPr>
        <p:spPr>
          <a:xfrm rot="5400000">
            <a:off x="1946425" y="2517750"/>
            <a:ext cx="51429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" name="Google Shape;48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49" name="Google Shape;49;p9"/>
          <p:cNvSpPr txBox="1"/>
          <p:nvPr>
            <p:ph idx="1" type="subTitle"/>
          </p:nvPr>
        </p:nvSpPr>
        <p:spPr>
          <a:xfrm>
            <a:off x="265500" y="2779467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0" name="Google Shape;50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1" name="Google Shape;51;p9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0"/>
          <p:cNvSpPr txBox="1"/>
          <p:nvPr/>
        </p:nvSpPr>
        <p:spPr>
          <a:xfrm flipH="1" rot="10800000">
            <a:off x="0" y="0"/>
            <a:ext cx="9144000" cy="4695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" name="Google Shape;54;p10"/>
          <p:cNvSpPr/>
          <p:nvPr/>
        </p:nvSpPr>
        <p:spPr>
          <a:xfrm flipH="1" rot="10800000">
            <a:off x="0" y="4622725"/>
            <a:ext cx="9144000" cy="741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10"/>
          <p:cNvSpPr txBox="1"/>
          <p:nvPr>
            <p:ph idx="1" type="body"/>
          </p:nvPr>
        </p:nvSpPr>
        <p:spPr>
          <a:xfrm>
            <a:off x="57150" y="4696825"/>
            <a:ext cx="8382000" cy="4467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</a:lstStyle>
          <a:p/>
        </p:txBody>
      </p:sp>
      <p:sp>
        <p:nvSpPr>
          <p:cNvPr id="56" name="Google Shape;56;p10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material">
    <p:bg>
      <p:bgPr>
        <a:solidFill>
          <a:schemeClr val="dk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Roboto"/>
              <a:buChar char="●"/>
              <a:defRPr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●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●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hyperlink" Target="https://plos.figshare.com/articles/_A_Low_Cost_EEG_System_Based_Hybrid_Brain_Computer_Interface_for_Humanoid_Robot_Navigation_and_Recognition_/787978" TargetMode="Externa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6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8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jpg"/><Relationship Id="rId4" Type="http://schemas.openxmlformats.org/officeDocument/2006/relationships/image" Target="../media/image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0.png"/><Relationship Id="rId4" Type="http://schemas.openxmlformats.org/officeDocument/2006/relationships/image" Target="../media/image1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3"/>
          <p:cNvSpPr txBox="1"/>
          <p:nvPr>
            <p:ph type="ctrTitle"/>
          </p:nvPr>
        </p:nvSpPr>
        <p:spPr>
          <a:xfrm>
            <a:off x="390525" y="1819275"/>
            <a:ext cx="8222100" cy="93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A Low-Cost EEG System-Based Hybrid Brain-Computer Interface for Humanoid Robot Navigation and Recognition</a:t>
            </a:r>
            <a:endParaRPr sz="3000"/>
          </a:p>
        </p:txBody>
      </p:sp>
      <p:sp>
        <p:nvSpPr>
          <p:cNvPr id="68" name="Google Shape;68;p13"/>
          <p:cNvSpPr txBox="1"/>
          <p:nvPr>
            <p:ph idx="1" type="subTitle"/>
          </p:nvPr>
        </p:nvSpPr>
        <p:spPr>
          <a:xfrm>
            <a:off x="390525" y="2789130"/>
            <a:ext cx="8222100" cy="43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Bongjae Choi, Sungho Jo</a:t>
            </a:r>
            <a:endParaRPr/>
          </a:p>
        </p:txBody>
      </p:sp>
      <p:sp>
        <p:nvSpPr>
          <p:cNvPr id="69" name="Google Shape;69;p13"/>
          <p:cNvSpPr txBox="1"/>
          <p:nvPr/>
        </p:nvSpPr>
        <p:spPr>
          <a:xfrm>
            <a:off x="390525" y="4387675"/>
            <a:ext cx="2447100" cy="43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3F3F3"/>
                </a:solidFill>
                <a:latin typeface="Roboto"/>
                <a:ea typeface="Roboto"/>
                <a:cs typeface="Roboto"/>
                <a:sym typeface="Roboto"/>
              </a:rPr>
              <a:t>Presented by Megan Fillion</a:t>
            </a:r>
            <a:endParaRPr>
              <a:solidFill>
                <a:srgbClr val="F3F3F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2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System Architecture</a:t>
            </a:r>
            <a:endParaRPr/>
          </a:p>
        </p:txBody>
      </p:sp>
      <p:pic>
        <p:nvPicPr>
          <p:cNvPr id="128" name="Google Shape;128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16250" y="1719475"/>
            <a:ext cx="5111501" cy="33639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3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ERD-based BCI protocol</a:t>
            </a:r>
            <a:endParaRPr/>
          </a:p>
        </p:txBody>
      </p:sp>
      <p:sp>
        <p:nvSpPr>
          <p:cNvPr id="134" name="Google Shape;134;p23"/>
          <p:cNvSpPr txBox="1"/>
          <p:nvPr>
            <p:ph idx="1" type="body"/>
          </p:nvPr>
        </p:nvSpPr>
        <p:spPr>
          <a:xfrm>
            <a:off x="471900" y="1644750"/>
            <a:ext cx="8222100" cy="326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S: sampling rate, T: number of samples, X: EEG signals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spcBef>
                <a:spcPts val="160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X1: set of EEG signals corresponding to the motor signals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X2: remaining EEG signals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Ci: spatial covariance matrix of an associated class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spcBef>
                <a:spcPts val="160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Then uses Support Vector Machines algorithm with a linear kernel to map the output to a desired feature (left or right).  </a:t>
            </a:r>
            <a:endParaRPr/>
          </a:p>
        </p:txBody>
      </p:sp>
      <p:pic>
        <p:nvPicPr>
          <p:cNvPr id="135" name="Google Shape;135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52700" y="2242200"/>
            <a:ext cx="2731175" cy="433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92725" y="3836975"/>
            <a:ext cx="2147325" cy="527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4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SSVEP-based BCI protocol</a:t>
            </a:r>
            <a:endParaRPr/>
          </a:p>
        </p:txBody>
      </p:sp>
      <p:sp>
        <p:nvSpPr>
          <p:cNvPr id="142" name="Google Shape;142;p24"/>
          <p:cNvSpPr txBox="1"/>
          <p:nvPr>
            <p:ph idx="1" type="body"/>
          </p:nvPr>
        </p:nvSpPr>
        <p:spPr>
          <a:xfrm>
            <a:off x="187875" y="1793850"/>
            <a:ext cx="5720100" cy="303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-"/>
            </a:pPr>
            <a:r>
              <a:rPr lang="en" sz="1600"/>
              <a:t>T</a:t>
            </a:r>
            <a:r>
              <a:rPr lang="en" sz="1600"/>
              <a:t>wo-class classification was designed based on Canonical Correlation Analysis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-"/>
            </a:pPr>
            <a:r>
              <a:rPr lang="en" sz="1600"/>
              <a:t>x(t) EEG signals, yf(t) stimulus signals set at frequency f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-"/>
            </a:pPr>
            <a:r>
              <a:rPr lang="en" sz="1600"/>
              <a:t>Canonical Variants </a:t>
            </a:r>
            <a:r>
              <a:rPr lang="en" sz="1600"/>
              <a:t>x = X</a:t>
            </a:r>
            <a:r>
              <a:rPr baseline="30000" lang="en" sz="1600"/>
              <a:t>T</a:t>
            </a:r>
            <a:r>
              <a:rPr lang="en" sz="1600"/>
              <a:t>W</a:t>
            </a:r>
            <a:r>
              <a:rPr baseline="-25000" lang="en" sz="1600"/>
              <a:t>x</a:t>
            </a:r>
            <a:r>
              <a:rPr lang="en" sz="1600"/>
              <a:t> and y = X</a:t>
            </a:r>
            <a:r>
              <a:rPr baseline="30000" lang="en" sz="1600"/>
              <a:t>T</a:t>
            </a:r>
            <a:r>
              <a:rPr lang="en" sz="1600"/>
              <a:t>W</a:t>
            </a:r>
            <a:r>
              <a:rPr baseline="-25000" lang="en" sz="1600"/>
              <a:t>y</a:t>
            </a:r>
            <a:r>
              <a:rPr lang="en" sz="1600"/>
              <a:t> used to maximize correlation between x and y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-"/>
            </a:pPr>
            <a:r>
              <a:rPr lang="en" sz="1600"/>
              <a:t>f1 and f2 indicate left and right turns respectively 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-"/>
            </a:pPr>
            <a:r>
              <a:rPr lang="en" sz="1600"/>
              <a:t>State selected by checking correlation values p(f1) and p(f2)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-"/>
            </a:pPr>
            <a:r>
              <a:rPr lang="en" sz="1600"/>
              <a:t>EEG signals were filtered between 4 and 50 Hz</a:t>
            </a:r>
            <a:endParaRPr sz="16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43" name="Google Shape;143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07975" y="1956050"/>
            <a:ext cx="2786024" cy="13344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07975" y="3637075"/>
            <a:ext cx="2786024" cy="11868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5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P300-based BCI</a:t>
            </a:r>
            <a:endParaRPr/>
          </a:p>
        </p:txBody>
      </p:sp>
      <p:sp>
        <p:nvSpPr>
          <p:cNvPr id="150" name="Google Shape;150;p25"/>
          <p:cNvSpPr txBox="1"/>
          <p:nvPr>
            <p:ph idx="1" type="body"/>
          </p:nvPr>
        </p:nvSpPr>
        <p:spPr>
          <a:xfrm>
            <a:off x="471900" y="1858450"/>
            <a:ext cx="8222100" cy="297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P300-based BCI protocol using xDAWN spatial feature where EEG channels are concatenated and rescaled to create feature vectors.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Improves quality of response by taking into account both signal and noise (lots of noise in low-cost EEG)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Collected data projected into a three-dimensional signal subspace constructed by the filter.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Bayesian linear discriminant analysis classifier applied to identify p300 signal.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Frequencies between 1 and 20 hz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6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Video</a:t>
            </a:r>
            <a:endParaRPr/>
          </a:p>
        </p:txBody>
      </p:sp>
      <p:sp>
        <p:nvSpPr>
          <p:cNvPr id="156" name="Google Shape;156;p26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1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https://plos.figshare.com/articles/_A_Low_Cost_EEG_System_Based_Hybrid_Brain_Computer_Interface_for_Humanoid_Robot_Navigation_and_Recognition_/787978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7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Testing</a:t>
            </a:r>
            <a:endParaRPr/>
          </a:p>
        </p:txBody>
      </p:sp>
      <p:sp>
        <p:nvSpPr>
          <p:cNvPr id="162" name="Google Shape;162;p27"/>
          <p:cNvSpPr txBox="1"/>
          <p:nvPr>
            <p:ph idx="1" type="body"/>
          </p:nvPr>
        </p:nvSpPr>
        <p:spPr>
          <a:xfrm>
            <a:off x="471900" y="1773775"/>
            <a:ext cx="50058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Very specific criteria for test subjects:</a:t>
            </a:r>
            <a:endParaRPr/>
          </a:p>
          <a:p>
            <a:pPr indent="-342900" lvl="0" marL="457200" rtl="0" algn="l">
              <a:spcBef>
                <a:spcPts val="160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20-30 year old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Same gender (all male)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All right handed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No history of central nervous system abnormalities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Cannot be on psychiatric medication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Have epilepsy, dyslexia or experience hallucinations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63" name="Google Shape;163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41250" y="2359775"/>
            <a:ext cx="2952750" cy="1828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8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Results</a:t>
            </a:r>
            <a:endParaRPr/>
          </a:p>
        </p:txBody>
      </p:sp>
      <p:pic>
        <p:nvPicPr>
          <p:cNvPr id="169" name="Google Shape;169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3548962" y="-663575"/>
            <a:ext cx="2046075" cy="8040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9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Conclusion</a:t>
            </a:r>
            <a:endParaRPr/>
          </a:p>
        </p:txBody>
      </p:sp>
      <p:sp>
        <p:nvSpPr>
          <p:cNvPr id="175" name="Google Shape;175;p29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Effective implementation of simple hybrid BCI protocols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Stable implementation of complex tasks resulting in high success rates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Was able to implement a low cost, non-invasive BCI while still being able to collect enough viable data to execute tasks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But the EEG did not fully cover the sensorimotor cortex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Also it proved difficult to correctly place the plastic electrodes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Used color filtering to detect objects 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4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Introduction</a:t>
            </a:r>
            <a:endParaRPr/>
          </a:p>
        </p:txBody>
      </p:sp>
      <p:sp>
        <p:nvSpPr>
          <p:cNvPr id="75" name="Google Shape;75;p14"/>
          <p:cNvSpPr txBox="1"/>
          <p:nvPr>
            <p:ph idx="1" type="body"/>
          </p:nvPr>
        </p:nvSpPr>
        <p:spPr>
          <a:xfrm>
            <a:off x="471900" y="1919075"/>
            <a:ext cx="49098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Robot controlled remotely from user wearing an EEG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Enables a subject to control the navigation and exploration of a humanoid robot and recognize a desired object among candidates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Employs a hybrid </a:t>
            </a:r>
            <a:r>
              <a:rPr lang="en"/>
              <a:t>BCI technique that combines P300 potential, SSVEP, and ERD. 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76" name="Google Shape;76;p14"/>
          <p:cNvPicPr preferRelativeResize="0"/>
          <p:nvPr/>
        </p:nvPicPr>
        <p:blipFill rotWithShape="1">
          <a:blip r:embed="rId3">
            <a:alphaModFix/>
          </a:blip>
          <a:srcRect b="16900" l="5553" r="3702" t="21798"/>
          <a:stretch/>
        </p:blipFill>
        <p:spPr>
          <a:xfrm>
            <a:off x="6143750" y="1919075"/>
            <a:ext cx="2208424" cy="1119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69347" y="3138547"/>
            <a:ext cx="1214172" cy="1824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5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Related Work</a:t>
            </a:r>
            <a:endParaRPr/>
          </a:p>
        </p:txBody>
      </p:sp>
      <p:sp>
        <p:nvSpPr>
          <p:cNvPr id="83" name="Google Shape;83;p15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SzPts val="1700"/>
              <a:buChar char="-"/>
            </a:pPr>
            <a:r>
              <a:rPr lang="en" sz="1700"/>
              <a:t>“A Hybrid Brain-Computer Interface Based on the Fusion of  Electroencephalographic and Electromyographic Activities” Leeb, Sagha, Chavarriaga, Millán</a:t>
            </a:r>
            <a:endParaRPr sz="1700"/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SzPts val="1700"/>
              <a:buChar char="-"/>
            </a:pPr>
            <a:r>
              <a:rPr lang="en" sz="1700"/>
              <a:t>“Combining Eye Gaze Input with Brain-Computer Interface for Touchless Human-Computer Interaction” Zander, Haertner, Kothe, Vilimek</a:t>
            </a:r>
            <a:endParaRPr sz="1700"/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SzPts val="1700"/>
              <a:buChar char="-"/>
            </a:pPr>
            <a:r>
              <a:rPr lang="en" sz="1700"/>
              <a:t>“An Adaptive Brain-Computer Interface for Humanoid Robot Control” Bryan, Green, Chung, CHanh, Scherert</a:t>
            </a:r>
            <a:endParaRPr sz="1700"/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SzPts val="1700"/>
              <a:buChar char="-"/>
            </a:pPr>
            <a:r>
              <a:rPr lang="en" sz="1700"/>
              <a:t>“fMRI Robotic Embodiment: A Pilot Study” Cohen, Druon, Lengagne, Mendelsohn, Malach</a:t>
            </a:r>
            <a:endParaRPr sz="17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6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Goal</a:t>
            </a:r>
            <a:endParaRPr/>
          </a:p>
        </p:txBody>
      </p:sp>
      <p:sp>
        <p:nvSpPr>
          <p:cNvPr id="89" name="Google Shape;89;p16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400"/>
              <a:t>“This work aims to overcome the limitations of relatively low-quality data from a low-cost system by suggesting algorithmic solutions. The objective of this work is to demonstrate that it is possible to use a low-cost hybrid BCI system to perform multiple tasks with a humanoid robot while giving the user the illusion of embodying the robot.”</a:t>
            </a:r>
            <a:r>
              <a:rPr lang="en" sz="2400"/>
              <a:t> </a:t>
            </a:r>
            <a:endParaRPr sz="24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7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Scenario</a:t>
            </a:r>
            <a:endParaRPr/>
          </a:p>
        </p:txBody>
      </p:sp>
      <p:pic>
        <p:nvPicPr>
          <p:cNvPr id="95" name="Google Shape;95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51473" y="1888950"/>
            <a:ext cx="3841074" cy="1365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76350" y="3297975"/>
            <a:ext cx="3613179" cy="1642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8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Reactive BCI</a:t>
            </a:r>
            <a:endParaRPr/>
          </a:p>
        </p:txBody>
      </p:sp>
      <p:sp>
        <p:nvSpPr>
          <p:cNvPr id="102" name="Google Shape;102;p18"/>
          <p:cNvSpPr txBox="1"/>
          <p:nvPr>
            <p:ph idx="1" type="body"/>
          </p:nvPr>
        </p:nvSpPr>
        <p:spPr>
          <a:xfrm>
            <a:off x="471900" y="1823825"/>
            <a:ext cx="82221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/>
              <a:t>Enables users to control an application by detecting indirectly modulated brain signals related to specific external stimuli</a:t>
            </a:r>
            <a:endParaRPr b="1" sz="1700"/>
          </a:p>
          <a:p>
            <a:pPr indent="-336550" lvl="0" marL="457200" rtl="0" algn="l">
              <a:spcBef>
                <a:spcPts val="1600"/>
              </a:spcBef>
              <a:spcAft>
                <a:spcPts val="0"/>
              </a:spcAft>
              <a:buSzPts val="1700"/>
              <a:buChar char="-"/>
            </a:pPr>
            <a:r>
              <a:rPr lang="en" sz="1700"/>
              <a:t>P300 potential </a:t>
            </a:r>
            <a:endParaRPr sz="1700"/>
          </a:p>
          <a:p>
            <a:pPr indent="-336550" lvl="1" marL="914400" rtl="0" algn="l">
              <a:spcBef>
                <a:spcPts val="0"/>
              </a:spcBef>
              <a:spcAft>
                <a:spcPts val="0"/>
              </a:spcAft>
              <a:buSzPts val="1700"/>
              <a:buChar char="-"/>
            </a:pPr>
            <a:r>
              <a:rPr lang="en" sz="1700"/>
              <a:t>P300 wave is an event related potential evoked in the process of decision making</a:t>
            </a:r>
            <a:endParaRPr sz="1700"/>
          </a:p>
          <a:p>
            <a:pPr indent="-336550" lvl="1" marL="914400" rtl="0" algn="l">
              <a:spcBef>
                <a:spcPts val="0"/>
              </a:spcBef>
              <a:spcAft>
                <a:spcPts val="0"/>
              </a:spcAft>
              <a:buSzPts val="1700"/>
              <a:buChar char="-"/>
            </a:pPr>
            <a:r>
              <a:rPr lang="en" sz="1700"/>
              <a:t>300ms delayed response to stimulus</a:t>
            </a:r>
            <a:endParaRPr sz="1700"/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SzPts val="1700"/>
              <a:buChar char="-"/>
            </a:pPr>
            <a:r>
              <a:rPr lang="en" sz="1700"/>
              <a:t>Steady State Visually Evoked Potential (SSVEP)</a:t>
            </a:r>
            <a:endParaRPr sz="1700"/>
          </a:p>
          <a:p>
            <a:pPr indent="-336550" lvl="1" marL="914400" rtl="0" algn="l">
              <a:spcBef>
                <a:spcPts val="0"/>
              </a:spcBef>
              <a:spcAft>
                <a:spcPts val="0"/>
              </a:spcAft>
              <a:buSzPts val="1700"/>
              <a:buChar char="-"/>
            </a:pPr>
            <a:r>
              <a:rPr lang="en" sz="1700"/>
              <a:t>Signals that represent natural responses to visual stimulation at specific frequencies</a:t>
            </a:r>
            <a:endParaRPr sz="17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9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Active BCI</a:t>
            </a:r>
            <a:endParaRPr/>
          </a:p>
        </p:txBody>
      </p:sp>
      <p:sp>
        <p:nvSpPr>
          <p:cNvPr id="108" name="Google Shape;108;p19"/>
          <p:cNvSpPr txBox="1"/>
          <p:nvPr>
            <p:ph idx="1" type="body"/>
          </p:nvPr>
        </p:nvSpPr>
        <p:spPr>
          <a:xfrm>
            <a:off x="471900" y="1776200"/>
            <a:ext cx="82221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/>
              <a:t>Enabled users to control an application though consciously intended brain activity without external events.</a:t>
            </a:r>
            <a:endParaRPr b="1" sz="1700"/>
          </a:p>
          <a:p>
            <a:pPr indent="-336550" lvl="0" marL="457200" rtl="0" algn="l">
              <a:spcBef>
                <a:spcPts val="1600"/>
              </a:spcBef>
              <a:spcAft>
                <a:spcPts val="0"/>
              </a:spcAft>
              <a:buSzPts val="1700"/>
              <a:buChar char="-"/>
            </a:pPr>
            <a:r>
              <a:rPr lang="en" sz="1700"/>
              <a:t>Event Related Desynchronization/Synchronization (ERD/ERS)</a:t>
            </a:r>
            <a:endParaRPr sz="1700"/>
          </a:p>
          <a:p>
            <a:pPr indent="-336550" lvl="1" marL="914400" rtl="0" algn="l">
              <a:spcBef>
                <a:spcPts val="0"/>
              </a:spcBef>
              <a:spcAft>
                <a:spcPts val="0"/>
              </a:spcAft>
              <a:buSzPts val="1700"/>
              <a:buChar char="-"/>
            </a:pPr>
            <a:r>
              <a:rPr lang="en" sz="1700"/>
              <a:t>A short-lasting and localized amplitude decrease/increase of rhythmic activity</a:t>
            </a:r>
            <a:endParaRPr sz="1700"/>
          </a:p>
          <a:p>
            <a:pPr indent="-3365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700"/>
              <a:buFont typeface="Roboto"/>
              <a:buChar char="-"/>
            </a:pPr>
            <a:r>
              <a:rPr lang="en" sz="1700"/>
              <a:t>Motor Imagery</a:t>
            </a:r>
            <a:endParaRPr sz="1700"/>
          </a:p>
          <a:p>
            <a:pPr indent="-33655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Char char="-"/>
            </a:pPr>
            <a:r>
              <a:rPr lang="en" sz="1700"/>
              <a:t>Process by which a user simulates a given action. In doing so, the EEG can pick up on the unconscious signals emitted before the execution of the action.</a:t>
            </a:r>
            <a:endParaRPr sz="17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0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Navigation and Exploration Mode</a:t>
            </a:r>
            <a:endParaRPr/>
          </a:p>
        </p:txBody>
      </p:sp>
      <p:sp>
        <p:nvSpPr>
          <p:cNvPr id="114" name="Google Shape;114;p20"/>
          <p:cNvSpPr txBox="1"/>
          <p:nvPr>
            <p:ph idx="1" type="body"/>
          </p:nvPr>
        </p:nvSpPr>
        <p:spPr>
          <a:xfrm>
            <a:off x="471900" y="1919075"/>
            <a:ext cx="44304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Navigation (ERD): Forward walk and and body turn (left-right).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Exploration (SSVEP): Turning head left or right.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Algorithm intended to achieve desired performance with the least amount of effort possible. 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15" name="Google Shape;115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60250" y="2032862"/>
            <a:ext cx="3533749" cy="2482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1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Recognition Mode</a:t>
            </a:r>
            <a:endParaRPr/>
          </a:p>
        </p:txBody>
      </p:sp>
      <p:sp>
        <p:nvSpPr>
          <p:cNvPr id="121" name="Google Shape;121;p21"/>
          <p:cNvSpPr txBox="1"/>
          <p:nvPr>
            <p:ph idx="1" type="body"/>
          </p:nvPr>
        </p:nvSpPr>
        <p:spPr>
          <a:xfrm>
            <a:off x="3890000" y="1966200"/>
            <a:ext cx="4803900" cy="266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Uses color filtering to detect objects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Once detected, each object is bordered by a rectangular box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When the rectangular box border turn blue, recognition mode is turned on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Each box flash in a random order at specific frequencies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Check to see if P300 signal matches one of the object’s displayed frequencies</a:t>
            </a:r>
            <a:endParaRPr/>
          </a:p>
        </p:txBody>
      </p:sp>
      <p:pic>
        <p:nvPicPr>
          <p:cNvPr id="122" name="Google Shape;122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2288375"/>
            <a:ext cx="3383099" cy="19716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Material">
  <a:themeElements>
    <a:clrScheme name="Material">
      <a:dk1>
        <a:srgbClr val="4285F4"/>
      </a:dk1>
      <a:lt1>
        <a:srgbClr val="FFFFFF"/>
      </a:lt1>
      <a:dk2>
        <a:srgbClr val="424242"/>
      </a:dk2>
      <a:lt2>
        <a:srgbClr val="737373"/>
      </a:lt2>
      <a:accent1>
        <a:srgbClr val="0277BD"/>
      </a:accent1>
      <a:accent2>
        <a:srgbClr val="0F9D58"/>
      </a:accent2>
      <a:accent3>
        <a:srgbClr val="DB4437"/>
      </a:accent3>
      <a:accent4>
        <a:srgbClr val="FAFAFA"/>
      </a:accent4>
      <a:accent5>
        <a:srgbClr val="4FC3F7"/>
      </a:accent5>
      <a:accent6>
        <a:srgbClr val="F4B400"/>
      </a:accent6>
      <a:hlink>
        <a:srgbClr val="4FC3F7"/>
      </a:hlink>
      <a:folHlink>
        <a:srgbClr val="4FC3F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