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Average"/>
      <p:regular r:id="rId32"/>
    </p:embeddedFont>
    <p:embeddedFont>
      <p:font typeface="Oswald"/>
      <p:regular r:id="rId33"/>
      <p:bold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Oswald-regular.fntdata"/><Relationship Id="rId10" Type="http://schemas.openxmlformats.org/officeDocument/2006/relationships/slide" Target="slides/slide5.xml"/><Relationship Id="rId32" Type="http://schemas.openxmlformats.org/officeDocument/2006/relationships/font" Target="fonts/Average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Oswald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are going to explore methods in dimensionality reduction as a control strategy for operating robotic hands, in particular those that look like the ones we humans work with everyday.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556a453198_1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556a453198_1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556a453198_1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556a453198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56a453198_1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556a453198_1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56a453198_1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56a453198_1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556a453198_1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556a453198_1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556a453198_1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556a453198_1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556a453198_1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556a453198_1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556a453198_1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556a453198_1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56a453198_1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56a453198_1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56a453198_1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556a453198_1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460d1995e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460d1995e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56a453198_1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556a453198_1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56a453198_1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556a453198_1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556a453198_1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556a453198_1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556a453198_1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556a453198_1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556a453198_1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556a453198_1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556a453198_1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556a453198_1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460d1995ea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460d1995ea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556a45319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556a45319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60d1995ea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460d1995ea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556a453198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556a453198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556a453198_1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556a453198_1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556a453198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556a453198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56a453198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56a453198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556a453198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556a453198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drive.google.com/file/d/1JuvyO2R2OMF0vbN7hTvrAsXGRAOkAKtw/view" TargetMode="External"/><Relationship Id="rId4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Synergy-Based, Data-Driven Generation </a:t>
            </a:r>
            <a:endParaRPr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of </a:t>
            </a:r>
            <a:endParaRPr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Object-Specific Grasps for Anthropomorphic Hands</a:t>
            </a:r>
            <a:endParaRPr sz="3000"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00400" y="3229475"/>
            <a:ext cx="81432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Julia Starke, Christian Eichmann, Simon Ottenhaus and Tamim Asfour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Starke’s Main Contribution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clusters representing grasp types and/or object geometries can be found in the original high dimensional space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projecting these grasps into a lower dimensional space does not preserve these clusters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sampling the latent space for a specific grasp type with a specific object size is therefore nearly impossible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successfully discovers a subspace of synergies that cluster together with respect to the above parameters, allowing for object-specific grasp generation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Acquisition</a:t>
            </a:r>
            <a:endParaRPr/>
          </a:p>
        </p:txBody>
      </p:sp>
      <p:pic>
        <p:nvPicPr>
          <p:cNvPr id="119" name="Google Shape;11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6900" y="1568200"/>
            <a:ext cx="5410200" cy="27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Acquisition</a:t>
            </a:r>
            <a:endParaRPr/>
          </a:p>
        </p:txBody>
      </p:sp>
      <p:pic>
        <p:nvPicPr>
          <p:cNvPr id="125" name="Google Shape;12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4150" y="1253925"/>
            <a:ext cx="5353050" cy="356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4950" y="1253925"/>
            <a:ext cx="1121027" cy="356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Acquisition with the CyberGlove III</a:t>
            </a:r>
            <a:endParaRPr/>
          </a:p>
        </p:txBody>
      </p:sp>
      <p:pic>
        <p:nvPicPr>
          <p:cNvPr id="132" name="Google Shape;13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3913" y="1283475"/>
            <a:ext cx="4356175" cy="308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Acquisition Procedure</a:t>
            </a:r>
            <a:endParaRPr/>
          </a:p>
        </p:txBody>
      </p:sp>
      <p:sp>
        <p:nvSpPr>
          <p:cNvPr id="138" name="Google Shape;138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</a:t>
            </a:r>
            <a:r>
              <a:rPr lang="en"/>
              <a:t>ach of the five grasp types is conducted with ten objects three times each per subject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</a:t>
            </a:r>
            <a:r>
              <a:rPr lang="en"/>
              <a:t>he objects are selected from the YCB Object Set and the KIT Object Set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6"/>
          <p:cNvSpPr/>
          <p:nvPr/>
        </p:nvSpPr>
        <p:spPr>
          <a:xfrm>
            <a:off x="1508663" y="3148900"/>
            <a:ext cx="1215300" cy="1079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Flat Hand Calibration Pose</a:t>
            </a:r>
            <a:endParaRPr sz="1200"/>
          </a:p>
        </p:txBody>
      </p:sp>
      <p:sp>
        <p:nvSpPr>
          <p:cNvPr id="140" name="Google Shape;140;p26"/>
          <p:cNvSpPr/>
          <p:nvPr/>
        </p:nvSpPr>
        <p:spPr>
          <a:xfrm>
            <a:off x="3145788" y="3148900"/>
            <a:ext cx="1215300" cy="1079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Grasp Objects</a:t>
            </a:r>
            <a:endParaRPr sz="1200"/>
          </a:p>
        </p:txBody>
      </p:sp>
      <p:sp>
        <p:nvSpPr>
          <p:cNvPr id="141" name="Google Shape;141;p26"/>
          <p:cNvSpPr/>
          <p:nvPr/>
        </p:nvSpPr>
        <p:spPr>
          <a:xfrm>
            <a:off x="4782913" y="3148900"/>
            <a:ext cx="1215300" cy="1079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Record Static Grasp Pose</a:t>
            </a:r>
            <a:endParaRPr sz="1200"/>
          </a:p>
        </p:txBody>
      </p:sp>
      <p:sp>
        <p:nvSpPr>
          <p:cNvPr id="142" name="Google Shape;142;p26"/>
          <p:cNvSpPr/>
          <p:nvPr/>
        </p:nvSpPr>
        <p:spPr>
          <a:xfrm>
            <a:off x="6420038" y="3148900"/>
            <a:ext cx="1215300" cy="1079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Flat Hand Calibration Pose</a:t>
            </a:r>
            <a:endParaRPr sz="1200"/>
          </a:p>
        </p:txBody>
      </p:sp>
      <p:cxnSp>
        <p:nvCxnSpPr>
          <p:cNvPr id="143" name="Google Shape;143;p26"/>
          <p:cNvCxnSpPr>
            <a:stCxn id="139" idx="3"/>
            <a:endCxn id="140" idx="1"/>
          </p:cNvCxnSpPr>
          <p:nvPr/>
        </p:nvCxnSpPr>
        <p:spPr>
          <a:xfrm>
            <a:off x="2723963" y="3688450"/>
            <a:ext cx="421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4" name="Google Shape;144;p26"/>
          <p:cNvCxnSpPr>
            <a:stCxn id="140" idx="3"/>
            <a:endCxn id="141" idx="1"/>
          </p:cNvCxnSpPr>
          <p:nvPr/>
        </p:nvCxnSpPr>
        <p:spPr>
          <a:xfrm>
            <a:off x="4361088" y="3688450"/>
            <a:ext cx="421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5" name="Google Shape;145;p26"/>
          <p:cNvCxnSpPr>
            <a:stCxn id="141" idx="3"/>
            <a:endCxn id="142" idx="1"/>
          </p:cNvCxnSpPr>
          <p:nvPr/>
        </p:nvCxnSpPr>
        <p:spPr>
          <a:xfrm>
            <a:off x="5998213" y="3688450"/>
            <a:ext cx="421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 Autoencoder Requirements</a:t>
            </a:r>
            <a:endParaRPr/>
          </a:p>
        </p:txBody>
      </p:sp>
      <p:sp>
        <p:nvSpPr>
          <p:cNvPr id="151" name="Google Shape;151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latent space should allow for low-dimensional encoding of grasp poses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latent space should be encoded in a way that allows intuitive generation of different grasp types for a given object size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vanilla VAEs and AEs are able to reduce dimensionality but fail to cluster grasp types together in the lower dimensional space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add additional constraints to the Loss function to capture the significance of preserving grasp type clusters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 Autoencoder Architecture</a:t>
            </a:r>
            <a:endParaRPr/>
          </a:p>
        </p:txBody>
      </p:sp>
      <p:sp>
        <p:nvSpPr>
          <p:cNvPr id="157" name="Google Shape;157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Original Space</a:t>
            </a:r>
            <a:r>
              <a:rPr lang="en"/>
              <a:t> Y belongs to R^16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Latent space Z belongs to R^3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Encoder is g: R^16 to R^3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Decoder is h: R^4 to R^16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g(y) = z,  h(z, object_size) = y_hat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/>
          <p:nvPr/>
        </p:nvSpPr>
        <p:spPr>
          <a:xfrm>
            <a:off x="1475" y="-4250"/>
            <a:ext cx="9144000" cy="5143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3" name="Google Shape;16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3675" y="176863"/>
            <a:ext cx="5639576" cy="478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 Autoencoder Loss</a:t>
            </a:r>
            <a:endParaRPr/>
          </a:p>
        </p:txBody>
      </p:sp>
      <p:sp>
        <p:nvSpPr>
          <p:cNvPr id="169" name="Google Shape;169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Mean Square Error: minimize the sum of the squared differences between ground truth and prediction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 a penalizing term for y belonging to the same grasp type: the MSE between the encoded representations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Remove a penalizing term for y belonging to different grasp types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Loss = alpha*MSE(y, y_hat) + beta*MSE(g(y), g(x belonging to same grasp type)) + gamma*MSE(g(y), g(x belonging to different grasp type))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"/>
          <p:cNvSpPr/>
          <p:nvPr/>
        </p:nvSpPr>
        <p:spPr>
          <a:xfrm>
            <a:off x="1475" y="-4250"/>
            <a:ext cx="9144000" cy="5143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5" name="Google Shape;17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850" y="1548488"/>
            <a:ext cx="2597025" cy="203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2650" y="1285875"/>
            <a:ext cx="5676900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Shape and Grasp Manipulation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artificial hands have traditionally faced control difficulties when looking to mimic the capabilities of the human hand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</a:t>
            </a:r>
            <a:r>
              <a:rPr lang="en"/>
              <a:t>he challenge is a consequence of 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differing hand kinematics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physiological constraints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Starke directs her focus on anthropomorphic hands–hands that resemble anatomical structure of the human hand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 Autoencoder Training</a:t>
            </a:r>
            <a:endParaRPr/>
          </a:p>
        </p:txBody>
      </p:sp>
      <p:sp>
        <p:nvSpPr>
          <p:cNvPr id="182" name="Google Shape;182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</a:t>
            </a:r>
            <a:r>
              <a:rPr lang="en"/>
              <a:t>aussian noise with standard deviation of 0.1 added to input of AE during training to avoid overfitting and increase the size of the grasp type clusters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</a:t>
            </a:r>
            <a:r>
              <a:rPr lang="en"/>
              <a:t>ecoder is provided with relative size of the object (i.e. object size normalized by the size of the subject’s hand)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90/10 train/test split with a stratified 10-fold-cross-validation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10 iterations of independent training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 Autoencoder Performance</a:t>
            </a:r>
            <a:endParaRPr/>
          </a:p>
        </p:txBody>
      </p:sp>
      <p:sp>
        <p:nvSpPr>
          <p:cNvPr id="188" name="Google Shape;188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</a:t>
            </a:r>
            <a:r>
              <a:rPr lang="en"/>
              <a:t>utperforms PCA by 5^O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</a:t>
            </a:r>
            <a:r>
              <a:rPr lang="en"/>
              <a:t>ntroducing object size as a parameter to the decoder reduces the overall reproduction error by 26 %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</a:t>
            </a:r>
            <a:r>
              <a:rPr lang="en"/>
              <a:t> latent space with 3 parameters has marginal gain in performance from 2 parameters, but the distribution of grasp types is more distinct in 3D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r</a:t>
            </a:r>
            <a:r>
              <a:rPr lang="en"/>
              <a:t>eversed AE architecture outperforms conventional mirrored architecture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4"/>
          <p:cNvSpPr/>
          <p:nvPr/>
        </p:nvSpPr>
        <p:spPr>
          <a:xfrm>
            <a:off x="1475" y="-4250"/>
            <a:ext cx="9144000" cy="5143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4" name="Google Shape;19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6012" y="179987"/>
            <a:ext cx="5271975" cy="4783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5"/>
          <p:cNvSpPr/>
          <p:nvPr/>
        </p:nvSpPr>
        <p:spPr>
          <a:xfrm>
            <a:off x="1475" y="-4250"/>
            <a:ext cx="9144000" cy="5143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0" name="Google Shape;20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000" y="702188"/>
            <a:ext cx="4461200" cy="373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9250" y="706450"/>
            <a:ext cx="3959299" cy="373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 Autoencoder Grasp Generation</a:t>
            </a:r>
            <a:endParaRPr/>
          </a:p>
        </p:txBody>
      </p:sp>
      <p:pic>
        <p:nvPicPr>
          <p:cNvPr id="207" name="Google Shape;20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1650" y="1211850"/>
            <a:ext cx="5600700" cy="352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 Autoencoder Latent Distribution</a:t>
            </a:r>
            <a:endParaRPr/>
          </a:p>
        </p:txBody>
      </p:sp>
      <p:sp>
        <p:nvSpPr>
          <p:cNvPr id="213" name="Google Shape;213;p37"/>
          <p:cNvSpPr txBox="1"/>
          <p:nvPr>
            <p:ph idx="1" type="body"/>
          </p:nvPr>
        </p:nvSpPr>
        <p:spPr>
          <a:xfrm>
            <a:off x="311700" y="1152475"/>
            <a:ext cx="859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First Synergy (Latent parameter 1)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</a:t>
            </a:r>
            <a:r>
              <a:rPr lang="en"/>
              <a:t>nly parameter that controls the thumb in its full range of motion (needed for pinch grasps)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</a:t>
            </a:r>
            <a:r>
              <a:rPr lang="en"/>
              <a:t>ainly controls flexion of index, middle, and ring (needed for lateral grasps)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Second Synergy (</a:t>
            </a:r>
            <a:r>
              <a:rPr lang="en"/>
              <a:t>Latent parameter 2)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mainly controls finger adduction joints (i.e. spread of fingers needed for spherical and disk grasps)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Third Synergy (Latent parameter 3)</a:t>
            </a:r>
            <a:endParaRPr/>
          </a:p>
          <a:p>
            <a:pPr indent="-3175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○"/>
            </a:pPr>
            <a:r>
              <a:rPr lang="en"/>
              <a:t>fine-tuning of proximal interphalangeal joints (needed for cylindrical grasps)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219" name="Google Shape;219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400"/>
              <a:t>Starke, Julia &amp; Eichmann, Christian &amp; Ottenhaus, Simon &amp; Asfour, Tamim. (2018). Synergy-Based, Data-Driven Generation of Object-Specific Grasps for Anthropomorphic Hands. 327-333. 10.1109/HUMANOIDS.2018.8624990. 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Underactuated Robotic Hands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</a:t>
            </a:r>
            <a:r>
              <a:rPr lang="en"/>
              <a:t>ull actuation implies an actuator for each degree of freedom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</a:t>
            </a:r>
            <a:r>
              <a:rPr lang="en"/>
              <a:t> fully actuated anthropomorphic hand would have at least 20 DOF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</a:t>
            </a:r>
            <a:r>
              <a:rPr lang="en"/>
              <a:t>n underactuated hand simplifies control complexity by controlling the same number of joints with fewer actuators, but faces drawbacks in dexterity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</a:t>
            </a:r>
            <a:r>
              <a:rPr lang="en"/>
              <a:t>rovides the passive compliance required to grasp objects with a variety of geometries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l</a:t>
            </a:r>
            <a:r>
              <a:rPr lang="en"/>
              <a:t>et’s see a few examples: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6" title="Open-Source%20Affordable%20Modular%20Light-Weight%20Underactuated%20Robot%20Hands%2000;39-02;30%20(yEANsfaE1gs)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 Synergies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hand synergies represent the intrinsic mechanism by which a hand operates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</a:t>
            </a:r>
            <a:r>
              <a:rPr lang="en"/>
              <a:t>he apparent control is moving the angle of each finger joint–this mechanism lives in a high-dimensional space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</a:t>
            </a:r>
            <a:r>
              <a:rPr lang="en"/>
              <a:t>xperiments in </a:t>
            </a:r>
            <a:r>
              <a:rPr lang="en"/>
              <a:t>n</a:t>
            </a:r>
            <a:r>
              <a:rPr lang="en"/>
              <a:t>europhysiology validate that each joint is not exactly independent of the rest in the context of grasping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the lower dimensional space X that can approximate the original joint state space Y as f(X) is the space of hand synergies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/>
          <p:nvPr/>
        </p:nvSpPr>
        <p:spPr>
          <a:xfrm>
            <a:off x="0" y="-4250"/>
            <a:ext cx="9156000" cy="5143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7669"/>
            <a:ext cx="9143999" cy="4848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Discovering Synergies with PCA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Principal Component Analysis (PCA) is a conventional unsupervised learning technique used to discover synergies in a dataset of grasps on various objects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PCA finds the lower dimensional space that maximizes the variance of the original dataset when projected into this space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The first two principal components capture about 80% of human grasps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5638" y="168941"/>
            <a:ext cx="5992724" cy="480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Non-Linear Dimensionality Reduction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Starke suggests that the correlation between finger motions are highly non-linear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one such non-linear method is known as Gaussian Process Latent Variable Models (GPLVM)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GPLVM outperforms the reconstruction and generation of grasps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non-linea</a:t>
            </a:r>
            <a:r>
              <a:rPr lang="en"/>
              <a:t>r</a:t>
            </a:r>
            <a:r>
              <a:rPr lang="en"/>
              <a:t> methods introduce further complexity into the selection of control parameters to achieve a desired grasp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