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9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75096" autoAdjust="0"/>
  </p:normalViewPr>
  <p:slideViewPr>
    <p:cSldViewPr snapToGrid="0">
      <p:cViewPr>
        <p:scale>
          <a:sx n="51" d="100"/>
          <a:sy n="51" d="100"/>
        </p:scale>
        <p:origin x="2082" y="3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54331-8EB8-4842-8DB3-3EC5C31C705A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DBCEF-318C-4EF3-AD8C-E723EDC8FB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825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addition the time constant of the elastomer, when force is applied, is different from the time constant when the applied force is removed;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conditioning circuits of resistive-based tactile sensors are fairly simple, which is one of their advantages.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5DBCEF-318C-4EF3-AD8C-E723EDC8FB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200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D9AE6-C95C-4225-89F6-514EC75A0D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C2B214-46C1-44B8-BD8D-103742EF3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BF0FC-E6EB-4DED-B2A1-410C399C4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D6BE6F-29F5-4AEF-AA6D-0032E525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7FE32-FB64-457F-8378-545CA8281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8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EC1D-8680-48E8-AD1B-A42FABE57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8E8591-6CD0-4256-A8C2-5474699BEE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C52D3-F743-4D4C-932B-214D3018E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2A1D2-A973-4F07-9CBF-C91069EE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3010C-0E86-4CF3-9DAC-ABC465CF2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40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C7AD64-70F7-4328-A8DF-29A8129DF9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AAC51C-6CCD-4169-A933-0889015977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EE64D-F114-4C13-878B-668A91416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829E2-DA89-409E-8AE2-C0101CEFF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90EC4-72ED-46F8-918E-5FB520154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5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6298CA-E1B3-4915-A996-9BB66EB5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74CA6-DCEF-4F51-BA3A-62DC7C5315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8D7CF-3DD9-4222-AB4D-E3E98692E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4F972-9DCB-4FFE-9617-19BDFB73D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F7233-3A01-4D16-8E7F-69750C2AC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536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FB99-7CA8-43D9-A709-D9C4751F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DA3C2-C460-4BC9-ACB1-217FE2FC9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B9CE3-0047-4457-9A4A-AC65ED5A4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3BF71-A63E-43BE-A28D-5D52EF3E8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A4F1CB-BE0A-47DD-8C03-4C424335B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575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A634D-E615-4F12-82D0-DA6626BAF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3B434-2006-4998-80EB-6C283B128C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517913-27FF-4EE4-AB54-57D22740B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61FB9D-3CC2-48BC-9DF1-AFE4097F9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BD2A98-244B-451C-8B8C-027BF962D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5C23DB-2D8A-4A34-AC42-AF18B70A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9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B7BE4D-153A-4CC2-A88C-A947E2E5B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BDF4C5-53CC-4350-8B57-6C0256BB28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A74329-3E6D-4178-94C6-03F60715DA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E10FD-9A9E-496B-84F7-A0410EABA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282B12-941E-4949-BE86-C46C60C7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955DE3-5437-42A0-89E0-B65E84815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03A913-E385-4B1E-B729-131112B4C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BB4F78-4214-461A-B850-5FA3C80AD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6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1EDA9-A4A6-4105-8AD3-677EF359F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DE4E0-E7EA-45D1-A3F5-09F600853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D43E99-C03B-486A-B4F5-FD29CA64F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A5780-1794-40F5-B4A9-340764285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179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6C12E8-A26F-4CD7-9F7E-B87EDA6D6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437F21-5E95-4564-885F-E3D78A761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59F024-A967-426B-ABAC-98A67FF9C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54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9DF3B-4752-4142-966C-CD8367F8E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CCFCB-7538-408B-8B87-13FAFC4B8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212C5C-97E3-40B2-93EF-803CF873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60C55D-D12E-4920-84D3-EE9DC34C4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A710D-7CEF-4256-84E1-58175EBAF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C2A906-8DA7-43AE-9196-01E2B76F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789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D0E4F-A928-4A34-B362-DA04FE911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F20ADD-E961-46C0-808B-F2054B40E8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076D72-DD4D-4687-9751-293D2F7A3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9DADB-D057-4DB6-B6D6-FB0DA561C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8BE19A-1CDD-44AE-BA97-32A13250F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6DCC33-1EE8-4D51-9E0B-9BFBCDE6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73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F08091-4447-4AF4-943E-48781FF80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80D82-3D2F-4CFD-8695-DC67ED159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A67D1-D18D-48A0-A3E6-8C0213D9E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4D416-CE6C-4C11-AC92-4A123C9FEEFA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22D840-C8DA-431B-A645-ADD4B76EC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D90DD-F60B-41AC-A18F-59ABF38B45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0B892-16EF-401D-8072-F2C0001D6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074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Kxh5ZNqYY0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5A097-6AD0-41A5-BF99-BE207A3FC5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TACTILE SENSORS FOR ROBOTIC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020CA4-2785-4EA9-BC05-3BBC401562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Pedro Silva Girão, Pedro Miguel Pinto Ramos, Octavian Postolache José, Miguel Dias Pereira</a:t>
            </a:r>
          </a:p>
          <a:p>
            <a:r>
              <a:rPr lang="en-US" b="1" dirty="0"/>
              <a:t>Journal of the International Measurement Confederation (IMEKO) - ELSEVIER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75FF83-4572-41B0-AB6E-1444BE5BD8CD}"/>
              </a:ext>
            </a:extLst>
          </p:cNvPr>
          <p:cNvSpPr txBox="1"/>
          <p:nvPr/>
        </p:nvSpPr>
        <p:spPr>
          <a:xfrm>
            <a:off x="5618375" y="5938887"/>
            <a:ext cx="6466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Presented By: Abhinandan Srinivasan (as5630)</a:t>
            </a:r>
          </a:p>
        </p:txBody>
      </p:sp>
    </p:spTree>
    <p:extLst>
      <p:ext uri="{BB962C8B-B14F-4D97-AF65-F5344CB8AC3E}">
        <p14:creationId xmlns:p14="http://schemas.microsoft.com/office/powerpoint/2010/main" val="334521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DDA79-E79F-4A64-947B-2171FFEFA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 CONDITIONING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E8AB4-075D-4A05-B039-B3BABC008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Filtering – Removing Noise</a:t>
            </a:r>
          </a:p>
          <a:p>
            <a:r>
              <a:rPr lang="en-US" dirty="0"/>
              <a:t>Amplification – Suitable for ADC</a:t>
            </a:r>
          </a:p>
          <a:p>
            <a:r>
              <a:rPr lang="en-US" dirty="0"/>
              <a:t>Attenuation – Higher Voltages above ADC range</a:t>
            </a:r>
          </a:p>
          <a:p>
            <a:r>
              <a:rPr lang="en-US" dirty="0"/>
              <a:t>Excitation – External power input</a:t>
            </a:r>
          </a:p>
          <a:p>
            <a:r>
              <a:rPr lang="en-US" dirty="0"/>
              <a:t>Linearization – Voltage signals related to physical measurement</a:t>
            </a:r>
          </a:p>
        </p:txBody>
      </p:sp>
    </p:spTree>
    <p:extLst>
      <p:ext uri="{BB962C8B-B14F-4D97-AF65-F5344CB8AC3E}">
        <p14:creationId xmlns:p14="http://schemas.microsoft.com/office/powerpoint/2010/main" val="541818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364AD-ECF7-40B0-B2F9-C7DBEA25E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TACTILE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4BAF3C-6EE7-4608-8D8B-0A3C4D0CC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Development of tactile sensing</a:t>
            </a:r>
          </a:p>
          <a:p>
            <a:pPr lvl="1"/>
            <a:r>
              <a:rPr lang="en-US" dirty="0"/>
              <a:t>Touch screen displays</a:t>
            </a:r>
          </a:p>
          <a:p>
            <a:pPr lvl="1"/>
            <a:r>
              <a:rPr lang="en-US" dirty="0"/>
              <a:t>Medicine – Minimally invasive and remote surgery</a:t>
            </a:r>
          </a:p>
          <a:p>
            <a:r>
              <a:rPr lang="en-US" dirty="0"/>
              <a:t>MEMS Tactile sensors</a:t>
            </a:r>
          </a:p>
          <a:p>
            <a:pPr lvl="1"/>
            <a:r>
              <a:rPr lang="en-US" dirty="0"/>
              <a:t>Polymer with material substrate</a:t>
            </a:r>
          </a:p>
          <a:p>
            <a:pPr lvl="1"/>
            <a:r>
              <a:rPr lang="en-US" dirty="0"/>
              <a:t>Silicon based sensors</a:t>
            </a:r>
          </a:p>
          <a:p>
            <a:r>
              <a:rPr lang="en-US" dirty="0"/>
              <a:t>Nanotech Tactile sensors</a:t>
            </a:r>
          </a:p>
          <a:p>
            <a:pPr lvl="1"/>
            <a:r>
              <a:rPr lang="en-US" dirty="0"/>
              <a:t>100nm think film on electrode glass backing</a:t>
            </a:r>
          </a:p>
          <a:p>
            <a:pPr lvl="1"/>
            <a:r>
              <a:rPr lang="en-US" dirty="0"/>
              <a:t>5 alternating layers of gold and cadmium sulfite</a:t>
            </a:r>
          </a:p>
          <a:p>
            <a:pPr lvl="1"/>
            <a:r>
              <a:rPr lang="en-US" dirty="0"/>
              <a:t>Electrons bounce of layers – cadmium sulphate particles glow.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9448117-434F-4D6A-B6FE-7694CCB0CD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5268" y="2759075"/>
            <a:ext cx="3086100" cy="35528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1CC150-0CAF-4D96-A116-AB7D0ED0C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2463" y="317671"/>
            <a:ext cx="4687618" cy="237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404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D2D82-2018-4E49-9D1F-1E0F47972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TOUCH SCREEN DISPLAYS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3191CD-2D1F-4876-B0FA-E6B0A4D12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56868" cy="4351338"/>
          </a:xfrm>
        </p:spPr>
        <p:txBody>
          <a:bodyPr/>
          <a:lstStyle/>
          <a:p>
            <a:r>
              <a:rPr lang="en-US" dirty="0"/>
              <a:t>Surface acoustic waves (SAWs)</a:t>
            </a:r>
          </a:p>
          <a:p>
            <a:pPr lvl="1"/>
            <a:r>
              <a:rPr lang="en-US" dirty="0"/>
              <a:t>Two transducers along both axes</a:t>
            </a:r>
          </a:p>
          <a:p>
            <a:pPr lvl="1"/>
            <a:r>
              <a:rPr lang="en-US" dirty="0"/>
              <a:t>Reflectors that reflect electrical signals sent b/w transducers</a:t>
            </a:r>
          </a:p>
          <a:p>
            <a:pPr lvl="1"/>
            <a:r>
              <a:rPr lang="en-US" dirty="0"/>
              <a:t>One’s finger absorbs some energy</a:t>
            </a:r>
          </a:p>
          <a:p>
            <a:pPr lvl="1"/>
            <a:r>
              <a:rPr lang="en-US" dirty="0"/>
              <a:t>Multi-touch isn’t achievable</a:t>
            </a:r>
          </a:p>
          <a:p>
            <a:r>
              <a:rPr lang="en-US" dirty="0"/>
              <a:t>In-Plane Switching (IPS)</a:t>
            </a:r>
          </a:p>
          <a:p>
            <a:pPr lvl="1"/>
            <a:r>
              <a:rPr lang="en-US" dirty="0"/>
              <a:t>Allows multi-touch</a:t>
            </a:r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8FB4D6-5525-4919-A0E0-EE0BF8B44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3090" y="365125"/>
            <a:ext cx="3258121" cy="22388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DE554C-5C6C-49C7-AABB-56F68520A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3090" y="2604009"/>
            <a:ext cx="2957580" cy="20713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61F4B7-3C3F-4CA5-9F06-5F5935FE6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3090" y="4675402"/>
            <a:ext cx="3109929" cy="20713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1ADDE8-12D8-46AC-99DE-B262636E2F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14347" y="4727226"/>
            <a:ext cx="1680721" cy="196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453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6A249-F90B-4EF7-A2A6-DDD4EF9D1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MEDICAL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47D043-D093-46F0-900C-6F9C9C6AA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741709" cy="4351338"/>
          </a:xfrm>
        </p:spPr>
        <p:txBody>
          <a:bodyPr/>
          <a:lstStyle/>
          <a:p>
            <a:r>
              <a:rPr lang="en-US" dirty="0"/>
              <a:t>Gait Analysis – In shoe sensor</a:t>
            </a:r>
          </a:p>
          <a:p>
            <a:r>
              <a:rPr lang="en-US" dirty="0"/>
              <a:t>Dental implants</a:t>
            </a:r>
          </a:p>
          <a:p>
            <a:pPr lvl="1"/>
            <a:r>
              <a:rPr lang="en-US" dirty="0"/>
              <a:t>Image of maxillary bone contour without removal of gum tissue. [2]</a:t>
            </a:r>
          </a:p>
          <a:p>
            <a:r>
              <a:rPr lang="en-US" dirty="0"/>
              <a:t>Minimally invasive Surgeries</a:t>
            </a:r>
          </a:p>
          <a:p>
            <a:r>
              <a:rPr lang="en-US" dirty="0"/>
              <a:t>Optimization of seating and positioning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99BFE5-1B1A-496C-829B-2B859E58F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4490" y="754144"/>
            <a:ext cx="3561042" cy="310141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C7BFE2-1B5E-4760-84B0-A93B0135CD48}"/>
              </a:ext>
            </a:extLst>
          </p:cNvPr>
          <p:cNvSpPr txBox="1"/>
          <p:nvPr/>
        </p:nvSpPr>
        <p:spPr>
          <a:xfrm>
            <a:off x="424206" y="6080289"/>
            <a:ext cx="11397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[2] Kurt. </a:t>
            </a:r>
            <a:r>
              <a:rPr lang="en-US" dirty="0" err="1"/>
              <a:t>Schicho</a:t>
            </a:r>
            <a:r>
              <a:rPr lang="en-US" dirty="0"/>
              <a:t> et al., Evaluation of bone surface registration applying a micro-needle array, Journal of Clinical Periodontology 34 (11) (2007) 991–997.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A1D483-BCF9-430A-AC60-0FBECC6C3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0723" y="3859982"/>
            <a:ext cx="5879676" cy="228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777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A10B9-C379-4C94-ACB5-590287005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6A92F-BE26-4E56-88D5-CF85942E2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37635" cy="4351338"/>
          </a:xfrm>
        </p:spPr>
        <p:txBody>
          <a:bodyPr/>
          <a:lstStyle/>
          <a:p>
            <a:r>
              <a:rPr lang="en-US" dirty="0"/>
              <a:t>Brake Pad design and performance assessment</a:t>
            </a:r>
          </a:p>
          <a:p>
            <a:r>
              <a:rPr lang="en-US" dirty="0"/>
              <a:t>Design of sear </a:t>
            </a:r>
            <a:r>
              <a:rPr lang="en-US" dirty="0" err="1"/>
              <a:t>cushoning</a:t>
            </a:r>
            <a:endParaRPr lang="en-US" dirty="0"/>
          </a:p>
          <a:p>
            <a:r>
              <a:rPr lang="en-US" dirty="0"/>
              <a:t>Door mounting quality</a:t>
            </a:r>
          </a:p>
          <a:p>
            <a:r>
              <a:rPr lang="en-US" dirty="0"/>
              <a:t>Assistance in windshield wiper design</a:t>
            </a:r>
          </a:p>
          <a:p>
            <a:r>
              <a:rPr lang="en-US" dirty="0"/>
              <a:t>Tire tread performance analysis</a:t>
            </a:r>
          </a:p>
          <a:p>
            <a:r>
              <a:rPr lang="en-US" dirty="0"/>
              <a:t>Smart watches – Pulse sensors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1CA4BD-4436-4A47-8D6E-8D4DC3668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4165" y="1690688"/>
            <a:ext cx="4844734" cy="23884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A190011-DC14-46B5-87FB-83E915E80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9262" y="4066406"/>
            <a:ext cx="4719637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5437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5AC87-6E0E-42AB-880B-B0C01D483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40" y="110601"/>
            <a:ext cx="10515600" cy="1325563"/>
          </a:xfrm>
        </p:spPr>
        <p:txBody>
          <a:bodyPr/>
          <a:lstStyle/>
          <a:p>
            <a:r>
              <a:rPr lang="en-US" dirty="0"/>
              <a:t>ROBOTIC APPLICATIONS</a:t>
            </a:r>
          </a:p>
        </p:txBody>
      </p:sp>
      <p:pic>
        <p:nvPicPr>
          <p:cNvPr id="4" name="Online Media 3" title="Tactile Sensing">
            <a:hlinkClick r:id="" action="ppaction://media"/>
            <a:extLst>
              <a:ext uri="{FF2B5EF4-FFF2-40B4-BE49-F238E27FC236}">
                <a16:creationId xmlns:a16="http://schemas.microsoft.com/office/drawing/2014/main" id="{E6B40995-0101-43BB-83DE-136438A658E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300163" y="1303338"/>
            <a:ext cx="9313862" cy="52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731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5AC87-6E0E-42AB-880B-B0C01D483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40" y="110601"/>
            <a:ext cx="10515600" cy="1325563"/>
          </a:xfrm>
        </p:spPr>
        <p:txBody>
          <a:bodyPr/>
          <a:lstStyle/>
          <a:p>
            <a:r>
              <a:rPr lang="en-US" dirty="0"/>
              <a:t>ROBOTIC APPLICATIONS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A0600B-4A93-4628-84D4-DB9C202E9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940" y="1276463"/>
            <a:ext cx="6995474" cy="5470936"/>
          </a:xfrm>
        </p:spPr>
        <p:txBody>
          <a:bodyPr/>
          <a:lstStyle/>
          <a:p>
            <a:r>
              <a:rPr lang="en-US" dirty="0"/>
              <a:t>Capacitive Pressure sensors</a:t>
            </a:r>
          </a:p>
          <a:p>
            <a:pPr lvl="1"/>
            <a:r>
              <a:rPr lang="en-US" dirty="0"/>
              <a:t>Improves grasping in underactuated mechanisms</a:t>
            </a:r>
          </a:p>
          <a:p>
            <a:r>
              <a:rPr lang="en-US" dirty="0"/>
              <a:t>Optical sensors</a:t>
            </a:r>
          </a:p>
          <a:p>
            <a:pPr lvl="1"/>
            <a:r>
              <a:rPr lang="en-US" dirty="0"/>
              <a:t>Adjusts grip based on surface property changes.</a:t>
            </a:r>
          </a:p>
          <a:p>
            <a:pPr lvl="1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F536877-2835-4821-88D4-C1224AC74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6377" y="341132"/>
            <a:ext cx="2875642" cy="4042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17C910-B201-4C96-B4CA-6C6F3C394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8477" y="3429000"/>
            <a:ext cx="3933825" cy="31956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1E487-95F6-455C-8858-77A9C9EA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33" y="4480253"/>
            <a:ext cx="4318703" cy="204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542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5AC87-6E0E-42AB-880B-B0C01D483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940" y="110601"/>
            <a:ext cx="10515600" cy="1325563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A0600B-4A93-4628-84D4-DB9C202E9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Basic tactile sensing transduction principles are well established.</a:t>
            </a:r>
          </a:p>
          <a:p>
            <a:r>
              <a:rPr lang="en-US" dirty="0"/>
              <a:t>Tactile and particularly haptic sensing - demanding not only in terms of hardware but also of software.</a:t>
            </a:r>
          </a:p>
          <a:p>
            <a:r>
              <a:rPr lang="en-US" dirty="0"/>
              <a:t>Wireless Tactile sensors development would be useful</a:t>
            </a:r>
          </a:p>
          <a:p>
            <a:r>
              <a:rPr lang="en-US" dirty="0"/>
              <a:t>Sensors that could also read temperature, texture</a:t>
            </a:r>
          </a:p>
          <a:p>
            <a:pPr marL="0" indent="0">
              <a:buNone/>
            </a:pPr>
            <a:br>
              <a:rPr lang="en-US" dirty="0"/>
            </a:br>
            <a:r>
              <a:rPr lang="en-US" dirty="0"/>
              <a:t>MARKET DRIVING R&amp;D</a:t>
            </a:r>
          </a:p>
          <a:p>
            <a:r>
              <a:rPr lang="en-US" dirty="0"/>
              <a:t>Prefer robust solutions</a:t>
            </a:r>
          </a:p>
          <a:p>
            <a:r>
              <a:rPr lang="en-US" dirty="0"/>
              <a:t>Medicine and service robots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E304F1-B5AE-4177-8F93-2CB40CFA2B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5483" y="3205031"/>
            <a:ext cx="2655686" cy="336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3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2CB70-8433-4025-88D2-B906093E7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TACTILE SENSING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C8B91-4359-47AD-BA80-0A2D2E51A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main research areas:</a:t>
            </a:r>
          </a:p>
          <a:p>
            <a:pPr lvl="1"/>
            <a:r>
              <a:rPr lang="en-US" dirty="0"/>
              <a:t>Object manipulation tasks</a:t>
            </a:r>
          </a:p>
          <a:p>
            <a:pPr lvl="1"/>
            <a:r>
              <a:rPr lang="en-US" dirty="0"/>
              <a:t>Characterizing surface textures</a:t>
            </a:r>
          </a:p>
          <a:p>
            <a:r>
              <a:rPr lang="en-US" dirty="0"/>
              <a:t>Respond to contact forces – touch, tactile and slip sensing</a:t>
            </a:r>
          </a:p>
          <a:p>
            <a:pPr lvl="1"/>
            <a:r>
              <a:rPr lang="en-US" dirty="0"/>
              <a:t>Parameters that define the contact b/w sensor and an object – Localized Interaction</a:t>
            </a:r>
          </a:p>
          <a:p>
            <a:pPr lvl="1"/>
            <a:r>
              <a:rPr lang="en-US" dirty="0"/>
              <a:t>Array of a coordinated group of touch sensors</a:t>
            </a:r>
          </a:p>
          <a:p>
            <a:r>
              <a:rPr lang="en-US" dirty="0"/>
              <a:t>Haptic Perception – requires both sensory and motor systems</a:t>
            </a:r>
          </a:p>
          <a:p>
            <a:r>
              <a:rPr lang="en-US" dirty="0"/>
              <a:t>Human touch – 4 type of tactile receptors</a:t>
            </a:r>
          </a:p>
          <a:p>
            <a:pPr lvl="1"/>
            <a:r>
              <a:rPr lang="en-US" dirty="0"/>
              <a:t>Meissner corpuscles, Merkel cells, Ruffini endings, and </a:t>
            </a:r>
            <a:r>
              <a:rPr lang="en-US"/>
              <a:t>Pacinian corpuscles.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82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88F3BA-45DB-413C-9F51-9C65718EAD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1" y="135167"/>
            <a:ext cx="5157787" cy="823912"/>
          </a:xfrm>
        </p:spPr>
        <p:txBody>
          <a:bodyPr>
            <a:normAutofit fontScale="92500"/>
          </a:bodyPr>
          <a:lstStyle/>
          <a:p>
            <a:r>
              <a:rPr lang="en-US" sz="3600" b="0" dirty="0"/>
              <a:t>MECHANICAL SENSORS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AAC80-A0FE-4B6E-9F8F-F038AC0727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1486047"/>
            <a:ext cx="5157787" cy="4998661"/>
          </a:xfrm>
        </p:spPr>
        <p:txBody>
          <a:bodyPr/>
          <a:lstStyle/>
          <a:p>
            <a:r>
              <a:rPr lang="en-US" dirty="0"/>
              <a:t>Potentiometer</a:t>
            </a:r>
          </a:p>
          <a:p>
            <a:r>
              <a:rPr lang="en-US" dirty="0"/>
              <a:t>LVDT</a:t>
            </a:r>
          </a:p>
          <a:p>
            <a:pPr marL="0" indent="0">
              <a:buNone/>
            </a:pPr>
            <a:r>
              <a:rPr lang="en-US" dirty="0"/>
              <a:t>- Provide voltage proportional to the local force (Pressure)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106C9A-F5F4-4EA4-93E7-9146A8C070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69025" y="135167"/>
            <a:ext cx="5916138" cy="823912"/>
          </a:xfrm>
        </p:spPr>
        <p:txBody>
          <a:bodyPr>
            <a:normAutofit fontScale="92500"/>
          </a:bodyPr>
          <a:lstStyle/>
          <a:p>
            <a:r>
              <a:rPr lang="en-US" sz="3600" b="0" dirty="0"/>
              <a:t>DEFORMATION BASED SENSORS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5ABD28-A350-4475-A7C2-ABC8961094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69025" y="1486047"/>
            <a:ext cx="5183188" cy="4998660"/>
          </a:xfrm>
        </p:spPr>
        <p:txBody>
          <a:bodyPr/>
          <a:lstStyle/>
          <a:p>
            <a:r>
              <a:rPr lang="en-US" dirty="0"/>
              <a:t>Strain gauges attached to deformable material</a:t>
            </a:r>
          </a:p>
          <a:p>
            <a:r>
              <a:rPr lang="en-US" dirty="0"/>
              <a:t>Deformation – Electric Domain</a:t>
            </a:r>
          </a:p>
          <a:p>
            <a:r>
              <a:rPr lang="en-US" dirty="0"/>
              <a:t>Calibrated with known force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E1D1A2-015D-4C9E-BD75-321CA073F1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162" y="3713965"/>
            <a:ext cx="3285830" cy="23946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8C2048-E65D-45B5-B07C-223C4007F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1484" y="3631043"/>
            <a:ext cx="2303283" cy="247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191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1F75C-7BA6-4F94-9C47-25855D3E5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RESISTIVE BASED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AF45F6-2461-4C8C-B5F3-45D818E93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8402" cy="4351338"/>
          </a:xfrm>
        </p:spPr>
        <p:txBody>
          <a:bodyPr/>
          <a:lstStyle/>
          <a:p>
            <a:r>
              <a:rPr lang="en-US" dirty="0"/>
              <a:t>Change in electrical resistance with pressure of material b/w two electrodes.</a:t>
            </a:r>
          </a:p>
          <a:p>
            <a:r>
              <a:rPr lang="en-US" dirty="0"/>
              <a:t>Usage of conductive elastomer</a:t>
            </a:r>
          </a:p>
          <a:p>
            <a:pPr lvl="1"/>
            <a:r>
              <a:rPr lang="en-US" dirty="0"/>
              <a:t>Long non-linear time constant</a:t>
            </a:r>
          </a:p>
          <a:p>
            <a:pPr lvl="1"/>
            <a:r>
              <a:rPr lang="en-US" dirty="0"/>
              <a:t>Force – resistance characteristics are highly non-linear</a:t>
            </a:r>
          </a:p>
          <a:p>
            <a:pPr lvl="1"/>
            <a:r>
              <a:rPr lang="en-US" dirty="0"/>
              <a:t>Poor medium and long-term stability</a:t>
            </a:r>
          </a:p>
          <a:p>
            <a:r>
              <a:rPr lang="en-US" dirty="0"/>
              <a:t>Made using conductive polymers and thin semi-conductive coating (ink)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B06F9F-21EB-4F42-938B-B7885D458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554" y="54971"/>
            <a:ext cx="4683131" cy="1939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265562F-4355-41AA-ACBE-670789CA73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5075" y="1994241"/>
            <a:ext cx="3686088" cy="2387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62A7BB9-A0CC-40C1-9C23-C6E1052BD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1054" y="4381571"/>
            <a:ext cx="3234130" cy="2387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18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536E3-8053-405E-A0EF-3CE704701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CAPACITIVE BASED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B3A84B-7E1F-474F-A37F-ACAE39C1B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97511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Capacitance changes with applied force</a:t>
            </a:r>
          </a:p>
          <a:p>
            <a:pPr lvl="1"/>
            <a:r>
              <a:rPr lang="en-US" dirty="0"/>
              <a:t>Change in area</a:t>
            </a:r>
          </a:p>
          <a:p>
            <a:pPr lvl="1"/>
            <a:r>
              <a:rPr lang="en-US" dirty="0"/>
              <a:t>Change in distance b/w the two plates</a:t>
            </a:r>
          </a:p>
          <a:p>
            <a:r>
              <a:rPr lang="en-US" dirty="0"/>
              <a:t>Design criterion</a:t>
            </a:r>
          </a:p>
          <a:p>
            <a:pPr lvl="1"/>
            <a:r>
              <a:rPr lang="en-US" dirty="0"/>
              <a:t>Smaller size</a:t>
            </a:r>
          </a:p>
          <a:p>
            <a:pPr lvl="1"/>
            <a:r>
              <a:rPr lang="en-US" dirty="0"/>
              <a:t>Selection of dielectric</a:t>
            </a:r>
          </a:p>
          <a:p>
            <a:pPr lvl="1"/>
            <a:r>
              <a:rPr lang="en-US" dirty="0"/>
              <a:t>High sensitivity</a:t>
            </a:r>
          </a:p>
          <a:p>
            <a:r>
              <a:rPr lang="en-US" dirty="0"/>
              <a:t>Measure change in capacitance</a:t>
            </a:r>
          </a:p>
          <a:p>
            <a:pPr lvl="1"/>
            <a:r>
              <a:rPr lang="en-US" dirty="0"/>
              <a:t>Charge capacitor – Voltage proportional to inverse of capacitance</a:t>
            </a:r>
          </a:p>
          <a:p>
            <a:pPr lvl="1"/>
            <a:r>
              <a:rPr lang="en-US" dirty="0"/>
              <a:t>Oscillator frequency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FEC811-7B0C-4AB9-95AC-1239FDB98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3017" y="711200"/>
            <a:ext cx="3281363" cy="2228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B57C8C-20F2-4D00-9354-0A70A7EC64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2069" y="3429000"/>
            <a:ext cx="1642311" cy="2228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6A5219E-2CBA-4024-B01E-82FD25E43B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8560" y="2940050"/>
            <a:ext cx="2968914" cy="28480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5CC82D-5325-4F20-A138-7A7CC8051C9B}"/>
              </a:ext>
            </a:extLst>
          </p:cNvPr>
          <p:cNvSpPr txBox="1"/>
          <p:nvPr/>
        </p:nvSpPr>
        <p:spPr>
          <a:xfrm>
            <a:off x="6707824" y="5657850"/>
            <a:ext cx="3520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(a) proximity sensor</a:t>
            </a:r>
          </a:p>
          <a:p>
            <a:r>
              <a:rPr lang="en-US" dirty="0"/>
              <a:t>(b) liquid-level sensing</a:t>
            </a:r>
          </a:p>
          <a:p>
            <a:r>
              <a:rPr lang="en-US" dirty="0"/>
              <a:t>(c) material detection and analysis</a:t>
            </a:r>
          </a:p>
        </p:txBody>
      </p:sp>
    </p:spTree>
    <p:extLst>
      <p:ext uri="{BB962C8B-B14F-4D97-AF65-F5344CB8AC3E}">
        <p14:creationId xmlns:p14="http://schemas.microsoft.com/office/powerpoint/2010/main" val="4084182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DF05E-2160-444D-B2CE-BD30ECD79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A922D-9403-49DB-AE28-6325B87A8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552414" cy="4351338"/>
          </a:xfrm>
        </p:spPr>
        <p:txBody>
          <a:bodyPr/>
          <a:lstStyle/>
          <a:p>
            <a:r>
              <a:rPr lang="en-US" dirty="0"/>
              <a:t>Intrinsic</a:t>
            </a:r>
          </a:p>
          <a:p>
            <a:pPr lvl="1"/>
            <a:r>
              <a:rPr lang="en-US" dirty="0"/>
              <a:t>Intensity, Phase or polarization – modulated by applied force</a:t>
            </a:r>
          </a:p>
          <a:p>
            <a:pPr lvl="1"/>
            <a:r>
              <a:rPr lang="en-US" dirty="0"/>
              <a:t>Does not interrupt optical path</a:t>
            </a:r>
          </a:p>
          <a:p>
            <a:r>
              <a:rPr lang="en-US" dirty="0"/>
              <a:t>Extrinsic</a:t>
            </a:r>
          </a:p>
          <a:p>
            <a:pPr lvl="1"/>
            <a:r>
              <a:rPr lang="en-US" dirty="0"/>
              <a:t>Force interacts with light external to primary path</a:t>
            </a:r>
          </a:p>
          <a:p>
            <a:pPr lvl="1"/>
            <a:r>
              <a:rPr lang="en-US" dirty="0"/>
              <a:t>Modulation by moving an obstruction into the light path.</a:t>
            </a:r>
          </a:p>
          <a:p>
            <a:pPr lvl="1"/>
            <a:r>
              <a:rPr lang="en-US" dirty="0"/>
              <a:t>Moving reflective surface into the light path.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373ABD-F759-434F-8C9B-4F65C243D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1942" y="2470084"/>
            <a:ext cx="3808344" cy="21612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585EF8-69B0-4815-A7A8-6D75DAB4B60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64" t="-650" r="4822"/>
          <a:stretch/>
        </p:blipFill>
        <p:spPr>
          <a:xfrm>
            <a:off x="7539041" y="4977851"/>
            <a:ext cx="4454145" cy="1325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16FE964-0E6F-4267-AE99-57DEC1B557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4139" y="681037"/>
            <a:ext cx="4749047" cy="1512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87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01CE4-859B-4630-8988-1F5812E37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OPTICAL FIBER BASED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0F225-8BBF-4C58-85E7-4626A9A30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only light transmission</a:t>
            </a:r>
          </a:p>
          <a:p>
            <a:r>
              <a:rPr lang="en-US" dirty="0"/>
              <a:t>Mechanical bend or perturbation</a:t>
            </a:r>
          </a:p>
          <a:p>
            <a:pPr lvl="1"/>
            <a:r>
              <a:rPr lang="en-US" dirty="0"/>
              <a:t>Radius of curvature</a:t>
            </a:r>
          </a:p>
          <a:p>
            <a:pPr lvl="1"/>
            <a:r>
              <a:rPr lang="en-US" dirty="0"/>
              <a:t>Spatial wavelength</a:t>
            </a:r>
          </a:p>
          <a:p>
            <a:pPr lvl="1"/>
            <a:r>
              <a:rPr lang="en-US" dirty="0"/>
              <a:t>Fiber parameters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AF0801-78A2-4282-A4A1-DA193DA77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2616" y="1690688"/>
            <a:ext cx="3930041" cy="269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87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D281C8-E2D5-461A-85A0-E4788E57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PIEZOELECTRIC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7353A-8FAA-48A8-9406-564ED56021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22097" cy="4351338"/>
          </a:xfrm>
        </p:spPr>
        <p:txBody>
          <a:bodyPr/>
          <a:lstStyle/>
          <a:p>
            <a:r>
              <a:rPr lang="en-US" dirty="0"/>
              <a:t>Typical Materials: </a:t>
            </a:r>
          </a:p>
          <a:p>
            <a:pPr lvl="1"/>
            <a:r>
              <a:rPr lang="en-US" dirty="0"/>
              <a:t>Polymer polyvinylidene fluoride (PVDF) </a:t>
            </a:r>
          </a:p>
          <a:p>
            <a:pPr lvl="1"/>
            <a:r>
              <a:rPr lang="en-US" dirty="0"/>
              <a:t>Ceramic lead zirconium </a:t>
            </a:r>
            <a:r>
              <a:rPr lang="en-US" dirty="0" err="1"/>
              <a:t>titanate</a:t>
            </a:r>
            <a:endParaRPr lang="en-US" dirty="0"/>
          </a:p>
          <a:p>
            <a:r>
              <a:rPr lang="en-US" dirty="0"/>
              <a:t>Not adequate for static force transduction</a:t>
            </a:r>
          </a:p>
          <a:p>
            <a:pPr lvl="1"/>
            <a:r>
              <a:rPr lang="en-US" dirty="0"/>
              <a:t>Vibrating sensor and calibrating vibration frequency with force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972785-4D9F-4054-8AD6-B91C6F399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297" y="1125325"/>
            <a:ext cx="4002219" cy="26642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80220AF-305D-47E9-A872-BD1E2B9D52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206" y="3764070"/>
            <a:ext cx="24384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69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A6018-0887-40C1-AD16-4A600FDE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BASED SENSORS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C6C05-D312-445F-A3A9-1C01715A4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Measure Magnetic Flux changes</a:t>
            </a:r>
          </a:p>
          <a:p>
            <a:r>
              <a:rPr lang="en-US" dirty="0" err="1"/>
              <a:t>MagOne</a:t>
            </a:r>
            <a:r>
              <a:rPr lang="en-US" dirty="0"/>
              <a:t> sensor [1]</a:t>
            </a:r>
          </a:p>
          <a:p>
            <a:pPr lvl="1"/>
            <a:r>
              <a:rPr lang="en-US" dirty="0"/>
              <a:t>3-axis force measurement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56E6D5-256E-45B9-B535-F74AD4A96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9856" y="1690688"/>
            <a:ext cx="2963944" cy="19181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DD59A0-087E-44A7-9BE2-94DE6457C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379" y="3497872"/>
            <a:ext cx="2354835" cy="20117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BC2A7E-C985-4804-A599-C186F27A27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443" y="3535596"/>
            <a:ext cx="3943350" cy="2714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3672025-0497-425C-B156-511A0D909857}"/>
              </a:ext>
            </a:extLst>
          </p:cNvPr>
          <p:cNvSpPr txBox="1"/>
          <p:nvPr/>
        </p:nvSpPr>
        <p:spPr>
          <a:xfrm>
            <a:off x="307942" y="6361629"/>
            <a:ext cx="11576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[1] Soft tactile sensors with variable compliance</a:t>
            </a:r>
          </a:p>
        </p:txBody>
      </p:sp>
    </p:spTree>
    <p:extLst>
      <p:ext uri="{BB962C8B-B14F-4D97-AF65-F5344CB8AC3E}">
        <p14:creationId xmlns:p14="http://schemas.microsoft.com/office/powerpoint/2010/main" val="57277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908</TotalTime>
  <Words>704</Words>
  <Application>Microsoft Office PowerPoint</Application>
  <PresentationFormat>Widescreen</PresentationFormat>
  <Paragraphs>125</Paragraphs>
  <Slides>17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TACTILE SENSORS FOR ROBOTIC APPLICATIONS</vt:lpstr>
      <vt:lpstr>TACTILE SENSING</vt:lpstr>
      <vt:lpstr>PowerPoint Presentation</vt:lpstr>
      <vt:lpstr>RESISTIVE BASED SENSORS</vt:lpstr>
      <vt:lpstr>CAPACITIVE BASED SENSORS</vt:lpstr>
      <vt:lpstr>OPTICAL SENSORS</vt:lpstr>
      <vt:lpstr>OPTICAL FIBER BASED SENSORS</vt:lpstr>
      <vt:lpstr>PIEZOELECTRIC SENSORS</vt:lpstr>
      <vt:lpstr>MAGNETIC BASED SENSORS</vt:lpstr>
      <vt:lpstr>SIGNAL CONDITIONING PROCESSES</vt:lpstr>
      <vt:lpstr>TACTILE SENSORS</vt:lpstr>
      <vt:lpstr>TOUCH SCREEN DISPLAYS</vt:lpstr>
      <vt:lpstr>MEDICAL APPLICATIONS</vt:lpstr>
      <vt:lpstr>INDUSTRIAL APPLICATIONS</vt:lpstr>
      <vt:lpstr>ROBOTIC APPLICATIONS</vt:lpstr>
      <vt:lpstr>ROBOTIC APPLICATIONS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TACTILE SENSORS FOR ROBOTIC APPLICATIONS</dc:title>
  <dc:creator>Abhinandan Srinivasan</dc:creator>
  <cp:lastModifiedBy>Abhinandan Srinivasan</cp:lastModifiedBy>
  <cp:revision>33</cp:revision>
  <dcterms:created xsi:type="dcterms:W3CDTF">2019-03-11T17:35:36Z</dcterms:created>
  <dcterms:modified xsi:type="dcterms:W3CDTF">2019-03-12T17:12:22Z</dcterms:modified>
</cp:coreProperties>
</file>