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70" r:id="rId3"/>
    <p:sldMasterId id="214748367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2" Type="http://schemas.openxmlformats.org/officeDocument/2006/relationships/slide" Target="slides/slide67.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71" Type="http://schemas.openxmlformats.org/officeDocument/2006/relationships/slide" Target="slides/slide66.xml"/><Relationship Id="rId70" Type="http://schemas.openxmlformats.org/officeDocument/2006/relationships/slide" Target="slides/slide65.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slide" Target="slides/slide63.xml"/><Relationship Id="rId23" Type="http://schemas.openxmlformats.org/officeDocument/2006/relationships/slide" Target="slides/slide18.xml"/><Relationship Id="rId67" Type="http://schemas.openxmlformats.org/officeDocument/2006/relationships/slide" Target="slides/slide62.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slide" Target="slides/slide64.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eb.cs.ucla.edu/~sherstov/pdf/sara05-tiling.pdf" TargetMode="Externa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eb.cs.ucla.edu/~sherstov/pdf/sara05-tiling.pdf"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eb.cs.ucla.edu/~sherstov/pdf/sara05-tiling.pdf" TargetMode="Externa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eb.cs.ucla.edu/~sherstov/pdf/sara05-tiling.pdf" TargetMode="Externa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eb.cs.ucla.edu/~sherstov/pdf/sara05-tiling.pdf" TargetMode="Externa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 name="Shape 95"/>
        <p:cNvGrpSpPr/>
        <p:nvPr/>
      </p:nvGrpSpPr>
      <p:grpSpPr>
        <a:xfrm>
          <a:off x="0" y="0"/>
          <a:ext cx="0" cy="0"/>
          <a:chOff x="0" y="0"/>
          <a:chExt cx="0" cy="0"/>
        </a:xfrm>
      </p:grpSpPr>
      <p:sp>
        <p:nvSpPr>
          <p:cNvPr id="96" name="Google Shape;96;g2a4eaeb2a8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a4eaeb2a8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0" name="Shape 170"/>
        <p:cNvGrpSpPr/>
        <p:nvPr/>
      </p:nvGrpSpPr>
      <p:grpSpPr>
        <a:xfrm>
          <a:off x="0" y="0"/>
          <a:ext cx="0" cy="0"/>
          <a:chOff x="0" y="0"/>
          <a:chExt cx="0" cy="0"/>
        </a:xfrm>
      </p:grpSpPr>
      <p:sp>
        <p:nvSpPr>
          <p:cNvPr id="171" name="Google Shape;171;g4958a6411b_4_1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4958a6411b_4_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8" name="Shape 178"/>
        <p:cNvGrpSpPr/>
        <p:nvPr/>
      </p:nvGrpSpPr>
      <p:grpSpPr>
        <a:xfrm>
          <a:off x="0" y="0"/>
          <a:ext cx="0" cy="0"/>
          <a:chOff x="0" y="0"/>
          <a:chExt cx="0" cy="0"/>
        </a:xfrm>
      </p:grpSpPr>
      <p:sp>
        <p:nvSpPr>
          <p:cNvPr id="179" name="Google Shape;179;g494582be5c_1_2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494582be5c_1_2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6" name="Shape 186"/>
        <p:cNvGrpSpPr/>
        <p:nvPr/>
      </p:nvGrpSpPr>
      <p:grpSpPr>
        <a:xfrm>
          <a:off x="0" y="0"/>
          <a:ext cx="0" cy="0"/>
          <a:chOff x="0" y="0"/>
          <a:chExt cx="0" cy="0"/>
        </a:xfrm>
      </p:grpSpPr>
      <p:sp>
        <p:nvSpPr>
          <p:cNvPr id="187" name="Google Shape;187;g2a1c5d4863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2a1c5d4863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Recent Enablers</a:t>
            </a:r>
            <a:endParaRPr/>
          </a:p>
          <a:p>
            <a:pPr indent="0" lvl="0" marL="0" rtl="0" algn="l">
              <a:spcBef>
                <a:spcPts val="0"/>
              </a:spcBef>
              <a:spcAft>
                <a:spcPts val="0"/>
              </a:spcAft>
              <a:buNone/>
            </a:pPr>
            <a:r>
              <a:rPr lang="en-GB"/>
              <a:t>Simulators are better, nice interfaces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7" name="Shape 197"/>
        <p:cNvGrpSpPr/>
        <p:nvPr/>
      </p:nvGrpSpPr>
      <p:grpSpPr>
        <a:xfrm>
          <a:off x="0" y="0"/>
          <a:ext cx="0" cy="0"/>
          <a:chOff x="0" y="0"/>
          <a:chExt cx="0" cy="0"/>
        </a:xfrm>
      </p:grpSpPr>
      <p:sp>
        <p:nvSpPr>
          <p:cNvPr id="198" name="Google Shape;198;g2a1c5d4863_0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2a1c5d4863_0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requires alarge amount of experience which is impractical outside of simulation</a:t>
            </a:r>
            <a:endParaRPr/>
          </a:p>
          <a:p>
            <a:pPr indent="0" lvl="0" marL="0" rtl="0" algn="l">
              <a:spcBef>
                <a:spcPts val="0"/>
              </a:spcBef>
              <a:spcAft>
                <a:spcPts val="0"/>
              </a:spcAft>
              <a:buNone/>
            </a:pPr>
            <a:r>
              <a:rPr lang="en-GB"/>
              <a:t>Reinforcement Learning Recent Enablers</a:t>
            </a:r>
            <a:endParaRPr/>
          </a:p>
          <a:p>
            <a:pPr indent="0" lvl="0" marL="0" rtl="0" algn="l">
              <a:spcBef>
                <a:spcPts val="0"/>
              </a:spcBef>
              <a:spcAft>
                <a:spcPts val="0"/>
              </a:spcAft>
              <a:buNone/>
            </a:pPr>
            <a:r>
              <a:rPr lang="en-GB"/>
              <a:t>Simulators are better, nice interfaces </a:t>
            </a:r>
            <a:endParaRPr/>
          </a:p>
          <a:p>
            <a:pPr indent="0" lvl="0" marL="0" rtl="0" algn="l">
              <a:spcBef>
                <a:spcPts val="0"/>
              </a:spcBef>
              <a:spcAft>
                <a:spcPts val="0"/>
              </a:spcAft>
              <a:buNone/>
            </a:pPr>
            <a:r>
              <a:rPr lang="en-GB"/>
              <a:t>RL systems takes tens of thousands steps trials</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9" name="Shape 209"/>
        <p:cNvGrpSpPr/>
        <p:nvPr/>
      </p:nvGrpSpPr>
      <p:grpSpPr>
        <a:xfrm>
          <a:off x="0" y="0"/>
          <a:ext cx="0" cy="0"/>
          <a:chOff x="0" y="0"/>
          <a:chExt cx="0" cy="0"/>
        </a:xfrm>
      </p:grpSpPr>
      <p:sp>
        <p:nvSpPr>
          <p:cNvPr id="210" name="Google Shape;210;g494582be5c_1_3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494582be5c_1_3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6" name="Shape 216"/>
        <p:cNvGrpSpPr/>
        <p:nvPr/>
      </p:nvGrpSpPr>
      <p:grpSpPr>
        <a:xfrm>
          <a:off x="0" y="0"/>
          <a:ext cx="0" cy="0"/>
          <a:chOff x="0" y="0"/>
          <a:chExt cx="0" cy="0"/>
        </a:xfrm>
      </p:grpSpPr>
      <p:sp>
        <p:nvSpPr>
          <p:cNvPr id="217" name="Google Shape;217;g2891dc2337_1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2891dc2337_1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Explore, Exploit or Listen</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5" name="Shape 235"/>
        <p:cNvGrpSpPr/>
        <p:nvPr/>
      </p:nvGrpSpPr>
      <p:grpSpPr>
        <a:xfrm>
          <a:off x="0" y="0"/>
          <a:ext cx="0" cy="0"/>
          <a:chOff x="0" y="0"/>
          <a:chExt cx="0" cy="0"/>
        </a:xfrm>
      </p:grpSpPr>
      <p:sp>
        <p:nvSpPr>
          <p:cNvPr id="236" name="Google Shape;236;g2a1c5d4863_0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2a1c5d4863_0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Theta is the parameter of the network.</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5" name="Shape 255"/>
        <p:cNvGrpSpPr/>
        <p:nvPr/>
      </p:nvGrpSpPr>
      <p:grpSpPr>
        <a:xfrm>
          <a:off x="0" y="0"/>
          <a:ext cx="0" cy="0"/>
          <a:chOff x="0" y="0"/>
          <a:chExt cx="0" cy="0"/>
        </a:xfrm>
      </p:grpSpPr>
      <p:sp>
        <p:nvSpPr>
          <p:cNvPr id="256" name="Google Shape;256;g2a3bca9b9c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2a3bca9b9c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Recent Enablers</a:t>
            </a:r>
            <a:endParaRPr/>
          </a:p>
          <a:p>
            <a:pPr indent="0" lvl="0" marL="0" rtl="0" algn="l">
              <a:spcBef>
                <a:spcPts val="0"/>
              </a:spcBef>
              <a:spcAft>
                <a:spcPts val="0"/>
              </a:spcAft>
              <a:buNone/>
            </a:pPr>
            <a:r>
              <a:rPr lang="en-GB"/>
              <a:t>Simulators are better, nice interfaces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4" name="Shape 264"/>
        <p:cNvGrpSpPr/>
        <p:nvPr/>
      </p:nvGrpSpPr>
      <p:grpSpPr>
        <a:xfrm>
          <a:off x="0" y="0"/>
          <a:ext cx="0" cy="0"/>
          <a:chOff x="0" y="0"/>
          <a:chExt cx="0" cy="0"/>
        </a:xfrm>
      </p:grpSpPr>
      <p:sp>
        <p:nvSpPr>
          <p:cNvPr id="265" name="Google Shape;265;g32fc80c371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32fc80c37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Recent Enablers</a:t>
            </a:r>
            <a:endParaRPr/>
          </a:p>
          <a:p>
            <a:pPr indent="0" lvl="0" marL="0" rtl="0" algn="l">
              <a:spcBef>
                <a:spcPts val="0"/>
              </a:spcBef>
              <a:spcAft>
                <a:spcPts val="0"/>
              </a:spcAft>
              <a:buNone/>
            </a:pPr>
            <a:r>
              <a:rPr lang="en-GB"/>
              <a:t>Simulators are better, nice interfaces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3" name="Shape 283"/>
        <p:cNvGrpSpPr/>
        <p:nvPr/>
      </p:nvGrpSpPr>
      <p:grpSpPr>
        <a:xfrm>
          <a:off x="0" y="0"/>
          <a:ext cx="0" cy="0"/>
          <a:chOff x="0" y="0"/>
          <a:chExt cx="0" cy="0"/>
        </a:xfrm>
      </p:grpSpPr>
      <p:sp>
        <p:nvSpPr>
          <p:cNvPr id="284" name="Google Shape;284;g32fc80c37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32fc80c37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Recent Enablers</a:t>
            </a:r>
            <a:endParaRPr/>
          </a:p>
          <a:p>
            <a:pPr indent="0" lvl="0" marL="0" rtl="0" algn="l">
              <a:spcBef>
                <a:spcPts val="0"/>
              </a:spcBef>
              <a:spcAft>
                <a:spcPts val="0"/>
              </a:spcAft>
              <a:buNone/>
            </a:pPr>
            <a:r>
              <a:rPr lang="en-GB"/>
              <a:t>Simulators are better, nice interfaces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 name="Shape 104"/>
        <p:cNvGrpSpPr/>
        <p:nvPr/>
      </p:nvGrpSpPr>
      <p:grpSpPr>
        <a:xfrm>
          <a:off x="0" y="0"/>
          <a:ext cx="0" cy="0"/>
          <a:chOff x="0" y="0"/>
          <a:chExt cx="0" cy="0"/>
        </a:xfrm>
      </p:grpSpPr>
      <p:sp>
        <p:nvSpPr>
          <p:cNvPr id="105" name="Google Shape;105;p: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Learning based approaches to robot learning</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1" name="Shape 291"/>
        <p:cNvGrpSpPr/>
        <p:nvPr/>
      </p:nvGrpSpPr>
      <p:grpSpPr>
        <a:xfrm>
          <a:off x="0" y="0"/>
          <a:ext cx="0" cy="0"/>
          <a:chOff x="0" y="0"/>
          <a:chExt cx="0" cy="0"/>
        </a:xfrm>
      </p:grpSpPr>
      <p:sp>
        <p:nvSpPr>
          <p:cNvPr id="292" name="Google Shape;292;g494582be5c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494582be5c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Recent Enablers</a:t>
            </a:r>
            <a:endParaRPr/>
          </a:p>
          <a:p>
            <a:pPr indent="0" lvl="0" marL="0" rtl="0" algn="l">
              <a:spcBef>
                <a:spcPts val="0"/>
              </a:spcBef>
              <a:spcAft>
                <a:spcPts val="0"/>
              </a:spcAft>
              <a:buNone/>
            </a:pPr>
            <a:r>
              <a:rPr lang="en-GB"/>
              <a:t>Simulators are better, nice interfaces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9" name="Shape 299"/>
        <p:cNvGrpSpPr/>
        <p:nvPr/>
      </p:nvGrpSpPr>
      <p:grpSpPr>
        <a:xfrm>
          <a:off x="0" y="0"/>
          <a:ext cx="0" cy="0"/>
          <a:chOff x="0" y="0"/>
          <a:chExt cx="0" cy="0"/>
        </a:xfrm>
      </p:grpSpPr>
      <p:sp>
        <p:nvSpPr>
          <p:cNvPr id="300" name="Google Shape;300;g494582be5c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494582be5c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Recent Enablers</a:t>
            </a:r>
            <a:endParaRPr/>
          </a:p>
          <a:p>
            <a:pPr indent="0" lvl="0" marL="0" rtl="0" algn="l">
              <a:spcBef>
                <a:spcPts val="0"/>
              </a:spcBef>
              <a:spcAft>
                <a:spcPts val="0"/>
              </a:spcAft>
              <a:buNone/>
            </a:pPr>
            <a:r>
              <a:rPr lang="en-GB"/>
              <a:t>Simulators are better, nice interfaces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8" name="Shape 308"/>
        <p:cNvGrpSpPr/>
        <p:nvPr/>
      </p:nvGrpSpPr>
      <p:grpSpPr>
        <a:xfrm>
          <a:off x="0" y="0"/>
          <a:ext cx="0" cy="0"/>
          <a:chOff x="0" y="0"/>
          <a:chExt cx="0" cy="0"/>
        </a:xfrm>
      </p:grpSpPr>
      <p:sp>
        <p:nvSpPr>
          <p:cNvPr id="309" name="Google Shape;309;g494582be5c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494582be5c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Recent Enablers</a:t>
            </a:r>
            <a:endParaRPr/>
          </a:p>
          <a:p>
            <a:pPr indent="0" lvl="0" marL="0" rtl="0" algn="l">
              <a:spcBef>
                <a:spcPts val="0"/>
              </a:spcBef>
              <a:spcAft>
                <a:spcPts val="0"/>
              </a:spcAft>
              <a:buNone/>
            </a:pPr>
            <a:r>
              <a:rPr lang="en-GB"/>
              <a:t>Simulators are better, nice interfaces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8" name="Shape 318"/>
        <p:cNvGrpSpPr/>
        <p:nvPr/>
      </p:nvGrpSpPr>
      <p:grpSpPr>
        <a:xfrm>
          <a:off x="0" y="0"/>
          <a:ext cx="0" cy="0"/>
          <a:chOff x="0" y="0"/>
          <a:chExt cx="0" cy="0"/>
        </a:xfrm>
      </p:grpSpPr>
      <p:sp>
        <p:nvSpPr>
          <p:cNvPr id="319" name="Google Shape;319;g284fe6c94c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284fe6c94c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5" name="Shape 325"/>
        <p:cNvGrpSpPr/>
        <p:nvPr/>
      </p:nvGrpSpPr>
      <p:grpSpPr>
        <a:xfrm>
          <a:off x="0" y="0"/>
          <a:ext cx="0" cy="0"/>
          <a:chOff x="0" y="0"/>
          <a:chExt cx="0" cy="0"/>
        </a:xfrm>
      </p:grpSpPr>
      <p:sp>
        <p:nvSpPr>
          <p:cNvPr id="326" name="Google Shape;326;g494582be5c_1_6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494582be5c_1_6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1" name="Shape 331"/>
        <p:cNvGrpSpPr/>
        <p:nvPr/>
      </p:nvGrpSpPr>
      <p:grpSpPr>
        <a:xfrm>
          <a:off x="0" y="0"/>
          <a:ext cx="0" cy="0"/>
          <a:chOff x="0" y="0"/>
          <a:chExt cx="0" cy="0"/>
        </a:xfrm>
      </p:grpSpPr>
      <p:sp>
        <p:nvSpPr>
          <p:cNvPr id="332" name="Google Shape;332;g494582be5c_1_3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494582be5c_1_3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Where does the R come from</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Methods exists: categorized to Value Iteration/Policy gradients and some hybrids. Happy to discuss but I</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Find theta that maximizes J</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38" name="Shape 338"/>
        <p:cNvGrpSpPr/>
        <p:nvPr/>
      </p:nvGrpSpPr>
      <p:grpSpPr>
        <a:xfrm>
          <a:off x="0" y="0"/>
          <a:ext cx="0" cy="0"/>
          <a:chOff x="0" y="0"/>
          <a:chExt cx="0" cy="0"/>
        </a:xfrm>
      </p:grpSpPr>
      <p:sp>
        <p:nvSpPr>
          <p:cNvPr id="339" name="Google Shape;339;g4ee7819d0c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4ee7819d0c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44" name="Shape 344"/>
        <p:cNvGrpSpPr/>
        <p:nvPr/>
      </p:nvGrpSpPr>
      <p:grpSpPr>
        <a:xfrm>
          <a:off x="0" y="0"/>
          <a:ext cx="0" cy="0"/>
          <a:chOff x="0" y="0"/>
          <a:chExt cx="0" cy="0"/>
        </a:xfrm>
      </p:grpSpPr>
      <p:sp>
        <p:nvSpPr>
          <p:cNvPr id="345" name="Google Shape;345;g4ee7819d0c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4ee7819d0c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Recent Enablers</a:t>
            </a:r>
            <a:endParaRPr/>
          </a:p>
          <a:p>
            <a:pPr indent="0" lvl="0" marL="0" rtl="0" algn="l">
              <a:spcBef>
                <a:spcPts val="0"/>
              </a:spcBef>
              <a:spcAft>
                <a:spcPts val="0"/>
              </a:spcAft>
              <a:buNone/>
            </a:pPr>
            <a:r>
              <a:rPr lang="en-GB"/>
              <a:t>Simulators are better, nice interfaces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55" name="Shape 355"/>
        <p:cNvGrpSpPr/>
        <p:nvPr/>
      </p:nvGrpSpPr>
      <p:grpSpPr>
        <a:xfrm>
          <a:off x="0" y="0"/>
          <a:ext cx="0" cy="0"/>
          <a:chOff x="0" y="0"/>
          <a:chExt cx="0" cy="0"/>
        </a:xfrm>
      </p:grpSpPr>
      <p:sp>
        <p:nvSpPr>
          <p:cNvPr id="356" name="Google Shape;356;g4ee7819d0c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4ee7819d0c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Recent Enablers</a:t>
            </a:r>
            <a:endParaRPr/>
          </a:p>
          <a:p>
            <a:pPr indent="0" lvl="0" marL="0" rtl="0" algn="l">
              <a:spcBef>
                <a:spcPts val="0"/>
              </a:spcBef>
              <a:spcAft>
                <a:spcPts val="0"/>
              </a:spcAft>
              <a:buNone/>
            </a:pPr>
            <a:r>
              <a:rPr lang="en-GB"/>
              <a:t>Simulators are better, nice interfaces </a:t>
            </a:r>
            <a:endParaRPr/>
          </a:p>
          <a:p>
            <a:pPr indent="0" lvl="0" marL="0" rtl="0" algn="l">
              <a:spcBef>
                <a:spcPts val="0"/>
              </a:spcBef>
              <a:spcAft>
                <a:spcPts val="0"/>
              </a:spcAft>
              <a:buNone/>
            </a:pPr>
            <a:r>
              <a:rPr lang="en-GB" u="sng">
                <a:solidFill>
                  <a:schemeClr val="hlink"/>
                </a:solidFill>
                <a:hlinkClick r:id="rId2"/>
              </a:rPr>
              <a:t>http://web.cs.ucla.edu/~sherstov/pdf/sara05-tiling.pdf</a:t>
            </a:r>
            <a:endParaRPr/>
          </a:p>
          <a:p>
            <a:pPr indent="0" lvl="0" marL="0" rtl="0" algn="l">
              <a:spcBef>
                <a:spcPts val="0"/>
              </a:spcBef>
              <a:spcAft>
                <a:spcPts val="0"/>
              </a:spcAft>
              <a:buNone/>
            </a:pPr>
            <a:r>
              <a:rPr lang="en-GB"/>
              <a:t>Tile coding-  a type of overlapping discretizations</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76" name="Shape 376"/>
        <p:cNvGrpSpPr/>
        <p:nvPr/>
      </p:nvGrpSpPr>
      <p:grpSpPr>
        <a:xfrm>
          <a:off x="0" y="0"/>
          <a:ext cx="0" cy="0"/>
          <a:chOff x="0" y="0"/>
          <a:chExt cx="0" cy="0"/>
        </a:xfrm>
      </p:grpSpPr>
      <p:sp>
        <p:nvSpPr>
          <p:cNvPr id="377" name="Google Shape;377;g4ee7819d0c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8" name="Google Shape;378;g4ee7819d0c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Recent Enablers</a:t>
            </a:r>
            <a:endParaRPr/>
          </a:p>
          <a:p>
            <a:pPr indent="0" lvl="0" marL="0" rtl="0" algn="l">
              <a:spcBef>
                <a:spcPts val="0"/>
              </a:spcBef>
              <a:spcAft>
                <a:spcPts val="0"/>
              </a:spcAft>
              <a:buNone/>
            </a:pPr>
            <a:r>
              <a:rPr lang="en-GB"/>
              <a:t>Simulators are better, nice interfaces </a:t>
            </a:r>
            <a:endParaRPr/>
          </a:p>
          <a:p>
            <a:pPr indent="0" lvl="0" marL="0" rtl="0" algn="l">
              <a:spcBef>
                <a:spcPts val="0"/>
              </a:spcBef>
              <a:spcAft>
                <a:spcPts val="0"/>
              </a:spcAft>
              <a:buNone/>
            </a:pPr>
            <a:r>
              <a:rPr lang="en-GB" u="sng">
                <a:solidFill>
                  <a:schemeClr val="hlink"/>
                </a:solidFill>
                <a:hlinkClick r:id="rId2"/>
              </a:rPr>
              <a:t>http://web.cs.ucla.edu/~sherstov/pdf/sara05-tiling.pdf</a:t>
            </a:r>
            <a:endParaRPr/>
          </a:p>
          <a:p>
            <a:pPr indent="0" lvl="0" marL="0" rtl="0" algn="l">
              <a:spcBef>
                <a:spcPts val="0"/>
              </a:spcBef>
              <a:spcAft>
                <a:spcPts val="0"/>
              </a:spcAft>
              <a:buNone/>
            </a:pPr>
            <a:r>
              <a:rPr lang="en-GB"/>
              <a:t>Tile coding-  a type of overlapping discretizations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 name="Shape 111"/>
        <p:cNvGrpSpPr/>
        <p:nvPr/>
      </p:nvGrpSpPr>
      <p:grpSpPr>
        <a:xfrm>
          <a:off x="0" y="0"/>
          <a:ext cx="0" cy="0"/>
          <a:chOff x="0" y="0"/>
          <a:chExt cx="0" cy="0"/>
        </a:xfrm>
      </p:grpSpPr>
      <p:sp>
        <p:nvSpPr>
          <p:cNvPr id="112" name="Google Shape;112;g494582be5c_1_3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494582be5c_1_3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It is impossible to pre-program all the necessary knowledge into a robot operating in a diverse, dynamic and un- structured environment.</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96" name="Shape 396"/>
        <p:cNvGrpSpPr/>
        <p:nvPr/>
      </p:nvGrpSpPr>
      <p:grpSpPr>
        <a:xfrm>
          <a:off x="0" y="0"/>
          <a:ext cx="0" cy="0"/>
          <a:chOff x="0" y="0"/>
          <a:chExt cx="0" cy="0"/>
        </a:xfrm>
      </p:grpSpPr>
      <p:sp>
        <p:nvSpPr>
          <p:cNvPr id="397" name="Google Shape;397;g4ee7819d0c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8" name="Google Shape;398;g4ee7819d0c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Recent Enablers</a:t>
            </a:r>
            <a:endParaRPr/>
          </a:p>
          <a:p>
            <a:pPr indent="0" lvl="0" marL="0" rtl="0" algn="l">
              <a:spcBef>
                <a:spcPts val="0"/>
              </a:spcBef>
              <a:spcAft>
                <a:spcPts val="0"/>
              </a:spcAft>
              <a:buNone/>
            </a:pPr>
            <a:r>
              <a:rPr lang="en-GB"/>
              <a:t>Simulators are better, nice interfaces </a:t>
            </a:r>
            <a:endParaRPr/>
          </a:p>
          <a:p>
            <a:pPr indent="0" lvl="0" marL="0" rtl="0" algn="l">
              <a:spcBef>
                <a:spcPts val="0"/>
              </a:spcBef>
              <a:spcAft>
                <a:spcPts val="0"/>
              </a:spcAft>
              <a:buNone/>
            </a:pPr>
            <a:r>
              <a:rPr lang="en-GB" u="sng">
                <a:solidFill>
                  <a:schemeClr val="hlink"/>
                </a:solidFill>
                <a:hlinkClick r:id="rId2"/>
              </a:rPr>
              <a:t>http://web.cs.ucla.edu/~sherstov/pdf/sara05-tiling.pdf</a:t>
            </a:r>
            <a:endParaRPr/>
          </a:p>
          <a:p>
            <a:pPr indent="0" lvl="0" marL="0" rtl="0" algn="l">
              <a:spcBef>
                <a:spcPts val="0"/>
              </a:spcBef>
              <a:spcAft>
                <a:spcPts val="0"/>
              </a:spcAft>
              <a:buNone/>
            </a:pPr>
            <a:r>
              <a:rPr lang="en-GB"/>
              <a:t>Tile coding-  a type of overlapping discretizations</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08" name="Shape 408"/>
        <p:cNvGrpSpPr/>
        <p:nvPr/>
      </p:nvGrpSpPr>
      <p:grpSpPr>
        <a:xfrm>
          <a:off x="0" y="0"/>
          <a:ext cx="0" cy="0"/>
          <a:chOff x="0" y="0"/>
          <a:chExt cx="0" cy="0"/>
        </a:xfrm>
      </p:grpSpPr>
      <p:sp>
        <p:nvSpPr>
          <p:cNvPr id="409" name="Google Shape;409;g4ee7819d0c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0" name="Google Shape;410;g4ee7819d0c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The plot shows how they compare with stochastic policies</a:t>
            </a:r>
            <a:endParaRPr/>
          </a:p>
          <a:p>
            <a:pPr indent="0" lvl="0" marL="0" rtl="0" algn="l">
              <a:spcBef>
                <a:spcPts val="0"/>
              </a:spcBef>
              <a:spcAft>
                <a:spcPts val="0"/>
              </a:spcAft>
              <a:buNone/>
            </a:pPr>
            <a:r>
              <a:rPr lang="en-GB"/>
              <a:t>Reinforcement Learning Recent Enablers</a:t>
            </a:r>
            <a:endParaRPr/>
          </a:p>
          <a:p>
            <a:pPr indent="0" lvl="0" marL="0" rtl="0" algn="l">
              <a:spcBef>
                <a:spcPts val="0"/>
              </a:spcBef>
              <a:spcAft>
                <a:spcPts val="0"/>
              </a:spcAft>
              <a:buNone/>
            </a:pPr>
            <a:r>
              <a:rPr lang="en-GB"/>
              <a:t>Simulators are better, nice interfaces </a:t>
            </a:r>
            <a:endParaRPr/>
          </a:p>
          <a:p>
            <a:pPr indent="0" lvl="0" marL="0" rtl="0" algn="l">
              <a:spcBef>
                <a:spcPts val="0"/>
              </a:spcBef>
              <a:spcAft>
                <a:spcPts val="0"/>
              </a:spcAft>
              <a:buNone/>
            </a:pPr>
            <a:r>
              <a:rPr lang="en-GB" u="sng">
                <a:solidFill>
                  <a:schemeClr val="hlink"/>
                </a:solidFill>
                <a:hlinkClick r:id="rId2"/>
              </a:rPr>
              <a:t>http://web.cs.ucla.edu/~sherstov/pdf/sara05-tiling.pdf</a:t>
            </a:r>
            <a:endParaRPr/>
          </a:p>
          <a:p>
            <a:pPr indent="0" lvl="0" marL="0" rtl="0" algn="l">
              <a:spcBef>
                <a:spcPts val="0"/>
              </a:spcBef>
              <a:spcAft>
                <a:spcPts val="0"/>
              </a:spcAft>
              <a:buNone/>
            </a:pPr>
            <a:r>
              <a:rPr lang="en-GB"/>
              <a:t>Tile coding-  a type of overlapping discretizations</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24" name="Shape 424"/>
        <p:cNvGrpSpPr/>
        <p:nvPr/>
      </p:nvGrpSpPr>
      <p:grpSpPr>
        <a:xfrm>
          <a:off x="0" y="0"/>
          <a:ext cx="0" cy="0"/>
          <a:chOff x="0" y="0"/>
          <a:chExt cx="0" cy="0"/>
        </a:xfrm>
      </p:grpSpPr>
      <p:sp>
        <p:nvSpPr>
          <p:cNvPr id="425" name="Google Shape;425;g4ee7819d0c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6" name="Google Shape;426;g4ee7819d0c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Recent Enablers</a:t>
            </a:r>
            <a:endParaRPr/>
          </a:p>
          <a:p>
            <a:pPr indent="0" lvl="0" marL="0" rtl="0" algn="l">
              <a:spcBef>
                <a:spcPts val="0"/>
              </a:spcBef>
              <a:spcAft>
                <a:spcPts val="0"/>
              </a:spcAft>
              <a:buNone/>
            </a:pPr>
            <a:r>
              <a:rPr lang="en-GB"/>
              <a:t>Simulators are better, nice interfaces </a:t>
            </a:r>
            <a:endParaRPr/>
          </a:p>
          <a:p>
            <a:pPr indent="0" lvl="0" marL="0" rtl="0" algn="l">
              <a:spcBef>
                <a:spcPts val="0"/>
              </a:spcBef>
              <a:spcAft>
                <a:spcPts val="0"/>
              </a:spcAft>
              <a:buNone/>
            </a:pPr>
            <a:r>
              <a:rPr lang="en-GB" u="sng">
                <a:solidFill>
                  <a:schemeClr val="hlink"/>
                </a:solidFill>
                <a:hlinkClick r:id="rId2"/>
              </a:rPr>
              <a:t>http://web.cs.ucla.edu/~sherstov/pdf/sara05-tiling.pdf</a:t>
            </a:r>
            <a:endParaRPr/>
          </a:p>
          <a:p>
            <a:pPr indent="0" lvl="0" marL="0" rtl="0" algn="l">
              <a:spcBef>
                <a:spcPts val="0"/>
              </a:spcBef>
              <a:spcAft>
                <a:spcPts val="0"/>
              </a:spcAft>
              <a:buNone/>
            </a:pPr>
            <a:r>
              <a:rPr lang="en-GB"/>
              <a:t>Tile coding-  a type of overlapping discretizations</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36" name="Shape 436"/>
        <p:cNvGrpSpPr/>
        <p:nvPr/>
      </p:nvGrpSpPr>
      <p:grpSpPr>
        <a:xfrm>
          <a:off x="0" y="0"/>
          <a:ext cx="0" cy="0"/>
          <a:chOff x="0" y="0"/>
          <a:chExt cx="0" cy="0"/>
        </a:xfrm>
      </p:grpSpPr>
      <p:sp>
        <p:nvSpPr>
          <p:cNvPr id="437" name="Google Shape;437;g4ee7819d0c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8" name="Google Shape;438;g4ee7819d0c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n-GB"/>
              <a:t>Trust Region Policy Optimization</a:t>
            </a:r>
            <a:endParaRPr/>
          </a:p>
          <a:p>
            <a:pPr indent="0" lvl="0" marL="0" rtl="0" algn="l">
              <a:spcBef>
                <a:spcPts val="0"/>
              </a:spcBef>
              <a:spcAft>
                <a:spcPts val="0"/>
              </a:spcAft>
              <a:buNone/>
            </a:pPr>
            <a:r>
              <a:rPr lang="en-GB"/>
              <a:t>High-Dimensional Continuous Control Using Generalized Advantage Estimation</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47" name="Shape 447"/>
        <p:cNvGrpSpPr/>
        <p:nvPr/>
      </p:nvGrpSpPr>
      <p:grpSpPr>
        <a:xfrm>
          <a:off x="0" y="0"/>
          <a:ext cx="0" cy="0"/>
          <a:chOff x="0" y="0"/>
          <a:chExt cx="0" cy="0"/>
        </a:xfrm>
      </p:grpSpPr>
      <p:sp>
        <p:nvSpPr>
          <p:cNvPr id="448" name="Google Shape;448;g4ee7819d0c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9" name="Google Shape;449;g4ee7819d0c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Millions of steps</a:t>
            </a:r>
            <a:endParaRPr/>
          </a:p>
          <a:p>
            <a:pPr indent="0" lvl="0" marL="0" rtl="0" algn="l">
              <a:spcBef>
                <a:spcPts val="0"/>
              </a:spcBef>
              <a:spcAft>
                <a:spcPts val="0"/>
              </a:spcAft>
              <a:buNone/>
            </a:pPr>
            <a:r>
              <a:rPr lang="en-GB"/>
              <a:t>It has to be done in simulation</a:t>
            </a:r>
            <a:endParaRPr/>
          </a:p>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62" name="Shape 462"/>
        <p:cNvGrpSpPr/>
        <p:nvPr/>
      </p:nvGrpSpPr>
      <p:grpSpPr>
        <a:xfrm>
          <a:off x="0" y="0"/>
          <a:ext cx="0" cy="0"/>
          <a:chOff x="0" y="0"/>
          <a:chExt cx="0" cy="0"/>
        </a:xfrm>
      </p:grpSpPr>
      <p:sp>
        <p:nvSpPr>
          <p:cNvPr id="463" name="Google Shape;463;g494582be5c_1_4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4" name="Google Shape;464;g494582be5c_1_4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n-GB"/>
              <a:t>Trust Region Policy Optimization</a:t>
            </a:r>
            <a:endParaRPr/>
          </a:p>
          <a:p>
            <a:pPr indent="0" lvl="0" marL="0" rtl="0" algn="l">
              <a:spcBef>
                <a:spcPts val="0"/>
              </a:spcBef>
              <a:spcAft>
                <a:spcPts val="0"/>
              </a:spcAft>
              <a:buNone/>
            </a:pPr>
            <a:r>
              <a:rPr lang="en-GB"/>
              <a:t>High-Dimensional Continuous Control Using Generalized Advantage Estimation</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74" name="Shape 474"/>
        <p:cNvGrpSpPr/>
        <p:nvPr/>
      </p:nvGrpSpPr>
      <p:grpSpPr>
        <a:xfrm>
          <a:off x="0" y="0"/>
          <a:ext cx="0" cy="0"/>
          <a:chOff x="0" y="0"/>
          <a:chExt cx="0" cy="0"/>
        </a:xfrm>
      </p:grpSpPr>
      <p:sp>
        <p:nvSpPr>
          <p:cNvPr id="475" name="Google Shape;475;g494582be5c_1_4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6" name="Google Shape;476;g494582be5c_1_4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How to calculate grad Q??</a:t>
            </a:r>
            <a:endParaRPr/>
          </a:p>
          <a:p>
            <a:pPr indent="0" lvl="0" marL="0" rtl="0" algn="l">
              <a:spcBef>
                <a:spcPts val="0"/>
              </a:spcBef>
              <a:spcAft>
                <a:spcPts val="0"/>
              </a:spcAft>
              <a:buNone/>
            </a:pPr>
            <a:r>
              <a:rPr lang="en-GB"/>
              <a:t>Back propagation using a maximum likelihood loss function with</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499" name="Shape 499"/>
        <p:cNvGrpSpPr/>
        <p:nvPr/>
      </p:nvGrpSpPr>
      <p:grpSpPr>
        <a:xfrm>
          <a:off x="0" y="0"/>
          <a:ext cx="0" cy="0"/>
          <a:chOff x="0" y="0"/>
          <a:chExt cx="0" cy="0"/>
        </a:xfrm>
      </p:grpSpPr>
      <p:sp>
        <p:nvSpPr>
          <p:cNvPr id="500" name="Google Shape;500;g494582be5c_1_4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1" name="Google Shape;501;g494582be5c_1_4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Where does the R come from</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Methods exists: categorized to Value Iteration/Policy gradients and some hybrids. Happy to discuss but I</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Find theta that maximizes J</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8" name="Shape 508"/>
        <p:cNvGrpSpPr/>
        <p:nvPr/>
      </p:nvGrpSpPr>
      <p:grpSpPr>
        <a:xfrm>
          <a:off x="0" y="0"/>
          <a:ext cx="0" cy="0"/>
          <a:chOff x="0" y="0"/>
          <a:chExt cx="0" cy="0"/>
        </a:xfrm>
      </p:grpSpPr>
      <p:sp>
        <p:nvSpPr>
          <p:cNvPr id="509" name="Google Shape;509;g4ee7819d0c_0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0" name="Google Shape;510;g4ee7819d0c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14" name="Shape 514"/>
        <p:cNvGrpSpPr/>
        <p:nvPr/>
      </p:nvGrpSpPr>
      <p:grpSpPr>
        <a:xfrm>
          <a:off x="0" y="0"/>
          <a:ext cx="0" cy="0"/>
          <a:chOff x="0" y="0"/>
          <a:chExt cx="0" cy="0"/>
        </a:xfrm>
      </p:grpSpPr>
      <p:sp>
        <p:nvSpPr>
          <p:cNvPr id="515" name="Google Shape;515;g4ee7819d0c_0_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6" name="Google Shape;516;g4ee7819d0c_0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Where does the R come from</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Methods exists: categorized to Value Iteration/Policy gradients and some hybrids. Happy to discuss but I</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Find theta that maximizes J</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1" name="Shape 121"/>
        <p:cNvGrpSpPr/>
        <p:nvPr/>
      </p:nvGrpSpPr>
      <p:grpSpPr>
        <a:xfrm>
          <a:off x="0" y="0"/>
          <a:ext cx="0" cy="0"/>
          <a:chOff x="0" y="0"/>
          <a:chExt cx="0" cy="0"/>
        </a:xfrm>
      </p:grpSpPr>
      <p:sp>
        <p:nvSpPr>
          <p:cNvPr id="122" name="Google Shape;122;g4958a6411b_4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4958a6411b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It is impossible to pre-program all the necessary knowledge into a robot operating in a diverse, dynamic and un- structured environment.</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1" name="Shape 521"/>
        <p:cNvGrpSpPr/>
        <p:nvPr/>
      </p:nvGrpSpPr>
      <p:grpSpPr>
        <a:xfrm>
          <a:off x="0" y="0"/>
          <a:ext cx="0" cy="0"/>
          <a:chOff x="0" y="0"/>
          <a:chExt cx="0" cy="0"/>
        </a:xfrm>
      </p:grpSpPr>
      <p:sp>
        <p:nvSpPr>
          <p:cNvPr id="522" name="Google Shape;522;g494582be5c_1_3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3" name="Google Shape;523;g494582be5c_1_3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Where does the R come from</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Methods exists: categorized to Value Iteration/Policy gradients and some hybrids. Happy to discuss but I</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Find theta that maximizes J</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2" name="Shape 552"/>
        <p:cNvGrpSpPr/>
        <p:nvPr/>
      </p:nvGrpSpPr>
      <p:grpSpPr>
        <a:xfrm>
          <a:off x="0" y="0"/>
          <a:ext cx="0" cy="0"/>
          <a:chOff x="0" y="0"/>
          <a:chExt cx="0" cy="0"/>
        </a:xfrm>
      </p:grpSpPr>
      <p:sp>
        <p:nvSpPr>
          <p:cNvPr id="553" name="Google Shape;553;g494582be5c_1_4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4" name="Google Shape;554;g494582be5c_1_4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Where does the R come from</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Methods exists: categorized to Value Iteration/Policy gradients and some hybrids. Happy to discuss but I</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Find theta that maximizes J</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1" name="Shape 561"/>
        <p:cNvGrpSpPr/>
        <p:nvPr/>
      </p:nvGrpSpPr>
      <p:grpSpPr>
        <a:xfrm>
          <a:off x="0" y="0"/>
          <a:ext cx="0" cy="0"/>
          <a:chOff x="0" y="0"/>
          <a:chExt cx="0" cy="0"/>
        </a:xfrm>
      </p:grpSpPr>
      <p:sp>
        <p:nvSpPr>
          <p:cNvPr id="562" name="Google Shape;562;g494582be5c_1_4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3" name="Google Shape;563;g494582be5c_1_4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Discretize</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73" name="Shape 573"/>
        <p:cNvGrpSpPr/>
        <p:nvPr/>
      </p:nvGrpSpPr>
      <p:grpSpPr>
        <a:xfrm>
          <a:off x="0" y="0"/>
          <a:ext cx="0" cy="0"/>
          <a:chOff x="0" y="0"/>
          <a:chExt cx="0" cy="0"/>
        </a:xfrm>
      </p:grpSpPr>
      <p:sp>
        <p:nvSpPr>
          <p:cNvPr id="574" name="Google Shape;574;g494582be5c_3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5" name="Google Shape;575;g494582be5c_3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79" name="Shape 579"/>
        <p:cNvGrpSpPr/>
        <p:nvPr/>
      </p:nvGrpSpPr>
      <p:grpSpPr>
        <a:xfrm>
          <a:off x="0" y="0"/>
          <a:ext cx="0" cy="0"/>
          <a:chOff x="0" y="0"/>
          <a:chExt cx="0" cy="0"/>
        </a:xfrm>
      </p:grpSpPr>
      <p:sp>
        <p:nvSpPr>
          <p:cNvPr id="580" name="Google Shape;580;g4eeae4e45f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1" name="Google Shape;581;g4eeae4e45f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88" name="Shape 588"/>
        <p:cNvGrpSpPr/>
        <p:nvPr/>
      </p:nvGrpSpPr>
      <p:grpSpPr>
        <a:xfrm>
          <a:off x="0" y="0"/>
          <a:ext cx="0" cy="0"/>
          <a:chOff x="0" y="0"/>
          <a:chExt cx="0" cy="0"/>
        </a:xfrm>
      </p:grpSpPr>
      <p:sp>
        <p:nvSpPr>
          <p:cNvPr id="589" name="Google Shape;589;g4ee7819d0c_0_2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0" name="Google Shape;590;g4ee7819d0c_0_2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96" name="Shape 596"/>
        <p:cNvGrpSpPr/>
        <p:nvPr/>
      </p:nvGrpSpPr>
      <p:grpSpPr>
        <a:xfrm>
          <a:off x="0" y="0"/>
          <a:ext cx="0" cy="0"/>
          <a:chOff x="0" y="0"/>
          <a:chExt cx="0" cy="0"/>
        </a:xfrm>
      </p:grpSpPr>
      <p:sp>
        <p:nvSpPr>
          <p:cNvPr id="597" name="Google Shape;597;g4ee7819d0c_0_2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8" name="Google Shape;598;g4ee7819d0c_0_2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t>two  target  networks  to  improve  stability,  by  maintaining two lagged versions of the parameter vectorθ, ̄θ1and ̄θ2,  where ̄θ1 is the exponential moving  averaged  version  ofθwith  an  averaging  constant  of  0.9999,  and ̄θ2is  a  lagged  version  of ̄θ1,  which  is  lagged  by  about  6000  gradient  steps.</a:t>
            </a:r>
            <a:endParaRPr/>
          </a:p>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04" name="Shape 604"/>
        <p:cNvGrpSpPr/>
        <p:nvPr/>
      </p:nvGrpSpPr>
      <p:grpSpPr>
        <a:xfrm>
          <a:off x="0" y="0"/>
          <a:ext cx="0" cy="0"/>
          <a:chOff x="0" y="0"/>
          <a:chExt cx="0" cy="0"/>
        </a:xfrm>
      </p:grpSpPr>
      <p:sp>
        <p:nvSpPr>
          <p:cNvPr id="605" name="Google Shape;605;g4ee7819d0c_0_6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6" name="Google Shape;606;g4ee7819d0c_0_6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two  target  networks  to  improve  stability,  by  maintaining two lagged versions of the parameter vectorθ, ̄θ1and ̄θ2,  where ̄θ1 is the exponential moving  averaged  version  ofθwith  an  averaging  constant  of  0.9999,  and ̄θ2is  a  lagged  version  of ̄θ1,  which  is  lagged  by  about  6000  gradient  steps.</a:t>
            </a:r>
            <a:endParaRPr/>
          </a:p>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15" name="Shape 615"/>
        <p:cNvGrpSpPr/>
        <p:nvPr/>
      </p:nvGrpSpPr>
      <p:grpSpPr>
        <a:xfrm>
          <a:off x="0" y="0"/>
          <a:ext cx="0" cy="0"/>
          <a:chOff x="0" y="0"/>
          <a:chExt cx="0" cy="0"/>
        </a:xfrm>
      </p:grpSpPr>
      <p:sp>
        <p:nvSpPr>
          <p:cNvPr id="616" name="Google Shape;616;g4ee7819d0c_0_6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7" name="Google Shape;617;g4ee7819d0c_0_6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two  target  networks  to  improve  stability,  by  maintaining two lagged versions of the parameter vectorθ, ̄θ1and ̄θ2,  where ̄θ1 is the exponential moving  averaged  version  ofθwith  an  averaging  constant  of  0.9999,  and ̄θ2is  a  lagged  version  of ̄θ1,  which  is  lagged  by  about  6000  gradient  steps.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we use N= 64 and M= 6, and perform two iterations of CEM.</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4" name="Shape 624"/>
        <p:cNvGrpSpPr/>
        <p:nvPr/>
      </p:nvGrpSpPr>
      <p:grpSpPr>
        <a:xfrm>
          <a:off x="0" y="0"/>
          <a:ext cx="0" cy="0"/>
          <a:chOff x="0" y="0"/>
          <a:chExt cx="0" cy="0"/>
        </a:xfrm>
      </p:grpSpPr>
      <p:sp>
        <p:nvSpPr>
          <p:cNvPr id="625" name="Google Shape;625;g4ee7819d0c_0_6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6" name="Google Shape;626;g4ee7819d0c_0_6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 name="Shape 130"/>
        <p:cNvGrpSpPr/>
        <p:nvPr/>
      </p:nvGrpSpPr>
      <p:grpSpPr>
        <a:xfrm>
          <a:off x="0" y="0"/>
          <a:ext cx="0" cy="0"/>
          <a:chOff x="0" y="0"/>
          <a:chExt cx="0" cy="0"/>
        </a:xfrm>
      </p:grpSpPr>
      <p:sp>
        <p:nvSpPr>
          <p:cNvPr id="131" name="Google Shape;131;g494582be5c_1_2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494582be5c_1_2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It is impossible to pre-program all the necessary knowledge into a robot operating in a diverse, dynamic and un- structured environment.</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1" name="Shape 631"/>
        <p:cNvGrpSpPr/>
        <p:nvPr/>
      </p:nvGrpSpPr>
      <p:grpSpPr>
        <a:xfrm>
          <a:off x="0" y="0"/>
          <a:ext cx="0" cy="0"/>
          <a:chOff x="0" y="0"/>
          <a:chExt cx="0" cy="0"/>
        </a:xfrm>
      </p:grpSpPr>
      <p:sp>
        <p:nvSpPr>
          <p:cNvPr id="632" name="Google Shape;632;g4ee7819d0c_0_2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3" name="Google Shape;633;g4ee7819d0c_0_2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7" name="Shape 637"/>
        <p:cNvGrpSpPr/>
        <p:nvPr/>
      </p:nvGrpSpPr>
      <p:grpSpPr>
        <a:xfrm>
          <a:off x="0" y="0"/>
          <a:ext cx="0" cy="0"/>
          <a:chOff x="0" y="0"/>
          <a:chExt cx="0" cy="0"/>
        </a:xfrm>
      </p:grpSpPr>
      <p:sp>
        <p:nvSpPr>
          <p:cNvPr id="638" name="Google Shape;638;g4ee7819d0c_0_3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9" name="Google Shape;639;g4ee7819d0c_0_3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44" name="Shape 644"/>
        <p:cNvGrpSpPr/>
        <p:nvPr/>
      </p:nvGrpSpPr>
      <p:grpSpPr>
        <a:xfrm>
          <a:off x="0" y="0"/>
          <a:ext cx="0" cy="0"/>
          <a:chOff x="0" y="0"/>
          <a:chExt cx="0" cy="0"/>
        </a:xfrm>
      </p:grpSpPr>
      <p:sp>
        <p:nvSpPr>
          <p:cNvPr id="645" name="Google Shape;645;g4ee7819d0c_0_6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6" name="Google Shape;646;g4ee7819d0c_0_6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1400">
                <a:solidFill>
                  <a:schemeClr val="dk1"/>
                </a:solidFill>
              </a:rPr>
              <a:t>Key Ideas:</a:t>
            </a:r>
            <a:endParaRPr sz="1400">
              <a:solidFill>
                <a:schemeClr val="dk1"/>
              </a:solidFill>
            </a:endParaRPr>
          </a:p>
          <a:p>
            <a:pPr indent="-317500" lvl="0" marL="457200" rtl="0" algn="l">
              <a:spcBef>
                <a:spcPts val="0"/>
              </a:spcBef>
              <a:spcAft>
                <a:spcPts val="0"/>
              </a:spcAft>
              <a:buClr>
                <a:schemeClr val="dk1"/>
              </a:buClr>
              <a:buSzPts val="1400"/>
              <a:buChar char="●"/>
            </a:pPr>
            <a:r>
              <a:rPr b="1" lang="en-GB" sz="1400">
                <a:solidFill>
                  <a:schemeClr val="dk1"/>
                </a:solidFill>
              </a:rPr>
              <a:t>Domain Randomization</a:t>
            </a:r>
            <a:endParaRPr b="1" sz="1400">
              <a:solidFill>
                <a:schemeClr val="dk1"/>
              </a:solidFill>
            </a:endParaRPr>
          </a:p>
          <a:p>
            <a:pPr indent="-317500" lvl="1" marL="914400" rtl="0" algn="l">
              <a:spcBef>
                <a:spcPts val="0"/>
              </a:spcBef>
              <a:spcAft>
                <a:spcPts val="0"/>
              </a:spcAft>
              <a:buClr>
                <a:schemeClr val="dk1"/>
              </a:buClr>
              <a:buSzPts val="1400"/>
              <a:buChar char="○"/>
            </a:pPr>
            <a:r>
              <a:rPr lang="en-GB" sz="1400">
                <a:solidFill>
                  <a:schemeClr val="dk1"/>
                </a:solidFill>
              </a:rPr>
              <a:t>Render different images in sim</a:t>
            </a:r>
            <a:endParaRPr sz="1400">
              <a:solidFill>
                <a:schemeClr val="dk1"/>
              </a:solidFill>
            </a:endParaRPr>
          </a:p>
          <a:p>
            <a:pPr indent="-317500" lvl="1" marL="914400" rtl="0" algn="l">
              <a:spcBef>
                <a:spcPts val="0"/>
              </a:spcBef>
              <a:spcAft>
                <a:spcPts val="0"/>
              </a:spcAft>
              <a:buClr>
                <a:schemeClr val="dk1"/>
              </a:buClr>
              <a:buSzPts val="1400"/>
              <a:buChar char="○"/>
            </a:pPr>
            <a:r>
              <a:rPr lang="en-GB" sz="1400">
                <a:solidFill>
                  <a:schemeClr val="dk1"/>
                </a:solidFill>
              </a:rPr>
              <a:t>Vary position of the camera, basket and cube; </a:t>
            </a:r>
            <a:endParaRPr sz="1400">
              <a:solidFill>
                <a:schemeClr val="dk1"/>
              </a:solidFill>
            </a:endParaRPr>
          </a:p>
          <a:p>
            <a:pPr indent="-317500" lvl="1" marL="914400" rtl="0" algn="l">
              <a:spcBef>
                <a:spcPts val="0"/>
              </a:spcBef>
              <a:spcAft>
                <a:spcPts val="0"/>
              </a:spcAft>
              <a:buClr>
                <a:schemeClr val="dk1"/>
              </a:buClr>
              <a:buSzPts val="1400"/>
              <a:buChar char="○"/>
            </a:pPr>
            <a:r>
              <a:rPr lang="en-GB" sz="1400">
                <a:solidFill>
                  <a:schemeClr val="dk1"/>
                </a:solidFill>
              </a:rPr>
              <a:t>Vary color of basket, cube and scene textures/renderings</a:t>
            </a:r>
            <a:endParaRPr sz="1400">
              <a:solidFill>
                <a:schemeClr val="dk1"/>
              </a:solidFill>
            </a:endParaRPr>
          </a:p>
          <a:p>
            <a:pPr indent="-317500" lvl="1" marL="914400" rtl="0" algn="l">
              <a:spcBef>
                <a:spcPts val="0"/>
              </a:spcBef>
              <a:spcAft>
                <a:spcPts val="0"/>
              </a:spcAft>
              <a:buClr>
                <a:schemeClr val="dk1"/>
              </a:buClr>
              <a:buSzPts val="1400"/>
              <a:buChar char="○"/>
            </a:pPr>
            <a:r>
              <a:rPr lang="en-GB" sz="1400">
                <a:solidFill>
                  <a:schemeClr val="dk1"/>
                </a:solidFill>
              </a:rPr>
              <a:t>Distractor shapes added</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3" name="Shape 653"/>
        <p:cNvGrpSpPr/>
        <p:nvPr/>
      </p:nvGrpSpPr>
      <p:grpSpPr>
        <a:xfrm>
          <a:off x="0" y="0"/>
          <a:ext cx="0" cy="0"/>
          <a:chOff x="0" y="0"/>
          <a:chExt cx="0" cy="0"/>
        </a:xfrm>
      </p:grpSpPr>
      <p:sp>
        <p:nvSpPr>
          <p:cNvPr id="654" name="Google Shape;654;g4ee7819d0c_0_6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5" name="Google Shape;655;g4ee7819d0c_0_6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1400">
                <a:solidFill>
                  <a:schemeClr val="dk1"/>
                </a:solidFill>
              </a:rPr>
              <a:t>Key Ideas:</a:t>
            </a:r>
            <a:endParaRPr sz="1400">
              <a:solidFill>
                <a:schemeClr val="dk1"/>
              </a:solidFill>
            </a:endParaRPr>
          </a:p>
          <a:p>
            <a:pPr indent="-317500" lvl="0" marL="457200" rtl="0" algn="l">
              <a:spcBef>
                <a:spcPts val="0"/>
              </a:spcBef>
              <a:spcAft>
                <a:spcPts val="0"/>
              </a:spcAft>
              <a:buClr>
                <a:schemeClr val="dk1"/>
              </a:buClr>
              <a:buSzPts val="1400"/>
              <a:buChar char="●"/>
            </a:pPr>
            <a:r>
              <a:rPr b="1" lang="en-GB" sz="1400">
                <a:solidFill>
                  <a:schemeClr val="dk1"/>
                </a:solidFill>
              </a:rPr>
              <a:t>Domain Randomization</a:t>
            </a:r>
            <a:endParaRPr b="1" sz="1400">
              <a:solidFill>
                <a:schemeClr val="dk1"/>
              </a:solidFill>
            </a:endParaRPr>
          </a:p>
          <a:p>
            <a:pPr indent="-317500" lvl="1" marL="914400" rtl="0" algn="l">
              <a:spcBef>
                <a:spcPts val="0"/>
              </a:spcBef>
              <a:spcAft>
                <a:spcPts val="0"/>
              </a:spcAft>
              <a:buClr>
                <a:schemeClr val="dk1"/>
              </a:buClr>
              <a:buSzPts val="1400"/>
              <a:buChar char="○"/>
            </a:pPr>
            <a:r>
              <a:rPr lang="en-GB" sz="1400">
                <a:solidFill>
                  <a:schemeClr val="dk1"/>
                </a:solidFill>
              </a:rPr>
              <a:t>Render different images in sim</a:t>
            </a:r>
            <a:endParaRPr sz="1400">
              <a:solidFill>
                <a:schemeClr val="dk1"/>
              </a:solidFill>
            </a:endParaRPr>
          </a:p>
          <a:p>
            <a:pPr indent="-317500" lvl="1" marL="914400" rtl="0" algn="l">
              <a:spcBef>
                <a:spcPts val="0"/>
              </a:spcBef>
              <a:spcAft>
                <a:spcPts val="0"/>
              </a:spcAft>
              <a:buClr>
                <a:schemeClr val="dk1"/>
              </a:buClr>
              <a:buSzPts val="1400"/>
              <a:buChar char="○"/>
            </a:pPr>
            <a:r>
              <a:rPr lang="en-GB" sz="1400">
                <a:solidFill>
                  <a:schemeClr val="dk1"/>
                </a:solidFill>
              </a:rPr>
              <a:t>Vary position of the camera, basket and cube; </a:t>
            </a:r>
            <a:endParaRPr sz="1400">
              <a:solidFill>
                <a:schemeClr val="dk1"/>
              </a:solidFill>
            </a:endParaRPr>
          </a:p>
          <a:p>
            <a:pPr indent="-317500" lvl="1" marL="914400" rtl="0" algn="l">
              <a:spcBef>
                <a:spcPts val="0"/>
              </a:spcBef>
              <a:spcAft>
                <a:spcPts val="0"/>
              </a:spcAft>
              <a:buClr>
                <a:schemeClr val="dk1"/>
              </a:buClr>
              <a:buSzPts val="1400"/>
              <a:buChar char="○"/>
            </a:pPr>
            <a:r>
              <a:rPr lang="en-GB" sz="1400">
                <a:solidFill>
                  <a:schemeClr val="dk1"/>
                </a:solidFill>
              </a:rPr>
              <a:t>Vary color of basket, cube and scene textures/renderings</a:t>
            </a:r>
            <a:endParaRPr sz="1400">
              <a:solidFill>
                <a:schemeClr val="dk1"/>
              </a:solidFill>
            </a:endParaRPr>
          </a:p>
          <a:p>
            <a:pPr indent="-317500" lvl="1" marL="914400" rtl="0" algn="l">
              <a:spcBef>
                <a:spcPts val="0"/>
              </a:spcBef>
              <a:spcAft>
                <a:spcPts val="0"/>
              </a:spcAft>
              <a:buClr>
                <a:schemeClr val="dk1"/>
              </a:buClr>
              <a:buSzPts val="1400"/>
              <a:buChar char="○"/>
            </a:pPr>
            <a:r>
              <a:rPr lang="en-GB" sz="1400">
                <a:solidFill>
                  <a:schemeClr val="dk1"/>
                </a:solidFill>
              </a:rPr>
              <a:t>Distractor shapes added</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62" name="Shape 662"/>
        <p:cNvGrpSpPr/>
        <p:nvPr/>
      </p:nvGrpSpPr>
      <p:grpSpPr>
        <a:xfrm>
          <a:off x="0" y="0"/>
          <a:ext cx="0" cy="0"/>
          <a:chOff x="0" y="0"/>
          <a:chExt cx="0" cy="0"/>
        </a:xfrm>
      </p:grpSpPr>
      <p:sp>
        <p:nvSpPr>
          <p:cNvPr id="663" name="Google Shape;663;g4ee7819d0c_0_4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4" name="Google Shape;664;g4ee7819d0c_0_4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69" name="Shape 669"/>
        <p:cNvGrpSpPr/>
        <p:nvPr/>
      </p:nvGrpSpPr>
      <p:grpSpPr>
        <a:xfrm>
          <a:off x="0" y="0"/>
          <a:ext cx="0" cy="0"/>
          <a:chOff x="0" y="0"/>
          <a:chExt cx="0" cy="0"/>
        </a:xfrm>
      </p:grpSpPr>
      <p:sp>
        <p:nvSpPr>
          <p:cNvPr id="670" name="Google Shape;670;g4ee7819d0c_0_4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1" name="Google Shape;671;g4ee7819d0c_0_4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Decouple randomization problem from policy training</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76" name="Shape 676"/>
        <p:cNvGrpSpPr/>
        <p:nvPr/>
      </p:nvGrpSpPr>
      <p:grpSpPr>
        <a:xfrm>
          <a:off x="0" y="0"/>
          <a:ext cx="0" cy="0"/>
          <a:chOff x="0" y="0"/>
          <a:chExt cx="0" cy="0"/>
        </a:xfrm>
      </p:grpSpPr>
      <p:sp>
        <p:nvSpPr>
          <p:cNvPr id="677" name="Google Shape;677;g4ee7819d0c_0_6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8" name="Google Shape;678;g4ee7819d0c_0_6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83" name="Shape 683"/>
        <p:cNvGrpSpPr/>
        <p:nvPr/>
      </p:nvGrpSpPr>
      <p:grpSpPr>
        <a:xfrm>
          <a:off x="0" y="0"/>
          <a:ext cx="0" cy="0"/>
          <a:chOff x="0" y="0"/>
          <a:chExt cx="0" cy="0"/>
        </a:xfrm>
      </p:grpSpPr>
      <p:sp>
        <p:nvSpPr>
          <p:cNvPr id="684" name="Google Shape;684;g4ee7819d0c_0_4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5" name="Google Shape;685;g4ee7819d0c_0_4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1" name="Shape 691"/>
        <p:cNvGrpSpPr/>
        <p:nvPr/>
      </p:nvGrpSpPr>
      <p:grpSpPr>
        <a:xfrm>
          <a:off x="0" y="0"/>
          <a:ext cx="0" cy="0"/>
          <a:chOff x="0" y="0"/>
          <a:chExt cx="0" cy="0"/>
        </a:xfrm>
      </p:grpSpPr>
      <p:sp>
        <p:nvSpPr>
          <p:cNvPr id="692" name="Google Shape;692;g4ee7819d0c_0_4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3" name="Google Shape;693;g4ee7819d0c_0_4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1" name="Shape 701"/>
        <p:cNvGrpSpPr/>
        <p:nvPr/>
      </p:nvGrpSpPr>
      <p:grpSpPr>
        <a:xfrm>
          <a:off x="0" y="0"/>
          <a:ext cx="0" cy="0"/>
          <a:chOff x="0" y="0"/>
          <a:chExt cx="0" cy="0"/>
        </a:xfrm>
      </p:grpSpPr>
      <p:sp>
        <p:nvSpPr>
          <p:cNvPr id="702" name="Google Shape;702;g4ee7819d0c_0_6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3" name="Google Shape;703;g4ee7819d0c_0_6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8" name="Shape 138"/>
        <p:cNvGrpSpPr/>
        <p:nvPr/>
      </p:nvGrpSpPr>
      <p:grpSpPr>
        <a:xfrm>
          <a:off x="0" y="0"/>
          <a:ext cx="0" cy="0"/>
          <a:chOff x="0" y="0"/>
          <a:chExt cx="0" cy="0"/>
        </a:xfrm>
      </p:grpSpPr>
      <p:sp>
        <p:nvSpPr>
          <p:cNvPr id="139" name="Google Shape;139;g494582be5c_1_2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494582be5c_1_2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It is impossible to pre-program all the necessary knowledge into a robot operating in a diverse, dynamic and un- structured environment.</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8" name="Shape 708"/>
        <p:cNvGrpSpPr/>
        <p:nvPr/>
      </p:nvGrpSpPr>
      <p:grpSpPr>
        <a:xfrm>
          <a:off x="0" y="0"/>
          <a:ext cx="0" cy="0"/>
          <a:chOff x="0" y="0"/>
          <a:chExt cx="0" cy="0"/>
        </a:xfrm>
      </p:grpSpPr>
      <p:sp>
        <p:nvSpPr>
          <p:cNvPr id="709" name="Google Shape;709;g4ee7819d0c_0_6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0" name="Google Shape;710;g4ee7819d0c_0_6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15" name="Shape 715"/>
        <p:cNvGrpSpPr/>
        <p:nvPr/>
      </p:nvGrpSpPr>
      <p:grpSpPr>
        <a:xfrm>
          <a:off x="0" y="0"/>
          <a:ext cx="0" cy="0"/>
          <a:chOff x="0" y="0"/>
          <a:chExt cx="0" cy="0"/>
        </a:xfrm>
      </p:grpSpPr>
      <p:sp>
        <p:nvSpPr>
          <p:cNvPr id="716" name="Google Shape;716;g4ee7819d0c_0_4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7" name="Google Shape;717;g4ee7819d0c_0_4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21" name="Shape 721"/>
        <p:cNvGrpSpPr/>
        <p:nvPr/>
      </p:nvGrpSpPr>
      <p:grpSpPr>
        <a:xfrm>
          <a:off x="0" y="0"/>
          <a:ext cx="0" cy="0"/>
          <a:chOff x="0" y="0"/>
          <a:chExt cx="0" cy="0"/>
        </a:xfrm>
      </p:grpSpPr>
      <p:sp>
        <p:nvSpPr>
          <p:cNvPr id="722" name="Google Shape;722;g4ee7819d0c_0_4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3" name="Google Shape;723;g4ee7819d0c_0_4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27" name="Shape 727"/>
        <p:cNvGrpSpPr/>
        <p:nvPr/>
      </p:nvGrpSpPr>
      <p:grpSpPr>
        <a:xfrm>
          <a:off x="0" y="0"/>
          <a:ext cx="0" cy="0"/>
          <a:chOff x="0" y="0"/>
          <a:chExt cx="0" cy="0"/>
        </a:xfrm>
      </p:grpSpPr>
      <p:sp>
        <p:nvSpPr>
          <p:cNvPr id="728" name="Google Shape;728;g4ee7819d0c_0_4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9" name="Google Shape;729;g4ee7819d0c_0_4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34" name="Shape 734"/>
        <p:cNvGrpSpPr/>
        <p:nvPr/>
      </p:nvGrpSpPr>
      <p:grpSpPr>
        <a:xfrm>
          <a:off x="0" y="0"/>
          <a:ext cx="0" cy="0"/>
          <a:chOff x="0" y="0"/>
          <a:chExt cx="0" cy="0"/>
        </a:xfrm>
      </p:grpSpPr>
      <p:sp>
        <p:nvSpPr>
          <p:cNvPr id="735" name="Google Shape;735;g4958a6411b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6" name="Google Shape;736;g4958a6411b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Learning based approaches to robot learning</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1" name="Shape 741"/>
        <p:cNvGrpSpPr/>
        <p:nvPr/>
      </p:nvGrpSpPr>
      <p:grpSpPr>
        <a:xfrm>
          <a:off x="0" y="0"/>
          <a:ext cx="0" cy="0"/>
          <a:chOff x="0" y="0"/>
          <a:chExt cx="0" cy="0"/>
        </a:xfrm>
      </p:grpSpPr>
      <p:sp>
        <p:nvSpPr>
          <p:cNvPr id="742" name="Google Shape;742;g4958a6411b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3" name="Google Shape;743;g4958a6411b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7" name="Shape 747"/>
        <p:cNvGrpSpPr/>
        <p:nvPr/>
      </p:nvGrpSpPr>
      <p:grpSpPr>
        <a:xfrm>
          <a:off x="0" y="0"/>
          <a:ext cx="0" cy="0"/>
          <a:chOff x="0" y="0"/>
          <a:chExt cx="0" cy="0"/>
        </a:xfrm>
      </p:grpSpPr>
      <p:sp>
        <p:nvSpPr>
          <p:cNvPr id="748" name="Google Shape;748;g4ee7819d0c_0_6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9" name="Google Shape;749;g4ee7819d0c_0_6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4" name="Shape 754"/>
        <p:cNvGrpSpPr/>
        <p:nvPr/>
      </p:nvGrpSpPr>
      <p:grpSpPr>
        <a:xfrm>
          <a:off x="0" y="0"/>
          <a:ext cx="0" cy="0"/>
          <a:chOff x="0" y="0"/>
          <a:chExt cx="0" cy="0"/>
        </a:xfrm>
      </p:grpSpPr>
      <p:sp>
        <p:nvSpPr>
          <p:cNvPr id="755" name="Google Shape;755;g4ee7819d0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6" name="Google Shape;756;g4ee7819d0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6" name="Shape 146"/>
        <p:cNvGrpSpPr/>
        <p:nvPr/>
      </p:nvGrpSpPr>
      <p:grpSpPr>
        <a:xfrm>
          <a:off x="0" y="0"/>
          <a:ext cx="0" cy="0"/>
          <a:chOff x="0" y="0"/>
          <a:chExt cx="0" cy="0"/>
        </a:xfrm>
      </p:grpSpPr>
      <p:sp>
        <p:nvSpPr>
          <p:cNvPr id="147" name="Google Shape;147;g2a1c5d4863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2a1c5d4863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is one of main pillars of Robot Learning</a:t>
            </a:r>
            <a:endParaRPr/>
          </a:p>
          <a:p>
            <a:pPr indent="0" lvl="0" marL="0" rtl="0" algn="l">
              <a:spcBef>
                <a:spcPts val="0"/>
              </a:spcBef>
              <a:spcAft>
                <a:spcPts val="0"/>
              </a:spcAft>
              <a:buNone/>
            </a:pPr>
            <a:r>
              <a:rPr lang="en-GB"/>
              <a:t>Robotics: continuous space, complex transition dynamics, complex rewards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 name="Shape 155"/>
        <p:cNvGrpSpPr/>
        <p:nvPr/>
      </p:nvGrpSpPr>
      <p:grpSpPr>
        <a:xfrm>
          <a:off x="0" y="0"/>
          <a:ext cx="0" cy="0"/>
          <a:chOff x="0" y="0"/>
          <a:chExt cx="0" cy="0"/>
        </a:xfrm>
      </p:grpSpPr>
      <p:sp>
        <p:nvSpPr>
          <p:cNvPr id="156" name="Google Shape;156;g494582be5c_1_2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494582be5c_1_2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is one of main pillars of Robot Learning</a:t>
            </a:r>
            <a:endParaRPr/>
          </a:p>
          <a:p>
            <a:pPr indent="0" lvl="0" marL="0" rtl="0" algn="l">
              <a:spcBef>
                <a:spcPts val="0"/>
              </a:spcBef>
              <a:spcAft>
                <a:spcPts val="0"/>
              </a:spcAft>
              <a:buNone/>
            </a:pPr>
            <a:r>
              <a:rPr lang="en-GB"/>
              <a:t>Robotics: continuous space, complex transition dynamics, complex rewards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2" name="Shape 162"/>
        <p:cNvGrpSpPr/>
        <p:nvPr/>
      </p:nvGrpSpPr>
      <p:grpSpPr>
        <a:xfrm>
          <a:off x="0" y="0"/>
          <a:ext cx="0" cy="0"/>
          <a:chOff x="0" y="0"/>
          <a:chExt cx="0" cy="0"/>
        </a:xfrm>
      </p:grpSpPr>
      <p:sp>
        <p:nvSpPr>
          <p:cNvPr id="163" name="Google Shape;163;g494582be5c_3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494582be5c_3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is one of main pillars of Robot Learning</a:t>
            </a:r>
            <a:endParaRPr/>
          </a:p>
          <a:p>
            <a:pPr indent="0" lvl="0" marL="0" rtl="0" algn="l">
              <a:spcBef>
                <a:spcPts val="0"/>
              </a:spcBef>
              <a:spcAft>
                <a:spcPts val="0"/>
              </a:spcAft>
              <a:buNone/>
            </a:pPr>
            <a:r>
              <a:rPr lang="en-GB"/>
              <a:t>Robotics: continuous space, complex transition dynamics, complex rewards</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lstStyle>
            <a:lvl1pPr lvl="0" algn="ctr">
              <a:spcBef>
                <a:spcPts val="0"/>
              </a:spcBef>
              <a:spcAft>
                <a:spcPts val="0"/>
              </a:spcAft>
              <a:buSzPts val="5200"/>
              <a:buFont typeface="Calibri"/>
              <a:buNone/>
              <a:defRPr sz="5200">
                <a:latin typeface="Calibri"/>
                <a:ea typeface="Calibri"/>
                <a:cs typeface="Calibri"/>
                <a:sym typeface="Calibri"/>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Clr>
                <a:srgbClr val="000000"/>
              </a:buClr>
              <a:buSzPts val="2800"/>
              <a:buFont typeface="Calibri"/>
              <a:buNone/>
              <a:defRPr sz="2800">
                <a:solidFill>
                  <a:srgbClr val="000000"/>
                </a:solidFill>
                <a:latin typeface="Calibri"/>
                <a:ea typeface="Calibri"/>
                <a:cs typeface="Calibri"/>
                <a:sym typeface="Calibri"/>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54" name="Shape 54"/>
        <p:cNvGrpSpPr/>
        <p:nvPr/>
      </p:nvGrpSpPr>
      <p:grpSpPr>
        <a:xfrm>
          <a:off x="0" y="0"/>
          <a:ext cx="0" cy="0"/>
          <a:chOff x="0" y="0"/>
          <a:chExt cx="0" cy="0"/>
        </a:xfrm>
      </p:grpSpPr>
      <p:sp>
        <p:nvSpPr>
          <p:cNvPr id="55" name="Google Shape;55;p14"/>
          <p:cNvSpPr txBox="1"/>
          <p:nvPr>
            <p:ph type="ctrTitle"/>
          </p:nvPr>
        </p:nvSpPr>
        <p:spPr>
          <a:xfrm>
            <a:off x="311708" y="744575"/>
            <a:ext cx="8520600" cy="2052600"/>
          </a:xfrm>
          <a:prstGeom prst="rect">
            <a:avLst/>
          </a:prstGeom>
        </p:spPr>
        <p:txBody>
          <a:bodyPr anchorCtr="0" anchor="b" bIns="91425" lIns="91425" spcFirstLastPara="1" rIns="91425" wrap="square" tIns="91425"/>
          <a:lstStyle>
            <a:lvl1pPr lvl="0" rtl="0" algn="ctr">
              <a:spcBef>
                <a:spcPts val="0"/>
              </a:spcBef>
              <a:spcAft>
                <a:spcPts val="0"/>
              </a:spcAft>
              <a:buSzPts val="5200"/>
              <a:buFont typeface="Calibri"/>
              <a:buNone/>
              <a:defRPr sz="5200">
                <a:latin typeface="Calibri"/>
                <a:ea typeface="Calibri"/>
                <a:cs typeface="Calibri"/>
                <a:sym typeface="Calibri"/>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56" name="Google Shape;56;p14"/>
          <p:cNvSpPr txBox="1"/>
          <p:nvPr>
            <p:ph idx="1" type="subTitle"/>
          </p:nvPr>
        </p:nvSpPr>
        <p:spPr>
          <a:xfrm>
            <a:off x="311700" y="2834125"/>
            <a:ext cx="8520600" cy="792600"/>
          </a:xfrm>
          <a:prstGeom prst="rect">
            <a:avLst/>
          </a:prstGeom>
        </p:spPr>
        <p:txBody>
          <a:bodyPr anchorCtr="0" anchor="t" bIns="91425" lIns="91425" spcFirstLastPara="1" rIns="91425" wrap="square" tIns="91425"/>
          <a:lstStyle>
            <a:lvl1pPr lvl="0" rtl="0" algn="ctr">
              <a:lnSpc>
                <a:spcPct val="100000"/>
              </a:lnSpc>
              <a:spcBef>
                <a:spcPts val="0"/>
              </a:spcBef>
              <a:spcAft>
                <a:spcPts val="0"/>
              </a:spcAft>
              <a:buClr>
                <a:srgbClr val="000000"/>
              </a:buClr>
              <a:buSzPts val="2800"/>
              <a:buFont typeface="Calibri"/>
              <a:buNone/>
              <a:defRPr sz="2800">
                <a:solidFill>
                  <a:srgbClr val="000000"/>
                </a:solidFill>
                <a:latin typeface="Calibri"/>
                <a:ea typeface="Calibri"/>
                <a:cs typeface="Calibri"/>
                <a:sym typeface="Calibri"/>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7" name="Google Shape;57;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58" name="Shape 58"/>
        <p:cNvGrpSpPr/>
        <p:nvPr/>
      </p:nvGrpSpPr>
      <p:grpSpPr>
        <a:xfrm>
          <a:off x="0" y="0"/>
          <a:ext cx="0" cy="0"/>
          <a:chOff x="0" y="0"/>
          <a:chExt cx="0" cy="0"/>
        </a:xfrm>
      </p:grpSpPr>
      <p:sp>
        <p:nvSpPr>
          <p:cNvPr id="59" name="Google Shape;59;p15"/>
          <p:cNvSpPr txBox="1"/>
          <p:nvPr>
            <p:ph type="title"/>
          </p:nvPr>
        </p:nvSpPr>
        <p:spPr>
          <a:xfrm>
            <a:off x="311700" y="2150850"/>
            <a:ext cx="8520600" cy="841800"/>
          </a:xfrm>
          <a:prstGeom prst="rect">
            <a:avLst/>
          </a:prstGeom>
        </p:spPr>
        <p:txBody>
          <a:bodyPr anchorCtr="0" anchor="ctr" bIns="91425" lIns="91425" spcFirstLastPara="1" rIns="91425" wrap="square" tIns="91425"/>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60" name="Google Shape;60;p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61" name="Shape 61"/>
        <p:cNvGrpSpPr/>
        <p:nvPr/>
      </p:nvGrpSpPr>
      <p:grpSpPr>
        <a:xfrm>
          <a:off x="0" y="0"/>
          <a:ext cx="0" cy="0"/>
          <a:chOff x="0" y="0"/>
          <a:chExt cx="0" cy="0"/>
        </a:xfrm>
      </p:grpSpPr>
      <p:sp>
        <p:nvSpPr>
          <p:cNvPr id="62" name="Google Shape;62;p16"/>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rtl="0">
              <a:spcBef>
                <a:spcPts val="0"/>
              </a:spcBef>
              <a:spcAft>
                <a:spcPts val="0"/>
              </a:spcAft>
              <a:buSzPts val="2800"/>
              <a:buFont typeface="Calibri"/>
              <a:buNone/>
              <a:defRPr>
                <a:latin typeface="Calibri"/>
                <a:ea typeface="Calibri"/>
                <a:cs typeface="Calibri"/>
                <a:sym typeface="Calibri"/>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3" name="Google Shape;63;p16"/>
          <p:cNvSpPr txBox="1"/>
          <p:nvPr>
            <p:ph idx="1" type="body"/>
          </p:nvPr>
        </p:nvSpPr>
        <p:spPr>
          <a:xfrm>
            <a:off x="311700" y="1152475"/>
            <a:ext cx="8520600" cy="3416400"/>
          </a:xfrm>
          <a:prstGeom prst="rect">
            <a:avLst/>
          </a:prstGeom>
        </p:spPr>
        <p:txBody>
          <a:bodyPr anchorCtr="0" anchor="t" bIns="91425" lIns="91425" spcFirstLastPara="1" rIns="91425" wrap="square" tIns="91425"/>
          <a:lstStyle>
            <a:lvl1pPr indent="-342900" lvl="0" marL="457200" rtl="0">
              <a:spcBef>
                <a:spcPts val="0"/>
              </a:spcBef>
              <a:spcAft>
                <a:spcPts val="0"/>
              </a:spcAft>
              <a:buClr>
                <a:srgbClr val="000000"/>
              </a:buClr>
              <a:buSzPts val="1800"/>
              <a:buFont typeface="Calibri"/>
              <a:buChar char="●"/>
              <a:defRPr>
                <a:solidFill>
                  <a:srgbClr val="000000"/>
                </a:solidFill>
                <a:latin typeface="Calibri"/>
                <a:ea typeface="Calibri"/>
                <a:cs typeface="Calibri"/>
                <a:sym typeface="Calibri"/>
              </a:defRPr>
            </a:lvl1pPr>
            <a:lvl2pPr indent="-317500" lvl="1" marL="914400" rtl="0">
              <a:spcBef>
                <a:spcPts val="1600"/>
              </a:spcBef>
              <a:spcAft>
                <a:spcPts val="0"/>
              </a:spcAft>
              <a:buClr>
                <a:srgbClr val="000000"/>
              </a:buClr>
              <a:buSzPts val="1400"/>
              <a:buFont typeface="Calibri"/>
              <a:buChar char="○"/>
              <a:defRPr>
                <a:solidFill>
                  <a:srgbClr val="000000"/>
                </a:solidFill>
                <a:latin typeface="Calibri"/>
                <a:ea typeface="Calibri"/>
                <a:cs typeface="Calibri"/>
                <a:sym typeface="Calibri"/>
              </a:defRPr>
            </a:lvl2pPr>
            <a:lvl3pPr indent="-317500" lvl="2" marL="1371600" rtl="0">
              <a:spcBef>
                <a:spcPts val="1600"/>
              </a:spcBef>
              <a:spcAft>
                <a:spcPts val="0"/>
              </a:spcAft>
              <a:buClr>
                <a:srgbClr val="000000"/>
              </a:buClr>
              <a:buSzPts val="1400"/>
              <a:buFont typeface="Calibri"/>
              <a:buChar char="■"/>
              <a:defRPr>
                <a:solidFill>
                  <a:srgbClr val="000000"/>
                </a:solidFill>
                <a:latin typeface="Calibri"/>
                <a:ea typeface="Calibri"/>
                <a:cs typeface="Calibri"/>
                <a:sym typeface="Calibri"/>
              </a:defRPr>
            </a:lvl3pPr>
            <a:lvl4pPr indent="-317500" lvl="3" marL="1828800" rtl="0">
              <a:spcBef>
                <a:spcPts val="1600"/>
              </a:spcBef>
              <a:spcAft>
                <a:spcPts val="0"/>
              </a:spcAft>
              <a:buClr>
                <a:srgbClr val="000000"/>
              </a:buClr>
              <a:buSzPts val="1400"/>
              <a:buFont typeface="Calibri"/>
              <a:buChar char="●"/>
              <a:defRPr>
                <a:solidFill>
                  <a:srgbClr val="000000"/>
                </a:solidFill>
                <a:latin typeface="Calibri"/>
                <a:ea typeface="Calibri"/>
                <a:cs typeface="Calibri"/>
                <a:sym typeface="Calibri"/>
              </a:defRPr>
            </a:lvl4pPr>
            <a:lvl5pPr indent="-317500" lvl="4" marL="2286000" rtl="0">
              <a:spcBef>
                <a:spcPts val="1600"/>
              </a:spcBef>
              <a:spcAft>
                <a:spcPts val="0"/>
              </a:spcAft>
              <a:buClr>
                <a:srgbClr val="000000"/>
              </a:buClr>
              <a:buSzPts val="1400"/>
              <a:buFont typeface="Calibri"/>
              <a:buChar char="○"/>
              <a:defRPr>
                <a:solidFill>
                  <a:srgbClr val="000000"/>
                </a:solidFill>
                <a:latin typeface="Calibri"/>
                <a:ea typeface="Calibri"/>
                <a:cs typeface="Calibri"/>
                <a:sym typeface="Calibri"/>
              </a:defRPr>
            </a:lvl5pPr>
            <a:lvl6pPr indent="-317500" lvl="5" marL="2743200" rtl="0">
              <a:spcBef>
                <a:spcPts val="1600"/>
              </a:spcBef>
              <a:spcAft>
                <a:spcPts val="0"/>
              </a:spcAft>
              <a:buClr>
                <a:srgbClr val="000000"/>
              </a:buClr>
              <a:buSzPts val="1400"/>
              <a:buFont typeface="Calibri"/>
              <a:buChar char="■"/>
              <a:defRPr>
                <a:solidFill>
                  <a:srgbClr val="000000"/>
                </a:solidFill>
                <a:latin typeface="Calibri"/>
                <a:ea typeface="Calibri"/>
                <a:cs typeface="Calibri"/>
                <a:sym typeface="Calibri"/>
              </a:defRPr>
            </a:lvl6pPr>
            <a:lvl7pPr indent="-317500" lvl="6" marL="3200400" rtl="0">
              <a:spcBef>
                <a:spcPts val="1600"/>
              </a:spcBef>
              <a:spcAft>
                <a:spcPts val="0"/>
              </a:spcAft>
              <a:buClr>
                <a:srgbClr val="000000"/>
              </a:buClr>
              <a:buSzPts val="1400"/>
              <a:buFont typeface="Calibri"/>
              <a:buChar char="●"/>
              <a:defRPr>
                <a:solidFill>
                  <a:srgbClr val="000000"/>
                </a:solidFill>
                <a:latin typeface="Calibri"/>
                <a:ea typeface="Calibri"/>
                <a:cs typeface="Calibri"/>
                <a:sym typeface="Calibri"/>
              </a:defRPr>
            </a:lvl7pPr>
            <a:lvl8pPr indent="-317500" lvl="7" marL="3657600" rtl="0">
              <a:spcBef>
                <a:spcPts val="1600"/>
              </a:spcBef>
              <a:spcAft>
                <a:spcPts val="0"/>
              </a:spcAft>
              <a:buClr>
                <a:srgbClr val="000000"/>
              </a:buClr>
              <a:buSzPts val="1400"/>
              <a:buFont typeface="Calibri"/>
              <a:buChar char="○"/>
              <a:defRPr>
                <a:solidFill>
                  <a:srgbClr val="000000"/>
                </a:solidFill>
                <a:latin typeface="Calibri"/>
                <a:ea typeface="Calibri"/>
                <a:cs typeface="Calibri"/>
                <a:sym typeface="Calibri"/>
              </a:defRPr>
            </a:lvl8pPr>
            <a:lvl9pPr indent="-317500" lvl="8" marL="4114800" rtl="0">
              <a:spcBef>
                <a:spcPts val="1600"/>
              </a:spcBef>
              <a:spcAft>
                <a:spcPts val="1600"/>
              </a:spcAft>
              <a:buClr>
                <a:srgbClr val="000000"/>
              </a:buClr>
              <a:buSzPts val="1400"/>
              <a:buFont typeface="Calibri"/>
              <a:buChar char="■"/>
              <a:defRPr>
                <a:solidFill>
                  <a:srgbClr val="000000"/>
                </a:solidFill>
                <a:latin typeface="Calibri"/>
                <a:ea typeface="Calibri"/>
                <a:cs typeface="Calibri"/>
                <a:sym typeface="Calibri"/>
              </a:defRPr>
            </a:lvl9pPr>
          </a:lstStyle>
          <a:p/>
        </p:txBody>
      </p:sp>
      <p:sp>
        <p:nvSpPr>
          <p:cNvPr id="64" name="Google Shape;64;p1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65" name="Shape 65"/>
        <p:cNvGrpSpPr/>
        <p:nvPr/>
      </p:nvGrpSpPr>
      <p:grpSpPr>
        <a:xfrm>
          <a:off x="0" y="0"/>
          <a:ext cx="0" cy="0"/>
          <a:chOff x="0" y="0"/>
          <a:chExt cx="0" cy="0"/>
        </a:xfrm>
      </p:grpSpPr>
      <p:sp>
        <p:nvSpPr>
          <p:cNvPr id="66" name="Google Shape;66;p17"/>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7" name="Google Shape;67;p17"/>
          <p:cNvSpPr txBox="1"/>
          <p:nvPr>
            <p:ph idx="1" type="body"/>
          </p:nvPr>
        </p:nvSpPr>
        <p:spPr>
          <a:xfrm>
            <a:off x="311700" y="1152475"/>
            <a:ext cx="3999900" cy="3416400"/>
          </a:xfrm>
          <a:prstGeom prst="rect">
            <a:avLst/>
          </a:prstGeom>
        </p:spPr>
        <p:txBody>
          <a:bodyPr anchorCtr="0" anchor="t" bIns="91425" lIns="91425" spcFirstLastPara="1" rIns="91425" wrap="square" tIns="91425"/>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68" name="Google Shape;68;p17"/>
          <p:cNvSpPr txBox="1"/>
          <p:nvPr>
            <p:ph idx="2" type="body"/>
          </p:nvPr>
        </p:nvSpPr>
        <p:spPr>
          <a:xfrm>
            <a:off x="4832400" y="1152475"/>
            <a:ext cx="3999900" cy="3416400"/>
          </a:xfrm>
          <a:prstGeom prst="rect">
            <a:avLst/>
          </a:prstGeom>
        </p:spPr>
        <p:txBody>
          <a:bodyPr anchorCtr="0" anchor="t" bIns="91425" lIns="91425" spcFirstLastPara="1" rIns="91425" wrap="square" tIns="91425"/>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69" name="Google Shape;69;p1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70" name="Shape 70"/>
        <p:cNvGrpSpPr/>
        <p:nvPr/>
      </p:nvGrpSpPr>
      <p:grpSpPr>
        <a:xfrm>
          <a:off x="0" y="0"/>
          <a:ext cx="0" cy="0"/>
          <a:chOff x="0" y="0"/>
          <a:chExt cx="0" cy="0"/>
        </a:xfrm>
      </p:grpSpPr>
      <p:sp>
        <p:nvSpPr>
          <p:cNvPr id="71" name="Google Shape;71;p18"/>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2" name="Google Shape;72;p1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73" name="Shape 73"/>
        <p:cNvGrpSpPr/>
        <p:nvPr/>
      </p:nvGrpSpPr>
      <p:grpSpPr>
        <a:xfrm>
          <a:off x="0" y="0"/>
          <a:ext cx="0" cy="0"/>
          <a:chOff x="0" y="0"/>
          <a:chExt cx="0" cy="0"/>
        </a:xfrm>
      </p:grpSpPr>
      <p:sp>
        <p:nvSpPr>
          <p:cNvPr id="74" name="Google Shape;74;p19"/>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75" name="Google Shape;75;p19"/>
          <p:cNvSpPr txBox="1"/>
          <p:nvPr>
            <p:ph idx="1" type="body"/>
          </p:nvPr>
        </p:nvSpPr>
        <p:spPr>
          <a:xfrm>
            <a:off x="311700" y="1389600"/>
            <a:ext cx="2808000" cy="3179400"/>
          </a:xfrm>
          <a:prstGeom prst="rect">
            <a:avLst/>
          </a:prstGeom>
        </p:spPr>
        <p:txBody>
          <a:bodyPr anchorCtr="0" anchor="t" bIns="91425" lIns="91425" spcFirstLastPara="1" rIns="91425" wrap="square" tIns="91425"/>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76" name="Google Shape;76;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77" name="Shape 77"/>
        <p:cNvGrpSpPr/>
        <p:nvPr/>
      </p:nvGrpSpPr>
      <p:grpSpPr>
        <a:xfrm>
          <a:off x="0" y="0"/>
          <a:ext cx="0" cy="0"/>
          <a:chOff x="0" y="0"/>
          <a:chExt cx="0" cy="0"/>
        </a:xfrm>
      </p:grpSpPr>
      <p:sp>
        <p:nvSpPr>
          <p:cNvPr id="78" name="Google Shape;78;p20"/>
          <p:cNvSpPr txBox="1"/>
          <p:nvPr>
            <p:ph type="title"/>
          </p:nvPr>
        </p:nvSpPr>
        <p:spPr>
          <a:xfrm>
            <a:off x="490250" y="450150"/>
            <a:ext cx="6367800" cy="4090800"/>
          </a:xfrm>
          <a:prstGeom prst="rect">
            <a:avLst/>
          </a:prstGeom>
        </p:spPr>
        <p:txBody>
          <a:bodyPr anchorCtr="0" anchor="ctr" bIns="91425" lIns="91425" spcFirstLastPara="1" rIns="91425" wrap="square" tIns="91425"/>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79" name="Google Shape;79;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80"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21"/>
          <p:cNvSpPr txBox="1"/>
          <p:nvPr>
            <p:ph type="title"/>
          </p:nvPr>
        </p:nvSpPr>
        <p:spPr>
          <a:xfrm>
            <a:off x="265500" y="1233175"/>
            <a:ext cx="4045200" cy="1482300"/>
          </a:xfrm>
          <a:prstGeom prst="rect">
            <a:avLst/>
          </a:prstGeom>
        </p:spPr>
        <p:txBody>
          <a:bodyPr anchorCtr="0" anchor="b" bIns="91425" lIns="91425" spcFirstLastPara="1" rIns="91425" wrap="square" tIns="91425"/>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83" name="Google Shape;83;p21"/>
          <p:cNvSpPr txBox="1"/>
          <p:nvPr>
            <p:ph idx="1" type="subTitle"/>
          </p:nvPr>
        </p:nvSpPr>
        <p:spPr>
          <a:xfrm>
            <a:off x="265500" y="2803075"/>
            <a:ext cx="4045200" cy="1235100"/>
          </a:xfrm>
          <a:prstGeom prst="rect">
            <a:avLst/>
          </a:prstGeom>
        </p:spPr>
        <p:txBody>
          <a:bodyPr anchorCtr="0" anchor="t" bIns="91425" lIns="91425" spcFirstLastPara="1" rIns="91425" wrap="square" tIns="91425"/>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84" name="Google Shape;84;p21"/>
          <p:cNvSpPr txBox="1"/>
          <p:nvPr>
            <p:ph idx="2" type="body"/>
          </p:nvPr>
        </p:nvSpPr>
        <p:spPr>
          <a:xfrm>
            <a:off x="4939500" y="724075"/>
            <a:ext cx="3837000" cy="3695100"/>
          </a:xfrm>
          <a:prstGeom prst="rect">
            <a:avLst/>
          </a:prstGeom>
        </p:spPr>
        <p:txBody>
          <a:bodyPr anchorCtr="0" anchor="ctr" bIns="91425" lIns="91425" spcFirstLastPara="1" rIns="91425" wrap="square" tIns="91425"/>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85" name="Google Shape;85;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86" name="Shape 86"/>
        <p:cNvGrpSpPr/>
        <p:nvPr/>
      </p:nvGrpSpPr>
      <p:grpSpPr>
        <a:xfrm>
          <a:off x="0" y="0"/>
          <a:ext cx="0" cy="0"/>
          <a:chOff x="0" y="0"/>
          <a:chExt cx="0" cy="0"/>
        </a:xfrm>
      </p:grpSpPr>
      <p:sp>
        <p:nvSpPr>
          <p:cNvPr id="87" name="Google Shape;87;p22"/>
          <p:cNvSpPr txBox="1"/>
          <p:nvPr>
            <p:ph idx="1" type="body"/>
          </p:nvPr>
        </p:nvSpPr>
        <p:spPr>
          <a:xfrm>
            <a:off x="311700" y="4230575"/>
            <a:ext cx="5998800" cy="605100"/>
          </a:xfrm>
          <a:prstGeom prst="rect">
            <a:avLst/>
          </a:prstGeom>
        </p:spPr>
        <p:txBody>
          <a:bodyPr anchorCtr="0" anchor="ctr" bIns="91425" lIns="91425" spcFirstLastPara="1" rIns="91425" wrap="square" tIns="91425"/>
          <a:lstStyle>
            <a:lvl1pPr indent="-228600" lvl="0" marL="457200" rtl="0">
              <a:lnSpc>
                <a:spcPct val="100000"/>
              </a:lnSpc>
              <a:spcBef>
                <a:spcPts val="0"/>
              </a:spcBef>
              <a:spcAft>
                <a:spcPts val="0"/>
              </a:spcAft>
              <a:buSzPts val="1800"/>
              <a:buNone/>
              <a:defRPr/>
            </a:lvl1pPr>
          </a:lstStyle>
          <a:p/>
        </p:txBody>
      </p:sp>
      <p:sp>
        <p:nvSpPr>
          <p:cNvPr id="88" name="Google Shape;88;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89" name="Shape 89"/>
        <p:cNvGrpSpPr/>
        <p:nvPr/>
      </p:nvGrpSpPr>
      <p:grpSpPr>
        <a:xfrm>
          <a:off x="0" y="0"/>
          <a:ext cx="0" cy="0"/>
          <a:chOff x="0" y="0"/>
          <a:chExt cx="0" cy="0"/>
        </a:xfrm>
      </p:grpSpPr>
      <p:sp>
        <p:nvSpPr>
          <p:cNvPr id="90" name="Google Shape;90;p2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91" name="Google Shape;91;p23"/>
          <p:cNvSpPr txBox="1"/>
          <p:nvPr>
            <p:ph idx="1" type="body"/>
          </p:nvPr>
        </p:nvSpPr>
        <p:spPr>
          <a:xfrm>
            <a:off x="311700" y="3152225"/>
            <a:ext cx="8520600" cy="1300800"/>
          </a:xfrm>
          <a:prstGeom prst="rect">
            <a:avLst/>
          </a:prstGeom>
        </p:spPr>
        <p:txBody>
          <a:bodyPr anchorCtr="0" anchor="t" bIns="91425" lIns="91425" spcFirstLastPara="1" rIns="91425" wrap="square" tIns="91425"/>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92" name="Google Shape;92;p2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93" name="Shape 93"/>
        <p:cNvGrpSpPr/>
        <p:nvPr/>
      </p:nvGrpSpPr>
      <p:grpSpPr>
        <a:xfrm>
          <a:off x="0" y="0"/>
          <a:ext cx="0" cy="0"/>
          <a:chOff x="0" y="0"/>
          <a:chExt cx="0" cy="0"/>
        </a:xfrm>
      </p:grpSpPr>
      <p:sp>
        <p:nvSpPr>
          <p:cNvPr id="94" name="Google Shape;94;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Font typeface="Calibri"/>
              <a:buNone/>
              <a:defRPr>
                <a:latin typeface="Calibri"/>
                <a:ea typeface="Calibri"/>
                <a:cs typeface="Calibri"/>
                <a:sym typeface="Calibri"/>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lstStyle>
            <a:lvl1pPr indent="-342900" lvl="0" marL="457200">
              <a:spcBef>
                <a:spcPts val="0"/>
              </a:spcBef>
              <a:spcAft>
                <a:spcPts val="0"/>
              </a:spcAft>
              <a:buClr>
                <a:srgbClr val="000000"/>
              </a:buClr>
              <a:buSzPts val="1800"/>
              <a:buFont typeface="Calibri"/>
              <a:buChar char="●"/>
              <a:defRPr>
                <a:solidFill>
                  <a:srgbClr val="000000"/>
                </a:solidFill>
                <a:latin typeface="Calibri"/>
                <a:ea typeface="Calibri"/>
                <a:cs typeface="Calibri"/>
                <a:sym typeface="Calibri"/>
              </a:defRPr>
            </a:lvl1pPr>
            <a:lvl2pPr indent="-317500" lvl="1" marL="914400">
              <a:spcBef>
                <a:spcPts val="1600"/>
              </a:spcBef>
              <a:spcAft>
                <a:spcPts val="0"/>
              </a:spcAft>
              <a:buClr>
                <a:srgbClr val="000000"/>
              </a:buClr>
              <a:buSzPts val="1400"/>
              <a:buFont typeface="Calibri"/>
              <a:buChar char="○"/>
              <a:defRPr>
                <a:solidFill>
                  <a:srgbClr val="000000"/>
                </a:solidFill>
                <a:latin typeface="Calibri"/>
                <a:ea typeface="Calibri"/>
                <a:cs typeface="Calibri"/>
                <a:sym typeface="Calibri"/>
              </a:defRPr>
            </a:lvl2pPr>
            <a:lvl3pPr indent="-317500" lvl="2" marL="1371600">
              <a:spcBef>
                <a:spcPts val="1600"/>
              </a:spcBef>
              <a:spcAft>
                <a:spcPts val="0"/>
              </a:spcAft>
              <a:buClr>
                <a:srgbClr val="000000"/>
              </a:buClr>
              <a:buSzPts val="1400"/>
              <a:buFont typeface="Calibri"/>
              <a:buChar char="■"/>
              <a:defRPr>
                <a:solidFill>
                  <a:srgbClr val="000000"/>
                </a:solidFill>
                <a:latin typeface="Calibri"/>
                <a:ea typeface="Calibri"/>
                <a:cs typeface="Calibri"/>
                <a:sym typeface="Calibri"/>
              </a:defRPr>
            </a:lvl3pPr>
            <a:lvl4pPr indent="-317500" lvl="3" marL="1828800">
              <a:spcBef>
                <a:spcPts val="1600"/>
              </a:spcBef>
              <a:spcAft>
                <a:spcPts val="0"/>
              </a:spcAft>
              <a:buClr>
                <a:srgbClr val="000000"/>
              </a:buClr>
              <a:buSzPts val="1400"/>
              <a:buFont typeface="Calibri"/>
              <a:buChar char="●"/>
              <a:defRPr>
                <a:solidFill>
                  <a:srgbClr val="000000"/>
                </a:solidFill>
                <a:latin typeface="Calibri"/>
                <a:ea typeface="Calibri"/>
                <a:cs typeface="Calibri"/>
                <a:sym typeface="Calibri"/>
              </a:defRPr>
            </a:lvl4pPr>
            <a:lvl5pPr indent="-317500" lvl="4" marL="2286000">
              <a:spcBef>
                <a:spcPts val="1600"/>
              </a:spcBef>
              <a:spcAft>
                <a:spcPts val="0"/>
              </a:spcAft>
              <a:buClr>
                <a:srgbClr val="000000"/>
              </a:buClr>
              <a:buSzPts val="1400"/>
              <a:buFont typeface="Calibri"/>
              <a:buChar char="○"/>
              <a:defRPr>
                <a:solidFill>
                  <a:srgbClr val="000000"/>
                </a:solidFill>
                <a:latin typeface="Calibri"/>
                <a:ea typeface="Calibri"/>
                <a:cs typeface="Calibri"/>
                <a:sym typeface="Calibri"/>
              </a:defRPr>
            </a:lvl5pPr>
            <a:lvl6pPr indent="-317500" lvl="5" marL="2743200">
              <a:spcBef>
                <a:spcPts val="1600"/>
              </a:spcBef>
              <a:spcAft>
                <a:spcPts val="0"/>
              </a:spcAft>
              <a:buClr>
                <a:srgbClr val="000000"/>
              </a:buClr>
              <a:buSzPts val="1400"/>
              <a:buFont typeface="Calibri"/>
              <a:buChar char="■"/>
              <a:defRPr>
                <a:solidFill>
                  <a:srgbClr val="000000"/>
                </a:solidFill>
                <a:latin typeface="Calibri"/>
                <a:ea typeface="Calibri"/>
                <a:cs typeface="Calibri"/>
                <a:sym typeface="Calibri"/>
              </a:defRPr>
            </a:lvl6pPr>
            <a:lvl7pPr indent="-317500" lvl="6" marL="3200400">
              <a:spcBef>
                <a:spcPts val="1600"/>
              </a:spcBef>
              <a:spcAft>
                <a:spcPts val="0"/>
              </a:spcAft>
              <a:buClr>
                <a:srgbClr val="000000"/>
              </a:buClr>
              <a:buSzPts val="1400"/>
              <a:buFont typeface="Calibri"/>
              <a:buChar char="●"/>
              <a:defRPr>
                <a:solidFill>
                  <a:srgbClr val="000000"/>
                </a:solidFill>
                <a:latin typeface="Calibri"/>
                <a:ea typeface="Calibri"/>
                <a:cs typeface="Calibri"/>
                <a:sym typeface="Calibri"/>
              </a:defRPr>
            </a:lvl7pPr>
            <a:lvl8pPr indent="-317500" lvl="7" marL="3657600">
              <a:spcBef>
                <a:spcPts val="1600"/>
              </a:spcBef>
              <a:spcAft>
                <a:spcPts val="0"/>
              </a:spcAft>
              <a:buClr>
                <a:srgbClr val="000000"/>
              </a:buClr>
              <a:buSzPts val="1400"/>
              <a:buFont typeface="Calibri"/>
              <a:buChar char="○"/>
              <a:defRPr>
                <a:solidFill>
                  <a:srgbClr val="000000"/>
                </a:solidFill>
                <a:latin typeface="Calibri"/>
                <a:ea typeface="Calibri"/>
                <a:cs typeface="Calibri"/>
                <a:sym typeface="Calibri"/>
              </a:defRPr>
            </a:lvl8pPr>
            <a:lvl9pPr indent="-317500" lvl="8" marL="4114800">
              <a:spcBef>
                <a:spcPts val="1600"/>
              </a:spcBef>
              <a:spcAft>
                <a:spcPts val="1600"/>
              </a:spcAft>
              <a:buClr>
                <a:srgbClr val="000000"/>
              </a:buClr>
              <a:buSzPts val="1400"/>
              <a:buFont typeface="Calibri"/>
              <a:buChar char="■"/>
              <a:defRPr>
                <a:solidFill>
                  <a:srgbClr val="000000"/>
                </a:solidFill>
                <a:latin typeface="Calibri"/>
                <a:ea typeface="Calibri"/>
                <a:cs typeface="Calibri"/>
                <a:sym typeface="Calibri"/>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youtube.com/watch?v=gn4nRCC9TwQ" TargetMode="External"/><Relationship Id="rId4" Type="http://schemas.openxmlformats.org/officeDocument/2006/relationships/image" Target="../media/image2.jpg"/><Relationship Id="rId5" Type="http://schemas.openxmlformats.org/officeDocument/2006/relationships/hyperlink" Target="http://www.youtube.com/watch?v=V1eYniJ0Rnk" TargetMode="External"/><Relationship Id="rId6" Type="http://schemas.openxmlformats.org/officeDocument/2006/relationships/image" Target="../media/image1.jpg"/><Relationship Id="rId7"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gym.openai.com/envs/#robotics" TargetMode="External"/><Relationship Id="rId4" Type="http://schemas.openxmlformats.org/officeDocument/2006/relationships/hyperlink" Target="http://www.youtube.com/watch?v=jJtBll8l_OM" TargetMode="External"/><Relationship Id="rId5" Type="http://schemas.openxmlformats.org/officeDocument/2006/relationships/image" Target="../media/image5.jpg"/><Relationship Id="rId6"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gym.openai.com/envs/#robotics" TargetMode="External"/><Relationship Id="rId4" Type="http://schemas.openxmlformats.org/officeDocument/2006/relationships/image" Target="../media/image51.gif"/><Relationship Id="rId5" Type="http://schemas.openxmlformats.org/officeDocument/2006/relationships/hyperlink" Target="http://www.youtube.com/watch?v=jJtBll8l_OM" TargetMode="External"/><Relationship Id="rId6" Type="http://schemas.openxmlformats.org/officeDocument/2006/relationships/image" Target="../media/image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94.png"/><Relationship Id="rId4" Type="http://schemas.openxmlformats.org/officeDocument/2006/relationships/image" Target="../media/image50.png"/><Relationship Id="rId5"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3.png"/><Relationship Id="rId6" Type="http://schemas.openxmlformats.org/officeDocument/2006/relationships/image" Target="../media/image12.png"/><Relationship Id="rId7" Type="http://schemas.openxmlformats.org/officeDocument/2006/relationships/image" Target="../media/image11.png"/><Relationship Id="rId8"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9.png"/><Relationship Id="rId4" Type="http://schemas.openxmlformats.org/officeDocument/2006/relationships/image" Target="../media/image10.png"/><Relationship Id="rId10" Type="http://schemas.openxmlformats.org/officeDocument/2006/relationships/image" Target="../media/image26.png"/><Relationship Id="rId9" Type="http://schemas.openxmlformats.org/officeDocument/2006/relationships/image" Target="../media/image17.png"/><Relationship Id="rId5" Type="http://schemas.openxmlformats.org/officeDocument/2006/relationships/image" Target="../media/image13.png"/><Relationship Id="rId6" Type="http://schemas.openxmlformats.org/officeDocument/2006/relationships/image" Target="../media/image11.png"/><Relationship Id="rId7" Type="http://schemas.openxmlformats.org/officeDocument/2006/relationships/image" Target="../media/image14.gif"/><Relationship Id="rId8"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1.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1.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14.gif"/><Relationship Id="rId7" Type="http://schemas.openxmlformats.org/officeDocument/2006/relationships/image" Target="../media/image51.gi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www.cs.columbia.edu/~iakinola/" TargetMode="Externa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hyperlink" Target="http://www.youtube.com/watch?v=W_gxLKSsSIE" TargetMode="External"/><Relationship Id="rId4" Type="http://schemas.openxmlformats.org/officeDocument/2006/relationships/image" Target="../media/image20.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8.png"/><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7.png"/><Relationship Id="rId4" Type="http://schemas.openxmlformats.org/officeDocument/2006/relationships/image" Target="../media/image22.png"/><Relationship Id="rId5" Type="http://schemas.openxmlformats.org/officeDocument/2006/relationships/image" Target="../media/image2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30.png"/><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35.png"/><Relationship Id="rId4" Type="http://schemas.openxmlformats.org/officeDocument/2006/relationships/image" Target="../media/image34.png"/><Relationship Id="rId10" Type="http://schemas.openxmlformats.org/officeDocument/2006/relationships/image" Target="../media/image37.png"/><Relationship Id="rId9" Type="http://schemas.openxmlformats.org/officeDocument/2006/relationships/image" Target="../media/image44.png"/><Relationship Id="rId5" Type="http://schemas.openxmlformats.org/officeDocument/2006/relationships/image" Target="../media/image36.png"/><Relationship Id="rId6" Type="http://schemas.openxmlformats.org/officeDocument/2006/relationships/image" Target="../media/image32.png"/><Relationship Id="rId7" Type="http://schemas.openxmlformats.org/officeDocument/2006/relationships/image" Target="../media/image53.png"/><Relationship Id="rId8" Type="http://schemas.openxmlformats.org/officeDocument/2006/relationships/image" Target="../media/image3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33.png"/><Relationship Id="rId4" Type="http://schemas.openxmlformats.org/officeDocument/2006/relationships/image" Target="../media/image45.png"/><Relationship Id="rId5" Type="http://schemas.openxmlformats.org/officeDocument/2006/relationships/image" Target="../media/image78.png"/><Relationship Id="rId6" Type="http://schemas.openxmlformats.org/officeDocument/2006/relationships/image" Target="../media/image4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 Id="rId3" Type="http://schemas.openxmlformats.org/officeDocument/2006/relationships/image" Target="../media/image49.png"/><Relationship Id="rId4" Type="http://schemas.openxmlformats.org/officeDocument/2006/relationships/image" Target="../media/image2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93.png"/><Relationship Id="rId4" Type="http://schemas.openxmlformats.org/officeDocument/2006/relationships/image" Target="../media/image38.png"/><Relationship Id="rId5" Type="http://schemas.openxmlformats.org/officeDocument/2006/relationships/image" Target="../media/image3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47.png"/><Relationship Id="rId4" Type="http://schemas.openxmlformats.org/officeDocument/2006/relationships/image" Target="../media/image42.png"/><Relationship Id="rId5" Type="http://schemas.openxmlformats.org/officeDocument/2006/relationships/image" Target="../media/image43.png"/><Relationship Id="rId6" Type="http://schemas.openxmlformats.org/officeDocument/2006/relationships/image" Target="../media/image46.png"/><Relationship Id="rId7" Type="http://schemas.openxmlformats.org/officeDocument/2006/relationships/image" Target="../media/image41.png"/><Relationship Id="rId8" Type="http://schemas.openxmlformats.org/officeDocument/2006/relationships/image" Target="../media/image9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48.gif"/><Relationship Id="rId4" Type="http://schemas.openxmlformats.org/officeDocument/2006/relationships/image" Target="../media/image8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30.png"/><Relationship Id="rId4" Type="http://schemas.openxmlformats.org/officeDocument/2006/relationships/image" Target="../media/image3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30.png"/><Relationship Id="rId4" Type="http://schemas.openxmlformats.org/officeDocument/2006/relationships/image" Target="../media/image31.png"/><Relationship Id="rId5" Type="http://schemas.openxmlformats.org/officeDocument/2006/relationships/image" Target="../media/image9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52.png"/><Relationship Id="rId4" Type="http://schemas.openxmlformats.org/officeDocument/2006/relationships/image" Target="../media/image55.png"/><Relationship Id="rId5" Type="http://schemas.openxmlformats.org/officeDocument/2006/relationships/image" Target="../media/image8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68.png"/><Relationship Id="rId4" Type="http://schemas.openxmlformats.org/officeDocument/2006/relationships/image" Target="../media/image88.png"/><Relationship Id="rId5" Type="http://schemas.openxmlformats.org/officeDocument/2006/relationships/image" Target="../media/image66.png"/><Relationship Id="rId6" Type="http://schemas.openxmlformats.org/officeDocument/2006/relationships/image" Target="../media/image5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9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hyperlink" Target="http://www.youtube.com/watch?v=XYoS68yJVmw" TargetMode="External"/><Relationship Id="rId4" Type="http://schemas.openxmlformats.org/officeDocument/2006/relationships/image" Target="../media/image3.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56.png"/><Relationship Id="rId4" Type="http://schemas.openxmlformats.org/officeDocument/2006/relationships/image" Target="../media/image54.png"/><Relationship Id="rId5" Type="http://schemas.openxmlformats.org/officeDocument/2006/relationships/image" Target="../media/image82.png"/><Relationship Id="rId6" Type="http://schemas.openxmlformats.org/officeDocument/2006/relationships/image" Target="../media/image87.png"/><Relationship Id="rId7" Type="http://schemas.openxmlformats.org/officeDocument/2006/relationships/image" Target="../media/image9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9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83.png"/><Relationship Id="rId4" Type="http://schemas.openxmlformats.org/officeDocument/2006/relationships/image" Target="../media/image9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67.png"/><Relationship Id="rId4" Type="http://schemas.openxmlformats.org/officeDocument/2006/relationships/image" Target="../media/image57.png"/><Relationship Id="rId5" Type="http://schemas.openxmlformats.org/officeDocument/2006/relationships/image" Target="../media/image7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71.png"/><Relationship Id="rId4" Type="http://schemas.openxmlformats.org/officeDocument/2006/relationships/image" Target="../media/image58.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61.png"/><Relationship Id="rId4" Type="http://schemas.openxmlformats.org/officeDocument/2006/relationships/image" Target="../media/image6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59.png"/><Relationship Id="rId4" Type="http://schemas.openxmlformats.org/officeDocument/2006/relationships/image" Target="../media/image65.png"/><Relationship Id="rId5" Type="http://schemas.openxmlformats.org/officeDocument/2006/relationships/image" Target="../media/image62.png"/><Relationship Id="rId6" Type="http://schemas.openxmlformats.org/officeDocument/2006/relationships/image" Target="../media/image61.png"/><Relationship Id="rId7" Type="http://schemas.openxmlformats.org/officeDocument/2006/relationships/image" Target="../media/image60.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61.png"/><Relationship Id="rId4" Type="http://schemas.openxmlformats.org/officeDocument/2006/relationships/image" Target="../media/image6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hyperlink" Target="http://www.youtube.com/watch?v=W4joe3zzglU" TargetMode="External"/><Relationship Id="rId4" Type="http://schemas.openxmlformats.org/officeDocument/2006/relationships/image" Target="../media/image6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8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image" Target="../media/image64.png"/><Relationship Id="rId4" Type="http://schemas.openxmlformats.org/officeDocument/2006/relationships/image" Target="../media/image85.png"/><Relationship Id="rId5" Type="http://schemas.openxmlformats.org/officeDocument/2006/relationships/hyperlink" Target="http://www.youtube.com/watch?v=X3SD56hporc" TargetMode="External"/><Relationship Id="rId6" Type="http://schemas.openxmlformats.org/officeDocument/2006/relationships/image" Target="../media/image69.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image" Target="../media/image64.png"/><Relationship Id="rId4" Type="http://schemas.openxmlformats.org/officeDocument/2006/relationships/image" Target="../media/image85.png"/><Relationship Id="rId5" Type="http://schemas.openxmlformats.org/officeDocument/2006/relationships/hyperlink" Target="http://www.youtube.com/watch?v=X3SD56hporc" TargetMode="External"/><Relationship Id="rId6" Type="http://schemas.openxmlformats.org/officeDocument/2006/relationships/image" Target="../media/image69.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70.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75.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image" Target="../media/image84.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image" Target="../media/image72.png"/><Relationship Id="rId4" Type="http://schemas.openxmlformats.org/officeDocument/2006/relationships/image" Target="../media/image73.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 Id="rId3" Type="http://schemas.openxmlformats.org/officeDocument/2006/relationships/hyperlink" Target="https://www.tensorflow.org/api_docs/python/tf/losses/mean_pairwise_squared_error" TargetMode="External"/><Relationship Id="rId4" Type="http://schemas.openxmlformats.org/officeDocument/2006/relationships/image" Target="../media/image73.png"/><Relationship Id="rId5" Type="http://schemas.openxmlformats.org/officeDocument/2006/relationships/image" Target="../media/image72.png"/><Relationship Id="rId6" Type="http://schemas.openxmlformats.org/officeDocument/2006/relationships/image" Target="../media/image74.png"/><Relationship Id="rId7" Type="http://schemas.openxmlformats.org/officeDocument/2006/relationships/image" Target="../media/image77.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 Id="rId3" Type="http://schemas.openxmlformats.org/officeDocument/2006/relationships/image" Target="../media/image8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 Id="rId3" Type="http://schemas.openxmlformats.org/officeDocument/2006/relationships/image" Target="../media/image79.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 Id="rId3" Type="http://schemas.openxmlformats.org/officeDocument/2006/relationships/image" Target="../media/image76.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 Id="rId3" Type="http://schemas.openxmlformats.org/officeDocument/2006/relationships/hyperlink" Target="http://www.cs.columbia.edu/~iakinola/" TargetMode="External"/><Relationship Id="rId4" Type="http://schemas.openxmlformats.org/officeDocument/2006/relationships/image" Target="../media/image4.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6.xml"/><Relationship Id="rId3" Type="http://schemas.openxmlformats.org/officeDocument/2006/relationships/image" Target="../media/image80.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7.xml"/><Relationship Id="rId3" Type="http://schemas.openxmlformats.org/officeDocument/2006/relationships/image" Target="../media/image67.png"/><Relationship Id="rId4" Type="http://schemas.openxmlformats.org/officeDocument/2006/relationships/image" Target="../media/image57.png"/><Relationship Id="rId5" Type="http://schemas.openxmlformats.org/officeDocument/2006/relationships/image" Target="../media/image7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9.png"/><Relationship Id="rId4" Type="http://schemas.openxmlformats.org/officeDocument/2006/relationships/image" Target="../media/image15.png"/><Relationship Id="rId5" Type="http://schemas.openxmlformats.org/officeDocument/2006/relationships/image" Target="../media/image51.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s://gym.openai.com/envs/#classic_control" TargetMode="External"/><Relationship Id="rId4" Type="http://schemas.openxmlformats.org/officeDocument/2006/relationships/hyperlink" Target="https://gym.openai.com/envs/#classic_control" TargetMode="External"/><Relationship Id="rId5"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gym.openai.com/envs/#atari" TargetMode="External"/><Relationship Id="rId4" Type="http://schemas.openxmlformats.org/officeDocument/2006/relationships/hyperlink" Target="http://www.youtube.com/watch?v=V1eYniJ0Rnk" TargetMode="External"/><Relationship Id="rId5" Type="http://schemas.openxmlformats.org/officeDocument/2006/relationships/image" Target="../media/image1.jpg"/><Relationship Id="rId6"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8" name="Shape 98"/>
        <p:cNvGrpSpPr/>
        <p:nvPr/>
      </p:nvGrpSpPr>
      <p:grpSpPr>
        <a:xfrm>
          <a:off x="0" y="0"/>
          <a:ext cx="0" cy="0"/>
          <a:chOff x="0" y="0"/>
          <a:chExt cx="0" cy="0"/>
        </a:xfrm>
      </p:grpSpPr>
      <p:sp>
        <p:nvSpPr>
          <p:cNvPr id="99" name="Google Shape;99;p25"/>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GB"/>
              <a:t>Reinforcement </a:t>
            </a:r>
            <a:r>
              <a:rPr lang="en-GB"/>
              <a:t>Learning for Robotics</a:t>
            </a:r>
            <a:endParaRPr/>
          </a:p>
        </p:txBody>
      </p:sp>
      <p:sp>
        <p:nvSpPr>
          <p:cNvPr id="100" name="Google Shape;100;p25"/>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GB"/>
              <a:t>Iretiayo Akinola</a:t>
            </a:r>
            <a:endParaRPr/>
          </a:p>
        </p:txBody>
      </p:sp>
      <p:pic>
        <p:nvPicPr>
          <p:cNvPr descr="Google's artificial intelligence company, DeepMind, has developed an AI that has managed to learn how to walk, run, jump, and climb without any prior guidance. The result is as impressive as it is goofy.&#10;&#10;Read more: http://www.businessinsider.com/sai&#10;&#10;FACEBOOK: https://www.facebook.com/techinsider&#10;TWITTER: https://twitter.com/techinsider&#10;INSTAGRAM: https://www.instagram.com/businessinsider/&#10;TUMBLR: http://businessinsider.tumblr.com/" id="101" name="Google Shape;101;p25" title="Google's DeepMind AI just taught itself to walk">
            <a:hlinkClick r:id="rId3"/>
          </p:cNvPr>
          <p:cNvPicPr preferRelativeResize="0"/>
          <p:nvPr/>
        </p:nvPicPr>
        <p:blipFill>
          <a:blip r:embed="rId4">
            <a:alphaModFix/>
          </a:blip>
          <a:stretch>
            <a:fillRect/>
          </a:stretch>
        </p:blipFill>
        <p:spPr>
          <a:xfrm>
            <a:off x="6334050" y="3036025"/>
            <a:ext cx="2809950" cy="2107475"/>
          </a:xfrm>
          <a:prstGeom prst="rect">
            <a:avLst/>
          </a:prstGeom>
          <a:noFill/>
          <a:ln>
            <a:noFill/>
          </a:ln>
        </p:spPr>
      </p:pic>
      <p:pic>
        <p:nvPicPr>
          <p:cNvPr descr="Google DeepMind created an artificial intelligence program using deep reinforcement learning that plays Atari games and improves itself to a superhuman level. It is capable of playing many Atari games and uses a combination of deep artificial neural networks and reinforcement learning. After presenting their initial results with the algorithm, Google almost immediately acquired the company for several hundred million dollars, hence the name Google DeepMind. Please enjoy the footage and let me know if you have any questions regarding deep learning!&#10;&#10;______________________&#10;&#10;Recommended for you:&#10;1. How DeepMind's AlphaGo Defeated Lee Sedol - https://www.youtube.com/watch?v=a-ovvd_ZrmA&amp;index=58&amp;list=PLujxSBD-JXgnqDD1n-V30pKtp6Q886x7e&#10;2. How DeepMind Conquered Go With Deep Learning (AlphaGo) - https://www.youtube.com/watch?v=IFmj5M5Q5jg&amp;index=42&amp;list=PLujxSBD-JXgnqDD1n-V30pKtp6Q886x7e&#10;3. Google DeepMind's Deep Q-Learning &amp; Superhuman Atari Gameplays - &#10;https://www.youtube.com/watch?v=Ih8EfvOzBOY&amp;index=14&amp;list=PLujxSBD-JXgnqDD1n-V30pKtp6Q886x7e&#10;&#10;Subscribe if you would like to see more content like this: http://www.youtube.com/subscription_center?add_user=keeroyz&#10;&#10;- Original DeepMind code: https://sites.google.com/a/deepmind.com/dqn/&#10;&#10;- Ilya Kuzovkin's fork with visualization:&#10;https://github.com/kuz/DeepMind-Atari-Deep-Q-Learner&#10;&#10;- This patch fixes the visualization when reloading a pre-trained network. The window will appear after the first evaluation batch is done (typically a few minutes):&#10;http://cg.tuwien.ac.at/~zsolnai/wp/wp-content/uploads/2015/03/train_agent.patch&#10;&#10;- This configuration file will run Ilya Kuzovkin's version with less than 1GB of VRAM:&#10;http://cg.tuwien.ac.at/~zsolnai/wp/wp-content/uploads/2015/03/run_gpu&#10;&#10;- The original Nature paper on this deep learning technique is available here:&#10;http://www.nature.com/nature/journal/v518/n7540/full/nature14236.html&#10;&#10;- And some mirrors that are not behind a paywall:&#10;http://www.cs.swarthmore.edu/~meeden/cs63/s15/nature15b.pdf&#10;http://diyhpl.us/~nmz787/pdf/Human-level_control_through_deep_reinforcement_learning.pdf&#10;&#10;Web → https://cg.tuwien.ac.at/~zsolnai/&#10;Twitter → https://twitter.com/karoly_zsolnai" id="102" name="Google Shape;102;p25" title="Google DeepMind's Deep Q-learning playing Atari Breakout">
            <a:hlinkClick r:id="rId5"/>
          </p:cNvPr>
          <p:cNvPicPr preferRelativeResize="0"/>
          <p:nvPr/>
        </p:nvPicPr>
        <p:blipFill>
          <a:blip r:embed="rId6">
            <a:alphaModFix/>
          </a:blip>
          <a:stretch>
            <a:fillRect/>
          </a:stretch>
        </p:blipFill>
        <p:spPr>
          <a:xfrm>
            <a:off x="0" y="3090900"/>
            <a:ext cx="2736811" cy="2052600"/>
          </a:xfrm>
          <a:prstGeom prst="rect">
            <a:avLst/>
          </a:prstGeom>
          <a:noFill/>
          <a:ln>
            <a:noFill/>
          </a:ln>
        </p:spPr>
      </p:pic>
      <p:pic>
        <p:nvPicPr>
          <p:cNvPr descr="Image result for columbia university logo transparent" id="103" name="Google Shape;103;p25"/>
          <p:cNvPicPr preferRelativeResize="0"/>
          <p:nvPr/>
        </p:nvPicPr>
        <p:blipFill>
          <a:blip r:embed="rId7">
            <a:alphaModFix/>
          </a:blip>
          <a:stretch>
            <a:fillRect/>
          </a:stretch>
        </p:blipFill>
        <p:spPr>
          <a:xfrm>
            <a:off x="3948913" y="3897325"/>
            <a:ext cx="1246175" cy="12461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3" name="Shape 173"/>
        <p:cNvGrpSpPr/>
        <p:nvPr/>
      </p:nvGrpSpPr>
      <p:grpSpPr>
        <a:xfrm>
          <a:off x="0" y="0"/>
          <a:ext cx="0" cy="0"/>
          <a:chOff x="0" y="0"/>
          <a:chExt cx="0" cy="0"/>
        </a:xfrm>
      </p:grpSpPr>
      <p:sp>
        <p:nvSpPr>
          <p:cNvPr id="174" name="Google Shape;174;p3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a:t>
            </a:r>
            <a:endParaRPr/>
          </a:p>
        </p:txBody>
      </p:sp>
      <p:sp>
        <p:nvSpPr>
          <p:cNvPr id="175" name="Google Shape;175;p3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Char char="●"/>
            </a:pPr>
            <a:r>
              <a:rPr lang="en-GB" u="sng">
                <a:solidFill>
                  <a:schemeClr val="hlink"/>
                </a:solidFill>
                <a:hlinkClick r:id="rId3"/>
              </a:rPr>
              <a:t>Robotics</a:t>
            </a:r>
            <a:endParaRPr>
              <a:solidFill>
                <a:schemeClr val="dk1"/>
              </a:solidFill>
            </a:endParaRPr>
          </a:p>
          <a:p>
            <a:pPr indent="-317500" lvl="1" marL="914400" rtl="0" algn="l">
              <a:spcBef>
                <a:spcPts val="0"/>
              </a:spcBef>
              <a:spcAft>
                <a:spcPts val="0"/>
              </a:spcAft>
              <a:buSzPts val="1400"/>
              <a:buChar char="○"/>
            </a:pPr>
            <a:r>
              <a:rPr lang="en-GB"/>
              <a:t>continuous space</a:t>
            </a:r>
            <a:endParaRPr/>
          </a:p>
          <a:p>
            <a:pPr indent="-317500" lvl="1" marL="914400" rtl="0" algn="l">
              <a:spcBef>
                <a:spcPts val="0"/>
              </a:spcBef>
              <a:spcAft>
                <a:spcPts val="0"/>
              </a:spcAft>
              <a:buSzPts val="1400"/>
              <a:buChar char="○"/>
            </a:pPr>
            <a:r>
              <a:rPr lang="en-GB"/>
              <a:t>complex transition dynamics</a:t>
            </a:r>
            <a:endParaRPr/>
          </a:p>
          <a:p>
            <a:pPr indent="-317500" lvl="1" marL="914400" rtl="0" algn="l">
              <a:spcBef>
                <a:spcPts val="0"/>
              </a:spcBef>
              <a:spcAft>
                <a:spcPts val="0"/>
              </a:spcAft>
              <a:buSzPts val="1400"/>
              <a:buChar char="○"/>
            </a:pPr>
            <a:r>
              <a:rPr lang="en-GB"/>
              <a:t>complex rewards</a:t>
            </a:r>
            <a:endParaRPr/>
          </a:p>
        </p:txBody>
      </p:sp>
      <p:pic>
        <p:nvPicPr>
          <p:cNvPr descr="Project details: https://vikashplus.github.io/&#10;Dexterous multi-fingered hands are extremely versatile and provide a generic way to perform multiple tasks in human-centric environments. However, effectively controlling them remains challenging due to their high dimensionality and large number of potential contacts. Deep reinforcement learning (DRL) provides a model-agnostic approach to control complex dynamical systems, but has not been shown to scale to high-dimensional dexterous manipulation. Furthermore, deployment of DRL on physical systems remains challenging due to sample inefficiency. Thus, the success of DRL in robotics has thus far been limited to simpler manipulators and tasks. In this work, we show that model-free DRL with natural policy gradients can effectively scale up to complex manipulation tasks with a high-dimensional 24-DoF hand, and solve them from scratch in simulated experiments. Furthermore, with the use of a small number of human demonstrations, the sample complexity can be significantly reduced, and enable learning within the equivalent of a few hours of robot experience. We demonstrate successful policies for multiple complex tasks: object relocation, in-hand manipulation, tool use, and door opening." id="176" name="Google Shape;176;p34" title="Learning Complex Dexterous Manipulation with Deep Reinforcement Learning and Demonstrations">
            <a:hlinkClick r:id="rId4"/>
          </p:cNvPr>
          <p:cNvPicPr preferRelativeResize="0"/>
          <p:nvPr/>
        </p:nvPicPr>
        <p:blipFill>
          <a:blip r:embed="rId5">
            <a:alphaModFix/>
          </a:blip>
          <a:stretch>
            <a:fillRect/>
          </a:stretch>
        </p:blipFill>
        <p:spPr>
          <a:xfrm>
            <a:off x="4611925" y="1492994"/>
            <a:ext cx="4220375" cy="3165281"/>
          </a:xfrm>
          <a:prstGeom prst="rect">
            <a:avLst/>
          </a:prstGeom>
          <a:noFill/>
          <a:ln>
            <a:noFill/>
          </a:ln>
        </p:spPr>
      </p:pic>
      <p:pic>
        <p:nvPicPr>
          <p:cNvPr id="177" name="Google Shape;177;p34"/>
          <p:cNvPicPr preferRelativeResize="0"/>
          <p:nvPr/>
        </p:nvPicPr>
        <p:blipFill>
          <a:blip r:embed="rId6">
            <a:alphaModFix/>
          </a:blip>
          <a:stretch>
            <a:fillRect/>
          </a:stretch>
        </p:blipFill>
        <p:spPr>
          <a:xfrm>
            <a:off x="1211475" y="2814200"/>
            <a:ext cx="1754675" cy="174979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1" name="Shape 181"/>
        <p:cNvGrpSpPr/>
        <p:nvPr/>
      </p:nvGrpSpPr>
      <p:grpSpPr>
        <a:xfrm>
          <a:off x="0" y="0"/>
          <a:ext cx="0" cy="0"/>
          <a:chOff x="0" y="0"/>
          <a:chExt cx="0" cy="0"/>
        </a:xfrm>
      </p:grpSpPr>
      <p:sp>
        <p:nvSpPr>
          <p:cNvPr id="182" name="Google Shape;182;p3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a:t>
            </a:r>
            <a:endParaRPr/>
          </a:p>
        </p:txBody>
      </p:sp>
      <p:sp>
        <p:nvSpPr>
          <p:cNvPr id="183" name="Google Shape;183;p3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Char char="●"/>
            </a:pPr>
            <a:r>
              <a:rPr lang="en-GB" u="sng">
                <a:solidFill>
                  <a:schemeClr val="hlink"/>
                </a:solidFill>
                <a:hlinkClick r:id="rId3"/>
              </a:rPr>
              <a:t>Robotics</a:t>
            </a:r>
            <a:endParaRPr>
              <a:solidFill>
                <a:schemeClr val="dk1"/>
              </a:solidFill>
            </a:endParaRPr>
          </a:p>
          <a:p>
            <a:pPr indent="-317500" lvl="1" marL="914400" rtl="0" algn="l">
              <a:spcBef>
                <a:spcPts val="0"/>
              </a:spcBef>
              <a:spcAft>
                <a:spcPts val="0"/>
              </a:spcAft>
              <a:buSzPts val="1400"/>
              <a:buChar char="○"/>
            </a:pPr>
            <a:r>
              <a:rPr lang="en-GB"/>
              <a:t>continuous space</a:t>
            </a:r>
            <a:endParaRPr/>
          </a:p>
          <a:p>
            <a:pPr indent="-317500" lvl="1" marL="914400" rtl="0" algn="l">
              <a:spcBef>
                <a:spcPts val="0"/>
              </a:spcBef>
              <a:spcAft>
                <a:spcPts val="0"/>
              </a:spcAft>
              <a:buSzPts val="1400"/>
              <a:buChar char="○"/>
            </a:pPr>
            <a:r>
              <a:rPr lang="en-GB"/>
              <a:t>complex transition dynamics</a:t>
            </a:r>
            <a:endParaRPr/>
          </a:p>
          <a:p>
            <a:pPr indent="-317500" lvl="1" marL="914400" rtl="0" algn="l">
              <a:spcBef>
                <a:spcPts val="0"/>
              </a:spcBef>
              <a:spcAft>
                <a:spcPts val="0"/>
              </a:spcAft>
              <a:buSzPts val="1400"/>
              <a:buChar char="○"/>
            </a:pPr>
            <a:r>
              <a:rPr lang="en-GB"/>
              <a:t>complex rewards</a:t>
            </a:r>
            <a:endParaRPr/>
          </a:p>
        </p:txBody>
      </p:sp>
      <p:pic>
        <p:nvPicPr>
          <p:cNvPr id="184" name="Google Shape;184;p35"/>
          <p:cNvPicPr preferRelativeResize="0"/>
          <p:nvPr/>
        </p:nvPicPr>
        <p:blipFill>
          <a:blip r:embed="rId4">
            <a:alphaModFix/>
          </a:blip>
          <a:stretch>
            <a:fillRect/>
          </a:stretch>
        </p:blipFill>
        <p:spPr>
          <a:xfrm>
            <a:off x="1197025" y="2814200"/>
            <a:ext cx="1754675" cy="1754675"/>
          </a:xfrm>
          <a:prstGeom prst="rect">
            <a:avLst/>
          </a:prstGeom>
          <a:noFill/>
          <a:ln>
            <a:noFill/>
          </a:ln>
        </p:spPr>
      </p:pic>
      <p:pic>
        <p:nvPicPr>
          <p:cNvPr descr="Project details: https://vikashplus.github.io/&#10;Dexterous multi-fingered hands are extremely versatile and provide a generic way to perform multiple tasks in human-centric environments. However, effectively controlling them remains challenging due to their high dimensionality and large number of potential contacts. Deep reinforcement learning (DRL) provides a model-agnostic approach to control complex dynamical systems, but has not been shown to scale to high-dimensional dexterous manipulation. Furthermore, deployment of DRL on physical systems remains challenging due to sample inefficiency. Thus, the success of DRL in robotics has thus far been limited to simpler manipulators and tasks. In this work, we show that model-free DRL with natural policy gradients can effectively scale up to complex manipulation tasks with a high-dimensional 24-DoF hand, and solve them from scratch in simulated experiments. Furthermore, with the use of a small number of human demonstrations, the sample complexity can be significantly reduced, and enable learning within the equivalent of a few hours of robot experience. We demonstrate successful policies for multiple complex tasks: object relocation, in-hand manipulation, tool use, and door opening." id="185" name="Google Shape;185;p35" title="Learning Complex Dexterous Manipulation with Deep Reinforcement Learning and Demonstrations">
            <a:hlinkClick r:id="rId5"/>
          </p:cNvPr>
          <p:cNvPicPr preferRelativeResize="0"/>
          <p:nvPr/>
        </p:nvPicPr>
        <p:blipFill>
          <a:blip r:embed="rId6">
            <a:alphaModFix/>
          </a:blip>
          <a:stretch>
            <a:fillRect/>
          </a:stretch>
        </p:blipFill>
        <p:spPr>
          <a:xfrm>
            <a:off x="4611925" y="1492994"/>
            <a:ext cx="4220375" cy="316528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9" name="Shape 189"/>
        <p:cNvGrpSpPr/>
        <p:nvPr/>
      </p:nvGrpSpPr>
      <p:grpSpPr>
        <a:xfrm>
          <a:off x="0" y="0"/>
          <a:ext cx="0" cy="0"/>
          <a:chOff x="0" y="0"/>
          <a:chExt cx="0" cy="0"/>
        </a:xfrm>
      </p:grpSpPr>
      <p:sp>
        <p:nvSpPr>
          <p:cNvPr id="190" name="Google Shape;190;p3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in Robotics</a:t>
            </a:r>
            <a:endParaRPr/>
          </a:p>
        </p:txBody>
      </p:sp>
      <p:sp>
        <p:nvSpPr>
          <p:cNvPr id="191" name="Google Shape;191;p3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Key Elements of recent Success</a:t>
            </a:r>
            <a:endParaRPr/>
          </a:p>
          <a:p>
            <a:pPr indent="-342900" lvl="0" marL="457200" rtl="0" algn="l">
              <a:spcBef>
                <a:spcPts val="1600"/>
              </a:spcBef>
              <a:spcAft>
                <a:spcPts val="0"/>
              </a:spcAft>
              <a:buSzPts val="1800"/>
              <a:buChar char="●"/>
            </a:pPr>
            <a:r>
              <a:rPr b="1" lang="en-GB"/>
              <a:t>Deep Learning</a:t>
            </a:r>
            <a:endParaRPr b="1"/>
          </a:p>
          <a:p>
            <a:pPr indent="-342900" lvl="0" marL="457200" rtl="0" algn="l">
              <a:spcBef>
                <a:spcPts val="0"/>
              </a:spcBef>
              <a:spcAft>
                <a:spcPts val="0"/>
              </a:spcAft>
              <a:buSzPts val="1800"/>
              <a:buChar char="●"/>
            </a:pPr>
            <a:r>
              <a:rPr lang="en-GB"/>
              <a:t>Simulators (mujoco, bullet, roboschool, dart, gazebo, carsim)</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pic>
        <p:nvPicPr>
          <p:cNvPr id="192" name="Google Shape;192;p36"/>
          <p:cNvPicPr preferRelativeResize="0"/>
          <p:nvPr/>
        </p:nvPicPr>
        <p:blipFill rotWithShape="1">
          <a:blip r:embed="rId3">
            <a:alphaModFix/>
          </a:blip>
          <a:srcRect b="32948" l="11888" r="9538" t="11591"/>
          <a:stretch/>
        </p:blipFill>
        <p:spPr>
          <a:xfrm>
            <a:off x="2594050" y="2635125"/>
            <a:ext cx="3652601" cy="1933751"/>
          </a:xfrm>
          <a:prstGeom prst="rect">
            <a:avLst/>
          </a:prstGeom>
          <a:noFill/>
          <a:ln>
            <a:noFill/>
          </a:ln>
        </p:spPr>
      </p:pic>
      <p:sp>
        <p:nvSpPr>
          <p:cNvPr id="193" name="Google Shape;193;p36"/>
          <p:cNvSpPr/>
          <p:nvPr/>
        </p:nvSpPr>
        <p:spPr>
          <a:xfrm>
            <a:off x="834950" y="3381500"/>
            <a:ext cx="1323000" cy="4410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Observation/States</a:t>
            </a:r>
            <a:endParaRPr/>
          </a:p>
        </p:txBody>
      </p:sp>
      <p:sp>
        <p:nvSpPr>
          <p:cNvPr id="194" name="Google Shape;194;p36"/>
          <p:cNvSpPr/>
          <p:nvPr/>
        </p:nvSpPr>
        <p:spPr>
          <a:xfrm>
            <a:off x="6752625" y="3202125"/>
            <a:ext cx="1131300" cy="6204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Action/ Controls</a:t>
            </a:r>
            <a:endParaRPr/>
          </a:p>
        </p:txBody>
      </p:sp>
      <p:sp>
        <p:nvSpPr>
          <p:cNvPr id="195" name="Google Shape;195;p36"/>
          <p:cNvSpPr/>
          <p:nvPr/>
        </p:nvSpPr>
        <p:spPr>
          <a:xfrm>
            <a:off x="2269775" y="3439275"/>
            <a:ext cx="324300" cy="3243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36"/>
          <p:cNvSpPr/>
          <p:nvPr/>
        </p:nvSpPr>
        <p:spPr>
          <a:xfrm>
            <a:off x="6337488" y="3439275"/>
            <a:ext cx="324300" cy="3243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0" name="Shape 200"/>
        <p:cNvGrpSpPr/>
        <p:nvPr/>
      </p:nvGrpSpPr>
      <p:grpSpPr>
        <a:xfrm>
          <a:off x="0" y="0"/>
          <a:ext cx="0" cy="0"/>
          <a:chOff x="0" y="0"/>
          <a:chExt cx="0" cy="0"/>
        </a:xfrm>
      </p:grpSpPr>
      <p:sp>
        <p:nvSpPr>
          <p:cNvPr id="201" name="Google Shape;201;p3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in Robotics</a:t>
            </a:r>
            <a:endParaRPr/>
          </a:p>
        </p:txBody>
      </p:sp>
      <p:sp>
        <p:nvSpPr>
          <p:cNvPr id="202" name="Google Shape;202;p3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Key Elements of recent Success</a:t>
            </a:r>
            <a:endParaRPr/>
          </a:p>
          <a:p>
            <a:pPr indent="-342900" lvl="0" marL="457200" rtl="0" algn="l">
              <a:spcBef>
                <a:spcPts val="1600"/>
              </a:spcBef>
              <a:spcAft>
                <a:spcPts val="0"/>
              </a:spcAft>
              <a:buSzPts val="1800"/>
              <a:buChar char="●"/>
            </a:pPr>
            <a:r>
              <a:rPr lang="en-GB"/>
              <a:t>Deep Learning</a:t>
            </a:r>
            <a:endParaRPr/>
          </a:p>
          <a:p>
            <a:pPr indent="-342900" lvl="0" marL="457200" rtl="0" algn="l">
              <a:spcBef>
                <a:spcPts val="0"/>
              </a:spcBef>
              <a:spcAft>
                <a:spcPts val="0"/>
              </a:spcAft>
              <a:buSzPts val="1800"/>
              <a:buChar char="●"/>
            </a:pPr>
            <a:r>
              <a:rPr b="1" lang="en-GB"/>
              <a:t>Simulators (mujoco, pybullet, roboschool, gazebo)</a:t>
            </a:r>
            <a:endParaRPr b="1"/>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pic>
        <p:nvPicPr>
          <p:cNvPr id="203" name="Google Shape;203;p37"/>
          <p:cNvPicPr preferRelativeResize="0"/>
          <p:nvPr/>
        </p:nvPicPr>
        <p:blipFill rotWithShape="1">
          <a:blip r:embed="rId3">
            <a:alphaModFix/>
          </a:blip>
          <a:srcRect b="10785" l="14002" r="14225" t="14520"/>
          <a:stretch/>
        </p:blipFill>
        <p:spPr>
          <a:xfrm>
            <a:off x="4486175" y="3090274"/>
            <a:ext cx="2681050" cy="1569400"/>
          </a:xfrm>
          <a:prstGeom prst="rect">
            <a:avLst/>
          </a:prstGeom>
          <a:noFill/>
          <a:ln>
            <a:noFill/>
          </a:ln>
        </p:spPr>
      </p:pic>
      <p:pic>
        <p:nvPicPr>
          <p:cNvPr id="204" name="Google Shape;204;p37"/>
          <p:cNvPicPr preferRelativeResize="0"/>
          <p:nvPr/>
        </p:nvPicPr>
        <p:blipFill rotWithShape="1">
          <a:blip r:embed="rId4">
            <a:alphaModFix/>
          </a:blip>
          <a:srcRect b="0" l="0" r="29627" t="23136"/>
          <a:stretch/>
        </p:blipFill>
        <p:spPr>
          <a:xfrm>
            <a:off x="1320825" y="3090275"/>
            <a:ext cx="2873828" cy="1569400"/>
          </a:xfrm>
          <a:prstGeom prst="rect">
            <a:avLst/>
          </a:prstGeom>
          <a:noFill/>
          <a:ln>
            <a:noFill/>
          </a:ln>
        </p:spPr>
      </p:pic>
      <p:pic>
        <p:nvPicPr>
          <p:cNvPr id="205" name="Google Shape;205;p37"/>
          <p:cNvPicPr preferRelativeResize="0"/>
          <p:nvPr/>
        </p:nvPicPr>
        <p:blipFill>
          <a:blip r:embed="rId5">
            <a:alphaModFix/>
          </a:blip>
          <a:stretch>
            <a:fillRect/>
          </a:stretch>
        </p:blipFill>
        <p:spPr>
          <a:xfrm>
            <a:off x="5977750" y="624725"/>
            <a:ext cx="1877200" cy="1877200"/>
          </a:xfrm>
          <a:prstGeom prst="rect">
            <a:avLst/>
          </a:prstGeom>
          <a:noFill/>
          <a:ln>
            <a:noFill/>
          </a:ln>
        </p:spPr>
      </p:pic>
      <p:sp>
        <p:nvSpPr>
          <p:cNvPr id="206" name="Google Shape;206;p37"/>
          <p:cNvSpPr txBox="1"/>
          <p:nvPr/>
        </p:nvSpPr>
        <p:spPr>
          <a:xfrm>
            <a:off x="6391050" y="2570250"/>
            <a:ext cx="1050600" cy="376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GB"/>
              <a:t>mujoco</a:t>
            </a:r>
            <a:endParaRPr b="1"/>
          </a:p>
        </p:txBody>
      </p:sp>
      <p:sp>
        <p:nvSpPr>
          <p:cNvPr id="207" name="Google Shape;207;p37"/>
          <p:cNvSpPr txBox="1"/>
          <p:nvPr/>
        </p:nvSpPr>
        <p:spPr>
          <a:xfrm>
            <a:off x="5301400" y="4703625"/>
            <a:ext cx="1050600" cy="376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GB"/>
              <a:t>pybullet</a:t>
            </a:r>
            <a:endParaRPr b="1"/>
          </a:p>
        </p:txBody>
      </p:sp>
      <p:sp>
        <p:nvSpPr>
          <p:cNvPr id="208" name="Google Shape;208;p37"/>
          <p:cNvSpPr txBox="1"/>
          <p:nvPr/>
        </p:nvSpPr>
        <p:spPr>
          <a:xfrm>
            <a:off x="2153839" y="4703625"/>
            <a:ext cx="1207800" cy="376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GB"/>
              <a:t>roboschool</a:t>
            </a:r>
            <a:endParaRPr b="1"/>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2" name="Shape 212"/>
        <p:cNvGrpSpPr/>
        <p:nvPr/>
      </p:nvGrpSpPr>
      <p:grpSpPr>
        <a:xfrm>
          <a:off x="0" y="0"/>
          <a:ext cx="0" cy="0"/>
          <a:chOff x="0" y="0"/>
          <a:chExt cx="0" cy="0"/>
        </a:xfrm>
      </p:grpSpPr>
      <p:sp>
        <p:nvSpPr>
          <p:cNvPr id="213" name="Google Shape;213;p3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Formulation</a:t>
            </a:r>
            <a:endParaRPr/>
          </a:p>
        </p:txBody>
      </p:sp>
      <p:sp>
        <p:nvSpPr>
          <p:cNvPr id="214" name="Google Shape;214;p3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GB"/>
              <a:t>Markov Decision Process</a:t>
            </a:r>
            <a:endParaRPr/>
          </a:p>
        </p:txBody>
      </p:sp>
      <p:pic>
        <p:nvPicPr>
          <p:cNvPr id="215" name="Google Shape;215;p38"/>
          <p:cNvPicPr preferRelativeResize="0"/>
          <p:nvPr/>
        </p:nvPicPr>
        <p:blipFill>
          <a:blip r:embed="rId3">
            <a:alphaModFix/>
          </a:blip>
          <a:stretch>
            <a:fillRect/>
          </a:stretch>
        </p:blipFill>
        <p:spPr>
          <a:xfrm>
            <a:off x="1816425" y="1548387"/>
            <a:ext cx="5132824" cy="26245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9" name="Shape 219"/>
        <p:cNvGrpSpPr/>
        <p:nvPr/>
      </p:nvGrpSpPr>
      <p:grpSpPr>
        <a:xfrm>
          <a:off x="0" y="0"/>
          <a:ext cx="0" cy="0"/>
          <a:chOff x="0" y="0"/>
          <a:chExt cx="0" cy="0"/>
        </a:xfrm>
      </p:grpSpPr>
      <p:sp>
        <p:nvSpPr>
          <p:cNvPr id="220" name="Google Shape;220;p3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t>Reinforcement Learning Formulation</a:t>
            </a:r>
            <a:endParaRPr/>
          </a:p>
        </p:txBody>
      </p:sp>
      <p:sp>
        <p:nvSpPr>
          <p:cNvPr id="221" name="Google Shape;221;p3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solidFill>
                  <a:schemeClr val="dk1"/>
                </a:solidFill>
              </a:rPr>
              <a:t>The goal of RL is to get </a:t>
            </a:r>
            <a:r>
              <a:rPr b="1" lang="en-GB">
                <a:solidFill>
                  <a:schemeClr val="dk1"/>
                </a:solidFill>
              </a:rPr>
              <a:t>a policy</a:t>
            </a:r>
            <a:r>
              <a:rPr lang="en-GB">
                <a:solidFill>
                  <a:schemeClr val="dk1"/>
                </a:solidFill>
              </a:rPr>
              <a:t>:</a:t>
            </a:r>
            <a:endParaRPr/>
          </a:p>
          <a:p>
            <a:pPr indent="0" lvl="0" marL="0" rtl="0" algn="l">
              <a:spcBef>
                <a:spcPts val="1600"/>
              </a:spcBef>
              <a:spcAft>
                <a:spcPts val="1600"/>
              </a:spcAft>
              <a:buNone/>
            </a:pPr>
            <a:r>
              <a:t/>
            </a:r>
            <a:endParaRPr/>
          </a:p>
        </p:txBody>
      </p:sp>
      <p:cxnSp>
        <p:nvCxnSpPr>
          <p:cNvPr id="222" name="Google Shape;222;p39"/>
          <p:cNvCxnSpPr/>
          <p:nvPr/>
        </p:nvCxnSpPr>
        <p:spPr>
          <a:xfrm flipH="1" rot="10800000">
            <a:off x="3973625" y="1347600"/>
            <a:ext cx="650100" cy="6900"/>
          </a:xfrm>
          <a:prstGeom prst="straightConnector1">
            <a:avLst/>
          </a:prstGeom>
          <a:noFill/>
          <a:ln cap="flat" cmpd="sng" w="9525">
            <a:solidFill>
              <a:srgbClr val="FF00FF"/>
            </a:solidFill>
            <a:prstDash val="solid"/>
            <a:round/>
            <a:headEnd len="med" w="med" type="none"/>
            <a:tailEnd len="med" w="med" type="triangle"/>
          </a:ln>
        </p:spPr>
      </p:cxnSp>
      <p:pic>
        <p:nvPicPr>
          <p:cNvPr id="223" name="Google Shape;223;p39"/>
          <p:cNvPicPr preferRelativeResize="0"/>
          <p:nvPr/>
        </p:nvPicPr>
        <p:blipFill>
          <a:blip r:embed="rId3">
            <a:alphaModFix/>
          </a:blip>
          <a:stretch>
            <a:fillRect/>
          </a:stretch>
        </p:blipFill>
        <p:spPr>
          <a:xfrm>
            <a:off x="3531973" y="1223925"/>
            <a:ext cx="314950" cy="254250"/>
          </a:xfrm>
          <a:prstGeom prst="rect">
            <a:avLst/>
          </a:prstGeom>
          <a:noFill/>
          <a:ln>
            <a:noFill/>
          </a:ln>
        </p:spPr>
      </p:pic>
      <p:pic>
        <p:nvPicPr>
          <p:cNvPr id="224" name="Google Shape;224;p39"/>
          <p:cNvPicPr preferRelativeResize="0"/>
          <p:nvPr/>
        </p:nvPicPr>
        <p:blipFill>
          <a:blip r:embed="rId4">
            <a:alphaModFix/>
          </a:blip>
          <a:stretch>
            <a:fillRect/>
          </a:stretch>
        </p:blipFill>
        <p:spPr>
          <a:xfrm>
            <a:off x="4789775" y="1223925"/>
            <a:ext cx="379450" cy="254250"/>
          </a:xfrm>
          <a:prstGeom prst="rect">
            <a:avLst/>
          </a:prstGeom>
          <a:noFill/>
          <a:ln>
            <a:noFill/>
          </a:ln>
        </p:spPr>
      </p:pic>
      <p:pic>
        <p:nvPicPr>
          <p:cNvPr id="225" name="Google Shape;225;p39"/>
          <p:cNvPicPr preferRelativeResize="0"/>
          <p:nvPr/>
        </p:nvPicPr>
        <p:blipFill>
          <a:blip r:embed="rId5">
            <a:alphaModFix/>
          </a:blip>
          <a:stretch>
            <a:fillRect/>
          </a:stretch>
        </p:blipFill>
        <p:spPr>
          <a:xfrm>
            <a:off x="4162500" y="1006725"/>
            <a:ext cx="311694" cy="269825"/>
          </a:xfrm>
          <a:prstGeom prst="rect">
            <a:avLst/>
          </a:prstGeom>
          <a:noFill/>
          <a:ln>
            <a:noFill/>
          </a:ln>
        </p:spPr>
      </p:pic>
      <p:pic>
        <p:nvPicPr>
          <p:cNvPr id="226" name="Google Shape;226;p39"/>
          <p:cNvPicPr preferRelativeResize="0"/>
          <p:nvPr/>
        </p:nvPicPr>
        <p:blipFill rotWithShape="1">
          <a:blip r:embed="rId6">
            <a:alphaModFix/>
          </a:blip>
          <a:srcRect b="0" l="44982" r="0" t="66913"/>
          <a:stretch/>
        </p:blipFill>
        <p:spPr>
          <a:xfrm>
            <a:off x="458400" y="1617025"/>
            <a:ext cx="3900801" cy="1048550"/>
          </a:xfrm>
          <a:prstGeom prst="rect">
            <a:avLst/>
          </a:prstGeom>
          <a:noFill/>
          <a:ln>
            <a:noFill/>
          </a:ln>
        </p:spPr>
      </p:pic>
      <p:pic>
        <p:nvPicPr>
          <p:cNvPr id="227" name="Google Shape;227;p39"/>
          <p:cNvPicPr preferRelativeResize="0"/>
          <p:nvPr/>
        </p:nvPicPr>
        <p:blipFill rotWithShape="1">
          <a:blip r:embed="rId7">
            <a:alphaModFix/>
          </a:blip>
          <a:srcRect b="0" l="19548" r="12266" t="54189"/>
          <a:stretch/>
        </p:blipFill>
        <p:spPr>
          <a:xfrm>
            <a:off x="611703" y="4314525"/>
            <a:ext cx="3594196" cy="1003400"/>
          </a:xfrm>
          <a:prstGeom prst="rect">
            <a:avLst/>
          </a:prstGeom>
          <a:noFill/>
          <a:ln>
            <a:noFill/>
          </a:ln>
        </p:spPr>
      </p:pic>
      <p:pic>
        <p:nvPicPr>
          <p:cNvPr id="228" name="Google Shape;228;p39"/>
          <p:cNvPicPr preferRelativeResize="0"/>
          <p:nvPr/>
        </p:nvPicPr>
        <p:blipFill rotWithShape="1">
          <a:blip r:embed="rId7">
            <a:alphaModFix/>
          </a:blip>
          <a:srcRect b="50290" l="0" r="0" t="0"/>
          <a:stretch/>
        </p:blipFill>
        <p:spPr>
          <a:xfrm>
            <a:off x="351313" y="2665575"/>
            <a:ext cx="5292476" cy="1093100"/>
          </a:xfrm>
          <a:prstGeom prst="rect">
            <a:avLst/>
          </a:prstGeom>
          <a:noFill/>
          <a:ln>
            <a:noFill/>
          </a:ln>
        </p:spPr>
      </p:pic>
      <p:sp>
        <p:nvSpPr>
          <p:cNvPr id="229" name="Google Shape;229;p39"/>
          <p:cNvSpPr/>
          <p:nvPr/>
        </p:nvSpPr>
        <p:spPr>
          <a:xfrm>
            <a:off x="6996075" y="300000"/>
            <a:ext cx="729000" cy="6540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LfD</a:t>
            </a:r>
            <a:endParaRPr/>
          </a:p>
        </p:txBody>
      </p:sp>
      <p:sp>
        <p:nvSpPr>
          <p:cNvPr id="230" name="Google Shape;230;p39"/>
          <p:cNvSpPr/>
          <p:nvPr/>
        </p:nvSpPr>
        <p:spPr>
          <a:xfrm>
            <a:off x="8053568" y="300000"/>
            <a:ext cx="729000" cy="654000"/>
          </a:xfrm>
          <a:prstGeom prst="ellipse">
            <a:avLst/>
          </a:prstGeom>
          <a:no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HR</a:t>
            </a:r>
            <a:endParaRPr/>
          </a:p>
        </p:txBody>
      </p:sp>
      <p:sp>
        <p:nvSpPr>
          <p:cNvPr id="231" name="Google Shape;231;p39"/>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cxnSp>
        <p:nvCxnSpPr>
          <p:cNvPr id="232" name="Google Shape;232;p39"/>
          <p:cNvCxnSpPr/>
          <p:nvPr/>
        </p:nvCxnSpPr>
        <p:spPr>
          <a:xfrm>
            <a:off x="1068425" y="1901450"/>
            <a:ext cx="291900" cy="6000"/>
          </a:xfrm>
          <a:prstGeom prst="straightConnector1">
            <a:avLst/>
          </a:prstGeom>
          <a:noFill/>
          <a:ln cap="flat" cmpd="sng" w="9525">
            <a:solidFill>
              <a:srgbClr val="FF00FF"/>
            </a:solidFill>
            <a:prstDash val="solid"/>
            <a:round/>
            <a:headEnd len="med" w="med" type="none"/>
            <a:tailEnd len="med" w="med" type="triangle"/>
          </a:ln>
        </p:spPr>
      </p:cxnSp>
      <p:cxnSp>
        <p:nvCxnSpPr>
          <p:cNvPr id="233" name="Google Shape;233;p39"/>
          <p:cNvCxnSpPr/>
          <p:nvPr/>
        </p:nvCxnSpPr>
        <p:spPr>
          <a:xfrm>
            <a:off x="2555975" y="1901450"/>
            <a:ext cx="291900" cy="6000"/>
          </a:xfrm>
          <a:prstGeom prst="straightConnector1">
            <a:avLst/>
          </a:prstGeom>
          <a:noFill/>
          <a:ln cap="flat" cmpd="sng" w="9525">
            <a:solidFill>
              <a:srgbClr val="FF00FF"/>
            </a:solidFill>
            <a:prstDash val="solid"/>
            <a:round/>
            <a:headEnd len="med" w="med" type="none"/>
            <a:tailEnd len="med" w="med" type="triangle"/>
          </a:ln>
        </p:spPr>
      </p:cxnSp>
      <p:pic>
        <p:nvPicPr>
          <p:cNvPr id="234" name="Google Shape;234;p39"/>
          <p:cNvPicPr preferRelativeResize="0"/>
          <p:nvPr/>
        </p:nvPicPr>
        <p:blipFill>
          <a:blip r:embed="rId8">
            <a:alphaModFix/>
          </a:blip>
          <a:stretch>
            <a:fillRect/>
          </a:stretch>
        </p:blipFill>
        <p:spPr>
          <a:xfrm>
            <a:off x="458400" y="3941175"/>
            <a:ext cx="3900801" cy="22095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8" name="Shape 238"/>
        <p:cNvGrpSpPr/>
        <p:nvPr/>
      </p:nvGrpSpPr>
      <p:grpSpPr>
        <a:xfrm>
          <a:off x="0" y="0"/>
          <a:ext cx="0" cy="0"/>
          <a:chOff x="0" y="0"/>
          <a:chExt cx="0" cy="0"/>
        </a:xfrm>
      </p:grpSpPr>
      <p:sp>
        <p:nvSpPr>
          <p:cNvPr id="239" name="Google Shape;239;p4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t>Reinforcement Learning Formulation</a:t>
            </a:r>
            <a:endParaRPr/>
          </a:p>
        </p:txBody>
      </p:sp>
      <p:sp>
        <p:nvSpPr>
          <p:cNvPr id="240" name="Google Shape;240;p4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solidFill>
                  <a:schemeClr val="dk1"/>
                </a:solidFill>
              </a:rPr>
              <a:t>The goal of RL is to get </a:t>
            </a:r>
            <a:r>
              <a:rPr b="1" lang="en-GB">
                <a:solidFill>
                  <a:schemeClr val="dk1"/>
                </a:solidFill>
              </a:rPr>
              <a:t>a policy</a:t>
            </a:r>
            <a:r>
              <a:rPr lang="en-GB">
                <a:solidFill>
                  <a:schemeClr val="dk1"/>
                </a:solidFill>
              </a:rPr>
              <a:t>:</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rPr lang="en-GB"/>
              <a:t>Reward function:</a:t>
            </a:r>
            <a:endParaRPr/>
          </a:p>
        </p:txBody>
      </p:sp>
      <p:cxnSp>
        <p:nvCxnSpPr>
          <p:cNvPr id="241" name="Google Shape;241;p40"/>
          <p:cNvCxnSpPr/>
          <p:nvPr/>
        </p:nvCxnSpPr>
        <p:spPr>
          <a:xfrm flipH="1" rot="10800000">
            <a:off x="3973625" y="1347600"/>
            <a:ext cx="650100" cy="6900"/>
          </a:xfrm>
          <a:prstGeom prst="straightConnector1">
            <a:avLst/>
          </a:prstGeom>
          <a:noFill/>
          <a:ln cap="flat" cmpd="sng" w="9525">
            <a:solidFill>
              <a:srgbClr val="FF00FF"/>
            </a:solidFill>
            <a:prstDash val="solid"/>
            <a:round/>
            <a:headEnd len="med" w="med" type="none"/>
            <a:tailEnd len="med" w="med" type="triangle"/>
          </a:ln>
        </p:spPr>
      </p:cxnSp>
      <p:pic>
        <p:nvPicPr>
          <p:cNvPr id="242" name="Google Shape;242;p40"/>
          <p:cNvPicPr preferRelativeResize="0"/>
          <p:nvPr/>
        </p:nvPicPr>
        <p:blipFill>
          <a:blip r:embed="rId3">
            <a:alphaModFix/>
          </a:blip>
          <a:stretch>
            <a:fillRect/>
          </a:stretch>
        </p:blipFill>
        <p:spPr>
          <a:xfrm>
            <a:off x="3531973" y="1223925"/>
            <a:ext cx="314950" cy="254250"/>
          </a:xfrm>
          <a:prstGeom prst="rect">
            <a:avLst/>
          </a:prstGeom>
          <a:noFill/>
          <a:ln>
            <a:noFill/>
          </a:ln>
        </p:spPr>
      </p:pic>
      <p:pic>
        <p:nvPicPr>
          <p:cNvPr id="243" name="Google Shape;243;p40"/>
          <p:cNvPicPr preferRelativeResize="0"/>
          <p:nvPr/>
        </p:nvPicPr>
        <p:blipFill>
          <a:blip r:embed="rId4">
            <a:alphaModFix/>
          </a:blip>
          <a:stretch>
            <a:fillRect/>
          </a:stretch>
        </p:blipFill>
        <p:spPr>
          <a:xfrm>
            <a:off x="4789775" y="1223925"/>
            <a:ext cx="379450" cy="254250"/>
          </a:xfrm>
          <a:prstGeom prst="rect">
            <a:avLst/>
          </a:prstGeom>
          <a:noFill/>
          <a:ln>
            <a:noFill/>
          </a:ln>
        </p:spPr>
      </p:pic>
      <p:pic>
        <p:nvPicPr>
          <p:cNvPr id="244" name="Google Shape;244;p40"/>
          <p:cNvPicPr preferRelativeResize="0"/>
          <p:nvPr/>
        </p:nvPicPr>
        <p:blipFill>
          <a:blip r:embed="rId5">
            <a:alphaModFix/>
          </a:blip>
          <a:stretch>
            <a:fillRect/>
          </a:stretch>
        </p:blipFill>
        <p:spPr>
          <a:xfrm>
            <a:off x="4162500" y="1006725"/>
            <a:ext cx="311694" cy="269825"/>
          </a:xfrm>
          <a:prstGeom prst="rect">
            <a:avLst/>
          </a:prstGeom>
          <a:noFill/>
          <a:ln>
            <a:noFill/>
          </a:ln>
        </p:spPr>
      </p:pic>
      <p:pic>
        <p:nvPicPr>
          <p:cNvPr id="245" name="Google Shape;245;p40"/>
          <p:cNvPicPr preferRelativeResize="0"/>
          <p:nvPr/>
        </p:nvPicPr>
        <p:blipFill rotWithShape="1">
          <a:blip r:embed="rId6">
            <a:alphaModFix/>
          </a:blip>
          <a:srcRect b="0" l="19548" r="12266" t="54189"/>
          <a:stretch/>
        </p:blipFill>
        <p:spPr>
          <a:xfrm>
            <a:off x="880003" y="4011550"/>
            <a:ext cx="3594196" cy="1003400"/>
          </a:xfrm>
          <a:prstGeom prst="rect">
            <a:avLst/>
          </a:prstGeom>
          <a:noFill/>
          <a:ln>
            <a:noFill/>
          </a:ln>
        </p:spPr>
      </p:pic>
      <p:sp>
        <p:nvSpPr>
          <p:cNvPr id="246" name="Google Shape;246;p40"/>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pic>
        <p:nvPicPr>
          <p:cNvPr id="247" name="Google Shape;247;p40"/>
          <p:cNvPicPr preferRelativeResize="0"/>
          <p:nvPr/>
        </p:nvPicPr>
        <p:blipFill>
          <a:blip r:embed="rId7">
            <a:alphaModFix/>
          </a:blip>
          <a:stretch>
            <a:fillRect/>
          </a:stretch>
        </p:blipFill>
        <p:spPr>
          <a:xfrm>
            <a:off x="6303875" y="1692650"/>
            <a:ext cx="2528425" cy="2528425"/>
          </a:xfrm>
          <a:prstGeom prst="rect">
            <a:avLst/>
          </a:prstGeom>
          <a:noFill/>
          <a:ln>
            <a:noFill/>
          </a:ln>
        </p:spPr>
      </p:pic>
      <p:pic>
        <p:nvPicPr>
          <p:cNvPr id="248" name="Google Shape;248;p40"/>
          <p:cNvPicPr preferRelativeResize="0"/>
          <p:nvPr/>
        </p:nvPicPr>
        <p:blipFill rotWithShape="1">
          <a:blip r:embed="rId8">
            <a:alphaModFix/>
          </a:blip>
          <a:srcRect b="32952" l="11888" r="9538" t="17591"/>
          <a:stretch/>
        </p:blipFill>
        <p:spPr>
          <a:xfrm>
            <a:off x="1641775" y="1781238"/>
            <a:ext cx="2837599" cy="798062"/>
          </a:xfrm>
          <a:prstGeom prst="rect">
            <a:avLst/>
          </a:prstGeom>
          <a:noFill/>
          <a:ln>
            <a:noFill/>
          </a:ln>
        </p:spPr>
      </p:pic>
      <p:sp>
        <p:nvSpPr>
          <p:cNvPr id="249" name="Google Shape;249;p40"/>
          <p:cNvSpPr/>
          <p:nvPr/>
        </p:nvSpPr>
        <p:spPr>
          <a:xfrm>
            <a:off x="403275" y="1900536"/>
            <a:ext cx="854700" cy="4626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Joint states</a:t>
            </a:r>
            <a:endParaRPr/>
          </a:p>
        </p:txBody>
      </p:sp>
      <p:sp>
        <p:nvSpPr>
          <p:cNvPr id="250" name="Google Shape;250;p40"/>
          <p:cNvSpPr/>
          <p:nvPr/>
        </p:nvSpPr>
        <p:spPr>
          <a:xfrm>
            <a:off x="4896450" y="1900523"/>
            <a:ext cx="854700" cy="4626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Joint Torque</a:t>
            </a:r>
            <a:endParaRPr/>
          </a:p>
        </p:txBody>
      </p:sp>
      <p:sp>
        <p:nvSpPr>
          <p:cNvPr id="251" name="Google Shape;251;p40"/>
          <p:cNvSpPr/>
          <p:nvPr/>
        </p:nvSpPr>
        <p:spPr>
          <a:xfrm>
            <a:off x="1389858" y="2056529"/>
            <a:ext cx="252000" cy="1500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40"/>
          <p:cNvSpPr/>
          <p:nvPr/>
        </p:nvSpPr>
        <p:spPr>
          <a:xfrm>
            <a:off x="4549936" y="2056529"/>
            <a:ext cx="252000" cy="1500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3" name="Google Shape;253;p40"/>
          <p:cNvPicPr preferRelativeResize="0"/>
          <p:nvPr/>
        </p:nvPicPr>
        <p:blipFill rotWithShape="1">
          <a:blip r:embed="rId9">
            <a:alphaModFix/>
          </a:blip>
          <a:srcRect b="0" l="0" r="77023" t="0"/>
          <a:stretch/>
        </p:blipFill>
        <p:spPr>
          <a:xfrm>
            <a:off x="7185650" y="4873687"/>
            <a:ext cx="1886061" cy="269825"/>
          </a:xfrm>
          <a:prstGeom prst="rect">
            <a:avLst/>
          </a:prstGeom>
          <a:noFill/>
          <a:ln>
            <a:noFill/>
          </a:ln>
        </p:spPr>
      </p:pic>
      <p:pic>
        <p:nvPicPr>
          <p:cNvPr id="254" name="Google Shape;254;p40"/>
          <p:cNvPicPr preferRelativeResize="0"/>
          <p:nvPr/>
        </p:nvPicPr>
        <p:blipFill>
          <a:blip r:embed="rId10">
            <a:alphaModFix/>
          </a:blip>
          <a:stretch>
            <a:fillRect/>
          </a:stretch>
        </p:blipFill>
        <p:spPr>
          <a:xfrm>
            <a:off x="403274" y="3141964"/>
            <a:ext cx="5856024" cy="30692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8" name="Shape 258"/>
        <p:cNvGrpSpPr/>
        <p:nvPr/>
      </p:nvGrpSpPr>
      <p:grpSpPr>
        <a:xfrm>
          <a:off x="0" y="0"/>
          <a:ext cx="0" cy="0"/>
          <a:chOff x="0" y="0"/>
          <a:chExt cx="0" cy="0"/>
        </a:xfrm>
      </p:grpSpPr>
      <p:sp>
        <p:nvSpPr>
          <p:cNvPr id="259" name="Google Shape;259;p4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in Robotics</a:t>
            </a:r>
            <a:endParaRPr/>
          </a:p>
        </p:txBody>
      </p:sp>
      <p:sp>
        <p:nvSpPr>
          <p:cNvPr id="260" name="Google Shape;260;p4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GB"/>
              <a:t>Deterministic Policy Gradient Algorithms (David Silver et al. 2014)</a:t>
            </a:r>
            <a:endParaRPr/>
          </a:p>
          <a:p>
            <a:pPr indent="-317500" lvl="1" marL="914400" rtl="0" algn="l">
              <a:spcBef>
                <a:spcPts val="0"/>
              </a:spcBef>
              <a:spcAft>
                <a:spcPts val="0"/>
              </a:spcAft>
              <a:buSzPts val="1400"/>
              <a:buChar char="○"/>
            </a:pPr>
            <a:r>
              <a:rPr lang="en-GB"/>
              <a:t>DPG Algorithm</a:t>
            </a:r>
            <a:endParaRPr/>
          </a:p>
          <a:p>
            <a:pPr indent="-317500" lvl="1" marL="914400" rtl="0" algn="l">
              <a:spcBef>
                <a:spcPts val="0"/>
              </a:spcBef>
              <a:spcAft>
                <a:spcPts val="0"/>
              </a:spcAft>
              <a:buSzPts val="1400"/>
              <a:buChar char="○"/>
            </a:pPr>
            <a:r>
              <a:rPr lang="en-GB"/>
              <a:t>Experiments: continuous bandit, </a:t>
            </a:r>
            <a:r>
              <a:rPr b="1" lang="en-GB"/>
              <a:t>pendulum</a:t>
            </a:r>
            <a:r>
              <a:rPr lang="en-GB"/>
              <a:t>, mountain car, 2D puddle world and </a:t>
            </a:r>
            <a:r>
              <a:rPr b="1" lang="en-GB"/>
              <a:t>Octopus Arm</a:t>
            </a:r>
            <a:endParaRPr b="1"/>
          </a:p>
          <a:p>
            <a:pPr indent="-342900" lvl="0" marL="457200" rtl="0" algn="l">
              <a:spcBef>
                <a:spcPts val="0"/>
              </a:spcBef>
              <a:spcAft>
                <a:spcPts val="0"/>
              </a:spcAft>
              <a:buSzPts val="1800"/>
              <a:buChar char="●"/>
            </a:pPr>
            <a:r>
              <a:rPr lang="en-GB"/>
              <a:t>Continuous Control with Deep Reinforcement Learning (Lillicrap et al. 2016)</a:t>
            </a:r>
            <a:endParaRPr/>
          </a:p>
          <a:p>
            <a:pPr indent="-317500" lvl="1" marL="914400" rtl="0" algn="l">
              <a:spcBef>
                <a:spcPts val="0"/>
              </a:spcBef>
              <a:spcAft>
                <a:spcPts val="0"/>
              </a:spcAft>
              <a:buSzPts val="1400"/>
              <a:buChar char="○"/>
            </a:pPr>
            <a:r>
              <a:rPr lang="en-GB"/>
              <a:t>DDPG</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
        <p:nvSpPr>
          <p:cNvPr id="261" name="Google Shape;261;p41"/>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pic>
        <p:nvPicPr>
          <p:cNvPr id="262" name="Google Shape;262;p41"/>
          <p:cNvPicPr preferRelativeResize="0"/>
          <p:nvPr/>
        </p:nvPicPr>
        <p:blipFill>
          <a:blip r:embed="rId3">
            <a:alphaModFix/>
          </a:blip>
          <a:stretch>
            <a:fillRect/>
          </a:stretch>
        </p:blipFill>
        <p:spPr>
          <a:xfrm>
            <a:off x="2418503" y="2499925"/>
            <a:ext cx="4270421" cy="1124716"/>
          </a:xfrm>
          <a:prstGeom prst="rect">
            <a:avLst/>
          </a:prstGeom>
          <a:noFill/>
          <a:ln>
            <a:noFill/>
          </a:ln>
        </p:spPr>
      </p:pic>
      <p:pic>
        <p:nvPicPr>
          <p:cNvPr id="263" name="Google Shape;263;p41"/>
          <p:cNvPicPr preferRelativeResize="0"/>
          <p:nvPr/>
        </p:nvPicPr>
        <p:blipFill>
          <a:blip r:embed="rId4">
            <a:alphaModFix/>
          </a:blip>
          <a:stretch>
            <a:fillRect/>
          </a:stretch>
        </p:blipFill>
        <p:spPr>
          <a:xfrm>
            <a:off x="2418500" y="3800429"/>
            <a:ext cx="4577575" cy="115149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7" name="Shape 267"/>
        <p:cNvGrpSpPr/>
        <p:nvPr/>
      </p:nvGrpSpPr>
      <p:grpSpPr>
        <a:xfrm>
          <a:off x="0" y="0"/>
          <a:ext cx="0" cy="0"/>
          <a:chOff x="0" y="0"/>
          <a:chExt cx="0" cy="0"/>
        </a:xfrm>
      </p:grpSpPr>
      <p:sp>
        <p:nvSpPr>
          <p:cNvPr id="268" name="Google Shape;268;p4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Quiz 1: Write down a reward function for each</a:t>
            </a:r>
            <a:endParaRPr/>
          </a:p>
        </p:txBody>
      </p:sp>
      <p:sp>
        <p:nvSpPr>
          <p:cNvPr id="269" name="Google Shape;269;p4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GB"/>
              <a:t>Example: </a:t>
            </a:r>
            <a:endParaRPr/>
          </a:p>
        </p:txBody>
      </p:sp>
      <p:sp>
        <p:nvSpPr>
          <p:cNvPr id="270" name="Google Shape;270;p42"/>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pic>
        <p:nvPicPr>
          <p:cNvPr id="271" name="Google Shape;271;p42"/>
          <p:cNvPicPr preferRelativeResize="0"/>
          <p:nvPr/>
        </p:nvPicPr>
        <p:blipFill>
          <a:blip r:embed="rId3">
            <a:alphaModFix/>
          </a:blip>
          <a:stretch>
            <a:fillRect/>
          </a:stretch>
        </p:blipFill>
        <p:spPr>
          <a:xfrm>
            <a:off x="1275503" y="2276350"/>
            <a:ext cx="4644001" cy="1233656"/>
          </a:xfrm>
          <a:prstGeom prst="rect">
            <a:avLst/>
          </a:prstGeom>
          <a:noFill/>
          <a:ln>
            <a:noFill/>
          </a:ln>
        </p:spPr>
      </p:pic>
      <p:pic>
        <p:nvPicPr>
          <p:cNvPr id="272" name="Google Shape;272;p42"/>
          <p:cNvPicPr preferRelativeResize="0"/>
          <p:nvPr/>
        </p:nvPicPr>
        <p:blipFill>
          <a:blip r:embed="rId4">
            <a:alphaModFix/>
          </a:blip>
          <a:stretch>
            <a:fillRect/>
          </a:stretch>
        </p:blipFill>
        <p:spPr>
          <a:xfrm>
            <a:off x="1275500" y="3702821"/>
            <a:ext cx="4978025" cy="1263029"/>
          </a:xfrm>
          <a:prstGeom prst="rect">
            <a:avLst/>
          </a:prstGeom>
          <a:noFill/>
          <a:ln>
            <a:noFill/>
          </a:ln>
        </p:spPr>
      </p:pic>
      <p:pic>
        <p:nvPicPr>
          <p:cNvPr id="273" name="Google Shape;273;p42"/>
          <p:cNvPicPr preferRelativeResize="0"/>
          <p:nvPr/>
        </p:nvPicPr>
        <p:blipFill rotWithShape="1">
          <a:blip r:embed="rId5">
            <a:alphaModFix/>
          </a:blip>
          <a:srcRect b="10" l="0" r="43390" t="0"/>
          <a:stretch/>
        </p:blipFill>
        <p:spPr>
          <a:xfrm>
            <a:off x="1445274" y="1269750"/>
            <a:ext cx="3315126" cy="306900"/>
          </a:xfrm>
          <a:prstGeom prst="rect">
            <a:avLst/>
          </a:prstGeom>
          <a:noFill/>
          <a:ln>
            <a:noFill/>
          </a:ln>
        </p:spPr>
      </p:pic>
      <p:pic>
        <p:nvPicPr>
          <p:cNvPr id="274" name="Google Shape;274;p42"/>
          <p:cNvPicPr preferRelativeResize="0"/>
          <p:nvPr/>
        </p:nvPicPr>
        <p:blipFill>
          <a:blip r:embed="rId6">
            <a:alphaModFix/>
          </a:blip>
          <a:stretch>
            <a:fillRect/>
          </a:stretch>
        </p:blipFill>
        <p:spPr>
          <a:xfrm>
            <a:off x="5198725" y="1152475"/>
            <a:ext cx="989125" cy="989125"/>
          </a:xfrm>
          <a:prstGeom prst="rect">
            <a:avLst/>
          </a:prstGeom>
          <a:noFill/>
          <a:ln>
            <a:noFill/>
          </a:ln>
        </p:spPr>
      </p:pic>
      <p:sp>
        <p:nvSpPr>
          <p:cNvPr id="275" name="Google Shape;275;p42"/>
          <p:cNvSpPr txBox="1"/>
          <p:nvPr/>
        </p:nvSpPr>
        <p:spPr>
          <a:xfrm>
            <a:off x="1712375" y="3458975"/>
            <a:ext cx="280800" cy="306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t>a</a:t>
            </a:r>
            <a:endParaRPr/>
          </a:p>
        </p:txBody>
      </p:sp>
      <p:sp>
        <p:nvSpPr>
          <p:cNvPr id="276" name="Google Shape;276;p42"/>
          <p:cNvSpPr txBox="1"/>
          <p:nvPr/>
        </p:nvSpPr>
        <p:spPr>
          <a:xfrm>
            <a:off x="2760325" y="3458975"/>
            <a:ext cx="280800" cy="306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t>b</a:t>
            </a:r>
            <a:endParaRPr/>
          </a:p>
        </p:txBody>
      </p:sp>
      <p:sp>
        <p:nvSpPr>
          <p:cNvPr id="277" name="Google Shape;277;p42"/>
          <p:cNvSpPr txBox="1"/>
          <p:nvPr/>
        </p:nvSpPr>
        <p:spPr>
          <a:xfrm>
            <a:off x="4060025" y="3458975"/>
            <a:ext cx="280800" cy="306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t>c</a:t>
            </a:r>
            <a:endParaRPr/>
          </a:p>
        </p:txBody>
      </p:sp>
      <p:sp>
        <p:nvSpPr>
          <p:cNvPr id="278" name="Google Shape;278;p42"/>
          <p:cNvSpPr txBox="1"/>
          <p:nvPr/>
        </p:nvSpPr>
        <p:spPr>
          <a:xfrm>
            <a:off x="5107975" y="3458975"/>
            <a:ext cx="280800" cy="306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t>d</a:t>
            </a:r>
            <a:endParaRPr/>
          </a:p>
        </p:txBody>
      </p:sp>
      <p:sp>
        <p:nvSpPr>
          <p:cNvPr id="279" name="Google Shape;279;p42"/>
          <p:cNvSpPr txBox="1"/>
          <p:nvPr/>
        </p:nvSpPr>
        <p:spPr>
          <a:xfrm>
            <a:off x="1712375" y="4883650"/>
            <a:ext cx="280800" cy="306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t>e</a:t>
            </a:r>
            <a:endParaRPr/>
          </a:p>
        </p:txBody>
      </p:sp>
      <p:sp>
        <p:nvSpPr>
          <p:cNvPr id="280" name="Google Shape;280;p42"/>
          <p:cNvSpPr txBox="1"/>
          <p:nvPr/>
        </p:nvSpPr>
        <p:spPr>
          <a:xfrm>
            <a:off x="2760325" y="4883650"/>
            <a:ext cx="280800" cy="306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t>f</a:t>
            </a:r>
            <a:endParaRPr/>
          </a:p>
        </p:txBody>
      </p:sp>
      <p:sp>
        <p:nvSpPr>
          <p:cNvPr id="281" name="Google Shape;281;p42"/>
          <p:cNvSpPr txBox="1"/>
          <p:nvPr/>
        </p:nvSpPr>
        <p:spPr>
          <a:xfrm>
            <a:off x="4060025" y="4883650"/>
            <a:ext cx="280800" cy="306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t>g</a:t>
            </a:r>
            <a:endParaRPr/>
          </a:p>
        </p:txBody>
      </p:sp>
      <p:pic>
        <p:nvPicPr>
          <p:cNvPr id="282" name="Google Shape;282;p42"/>
          <p:cNvPicPr preferRelativeResize="0"/>
          <p:nvPr/>
        </p:nvPicPr>
        <p:blipFill>
          <a:blip r:embed="rId7">
            <a:alphaModFix/>
          </a:blip>
          <a:stretch>
            <a:fillRect/>
          </a:stretch>
        </p:blipFill>
        <p:spPr>
          <a:xfrm>
            <a:off x="7265375" y="3173550"/>
            <a:ext cx="1754675" cy="17546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6" name="Shape 286"/>
        <p:cNvGrpSpPr/>
        <p:nvPr/>
      </p:nvGrpSpPr>
      <p:grpSpPr>
        <a:xfrm>
          <a:off x="0" y="0"/>
          <a:ext cx="0" cy="0"/>
          <a:chOff x="0" y="0"/>
          <a:chExt cx="0" cy="0"/>
        </a:xfrm>
      </p:grpSpPr>
      <p:sp>
        <p:nvSpPr>
          <p:cNvPr id="287" name="Google Shape;287;p4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in Robotics</a:t>
            </a:r>
            <a:endParaRPr/>
          </a:p>
        </p:txBody>
      </p:sp>
      <p:sp>
        <p:nvSpPr>
          <p:cNvPr id="288" name="Google Shape;288;p4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GB"/>
              <a:t>Pancake Flipping Task</a:t>
            </a:r>
            <a:endParaRPr/>
          </a:p>
        </p:txBody>
      </p:sp>
      <p:sp>
        <p:nvSpPr>
          <p:cNvPr id="289" name="Google Shape;289;p43"/>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pic>
        <p:nvPicPr>
          <p:cNvPr id="290" name="Google Shape;290;p43"/>
          <p:cNvPicPr preferRelativeResize="0"/>
          <p:nvPr/>
        </p:nvPicPr>
        <p:blipFill>
          <a:blip r:embed="rId3">
            <a:alphaModFix/>
          </a:blip>
          <a:stretch>
            <a:fillRect/>
          </a:stretch>
        </p:blipFill>
        <p:spPr>
          <a:xfrm>
            <a:off x="476862" y="1920024"/>
            <a:ext cx="8190275" cy="2843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 name="Shape 107"/>
        <p:cNvGrpSpPr/>
        <p:nvPr/>
      </p:nvGrpSpPr>
      <p:grpSpPr>
        <a:xfrm>
          <a:off x="0" y="0"/>
          <a:ext cx="0" cy="0"/>
          <a:chOff x="0" y="0"/>
          <a:chExt cx="0" cy="0"/>
        </a:xfrm>
      </p:grpSpPr>
      <p:sp>
        <p:nvSpPr>
          <p:cNvPr id="108" name="Google Shape;108;p26"/>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GB"/>
              <a:t>Reinforcement Learning for Robotics</a:t>
            </a:r>
            <a:endParaRPr/>
          </a:p>
        </p:txBody>
      </p:sp>
      <p:sp>
        <p:nvSpPr>
          <p:cNvPr id="109" name="Google Shape;109;p26"/>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GB"/>
              <a:t>Iretiayo Akinola</a:t>
            </a:r>
            <a:endParaRPr/>
          </a:p>
          <a:p>
            <a:pPr indent="0" lvl="0" marL="0" rtl="0" algn="ctr">
              <a:spcBef>
                <a:spcPts val="0"/>
              </a:spcBef>
              <a:spcAft>
                <a:spcPts val="0"/>
              </a:spcAft>
              <a:buClr>
                <a:schemeClr val="dk1"/>
              </a:buClr>
              <a:buSzPts val="1100"/>
              <a:buFont typeface="Arial"/>
              <a:buNone/>
            </a:pPr>
            <a:r>
              <a:rPr lang="en-GB" sz="1200" u="sng">
                <a:solidFill>
                  <a:schemeClr val="accent5"/>
                </a:solidFill>
                <a:hlinkClick r:id="rId3"/>
              </a:rPr>
              <a:t>http://www.cs.columbia.edu/~iakinola/</a:t>
            </a:r>
            <a:endParaRPr/>
          </a:p>
        </p:txBody>
      </p:sp>
      <p:pic>
        <p:nvPicPr>
          <p:cNvPr descr="Image result for columbia university logo transparent" id="110" name="Google Shape;110;p26"/>
          <p:cNvPicPr preferRelativeResize="0"/>
          <p:nvPr/>
        </p:nvPicPr>
        <p:blipFill>
          <a:blip r:embed="rId4">
            <a:alphaModFix/>
          </a:blip>
          <a:stretch>
            <a:fillRect/>
          </a:stretch>
        </p:blipFill>
        <p:spPr>
          <a:xfrm>
            <a:off x="3948913" y="3897325"/>
            <a:ext cx="1246175" cy="12461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4" name="Shape 294"/>
        <p:cNvGrpSpPr/>
        <p:nvPr/>
      </p:nvGrpSpPr>
      <p:grpSpPr>
        <a:xfrm>
          <a:off x="0" y="0"/>
          <a:ext cx="0" cy="0"/>
          <a:chOff x="0" y="0"/>
          <a:chExt cx="0" cy="0"/>
        </a:xfrm>
      </p:grpSpPr>
      <p:sp>
        <p:nvSpPr>
          <p:cNvPr id="295" name="Google Shape;295;p4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in Robotics</a:t>
            </a:r>
            <a:endParaRPr/>
          </a:p>
        </p:txBody>
      </p:sp>
      <p:sp>
        <p:nvSpPr>
          <p:cNvPr id="296" name="Google Shape;296;p4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GB"/>
              <a:t>Pancake Flipping Task</a:t>
            </a:r>
            <a:endParaRPr/>
          </a:p>
        </p:txBody>
      </p:sp>
      <p:sp>
        <p:nvSpPr>
          <p:cNvPr id="297" name="Google Shape;297;p44"/>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pic>
        <p:nvPicPr>
          <p:cNvPr descr="Pancake day special!&#10;&#10;The video shows a Barrett WAM robot learning to flip pancakes by reinforcement learning. The motion is encoded in a mixture of basis force fields through an extension of Dynamic Movement Primitives (DMP) that represents the synergies across the different variables through stiffness matrices. An Inverse Dynamics controller with variable stiffness is used for reproduction. &#10;&#10;For pancake day special, the skill is first demonstrated via kinesthetic teaching, and then refined by Policy learning by Weighting Exploration with the Returns (PoWER) algorithm. After 50 trials, the robot learns that the first part of the task requires a stiff behavior to throw the pancake in the air, while the second part requires the hand to be compliant in order to catch the pancake without having it bounced off the pan.&#10;&#10;Video credits:&#10;--------------------------&#10;Dr. Petar Kormushev&#10;http://kormushev.com&#10;&#10;Affiliation:&#10;----------------------&#10;Advanced Robotics dept.&#10;Italian Institute of Technology (IIT)&#10;&#10;Published paper about this pancake flipping robot experiment:&#10;http://kormushev.com/papers/Kormushev-IROS2010.pdf&#10;&#10;Pancake day special" id="298" name="Google Shape;298;p44" title="Robot Learns to Flip Pancakes">
            <a:hlinkClick r:id="rId3"/>
          </p:cNvPr>
          <p:cNvPicPr preferRelativeResize="0"/>
          <p:nvPr/>
        </p:nvPicPr>
        <p:blipFill>
          <a:blip r:embed="rId4">
            <a:alphaModFix/>
          </a:blip>
          <a:stretch>
            <a:fillRect/>
          </a:stretch>
        </p:blipFill>
        <p:spPr>
          <a:xfrm>
            <a:off x="2286000" y="1548875"/>
            <a:ext cx="4572000" cy="34290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2" name="Shape 302"/>
        <p:cNvGrpSpPr/>
        <p:nvPr/>
      </p:nvGrpSpPr>
      <p:grpSpPr>
        <a:xfrm>
          <a:off x="0" y="0"/>
          <a:ext cx="0" cy="0"/>
          <a:chOff x="0" y="0"/>
          <a:chExt cx="0" cy="0"/>
        </a:xfrm>
      </p:grpSpPr>
      <p:sp>
        <p:nvSpPr>
          <p:cNvPr id="303" name="Google Shape;303;p4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in Robotics</a:t>
            </a:r>
            <a:endParaRPr/>
          </a:p>
        </p:txBody>
      </p:sp>
      <p:sp>
        <p:nvSpPr>
          <p:cNvPr id="304" name="Google Shape;304;p4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Pancake Flipping Task</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342900" lvl="0" marL="457200" rtl="0" algn="l">
              <a:spcBef>
                <a:spcPts val="1600"/>
              </a:spcBef>
              <a:spcAft>
                <a:spcPts val="0"/>
              </a:spcAft>
              <a:buSzPts val="1800"/>
              <a:buChar char="●"/>
            </a:pPr>
            <a:r>
              <a:rPr lang="en-GB"/>
              <a:t>Reward</a:t>
            </a:r>
            <a:endParaRPr/>
          </a:p>
          <a:p>
            <a:pPr indent="-317500" lvl="1" marL="914400" rtl="0" algn="l">
              <a:spcBef>
                <a:spcPts val="0"/>
              </a:spcBef>
              <a:spcAft>
                <a:spcPts val="0"/>
              </a:spcAft>
              <a:buSzPts val="1400"/>
              <a:buChar char="○"/>
            </a:pPr>
            <a:r>
              <a:rPr lang="en-GB">
                <a:solidFill>
                  <a:schemeClr val="dk1"/>
                </a:solidFill>
              </a:rPr>
              <a:t>Orientational </a:t>
            </a:r>
            <a:r>
              <a:rPr lang="en-GB"/>
              <a:t>reward</a:t>
            </a:r>
            <a:endParaRPr/>
          </a:p>
          <a:p>
            <a:pPr indent="-317500" lvl="1" marL="914400" rtl="0" algn="l">
              <a:spcBef>
                <a:spcPts val="0"/>
              </a:spcBef>
              <a:spcAft>
                <a:spcPts val="0"/>
              </a:spcAft>
              <a:buSzPts val="1400"/>
              <a:buChar char="○"/>
            </a:pPr>
            <a:r>
              <a:rPr lang="en-GB">
                <a:solidFill>
                  <a:schemeClr val="dk1"/>
                </a:solidFill>
              </a:rPr>
              <a:t>Positional </a:t>
            </a:r>
            <a:r>
              <a:rPr lang="en-GB"/>
              <a:t>reward</a:t>
            </a:r>
            <a:endParaRPr/>
          </a:p>
        </p:txBody>
      </p:sp>
      <p:sp>
        <p:nvSpPr>
          <p:cNvPr id="305" name="Google Shape;305;p45"/>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pic>
        <p:nvPicPr>
          <p:cNvPr id="306" name="Google Shape;306;p45"/>
          <p:cNvPicPr preferRelativeResize="0"/>
          <p:nvPr/>
        </p:nvPicPr>
        <p:blipFill rotWithShape="1">
          <a:blip r:embed="rId3">
            <a:alphaModFix/>
          </a:blip>
          <a:srcRect b="0" l="0" r="49377" t="0"/>
          <a:stretch/>
        </p:blipFill>
        <p:spPr>
          <a:xfrm>
            <a:off x="6111775" y="2920250"/>
            <a:ext cx="2681602" cy="1838775"/>
          </a:xfrm>
          <a:prstGeom prst="rect">
            <a:avLst/>
          </a:prstGeom>
          <a:noFill/>
          <a:ln>
            <a:noFill/>
          </a:ln>
        </p:spPr>
      </p:pic>
      <p:pic>
        <p:nvPicPr>
          <p:cNvPr id="307" name="Google Shape;307;p45"/>
          <p:cNvPicPr preferRelativeResize="0"/>
          <p:nvPr/>
        </p:nvPicPr>
        <p:blipFill>
          <a:blip r:embed="rId4">
            <a:alphaModFix/>
          </a:blip>
          <a:stretch>
            <a:fillRect/>
          </a:stretch>
        </p:blipFill>
        <p:spPr>
          <a:xfrm>
            <a:off x="1437863" y="1602850"/>
            <a:ext cx="6268275" cy="8560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1" name="Shape 311"/>
        <p:cNvGrpSpPr/>
        <p:nvPr/>
      </p:nvGrpSpPr>
      <p:grpSpPr>
        <a:xfrm>
          <a:off x="0" y="0"/>
          <a:ext cx="0" cy="0"/>
          <a:chOff x="0" y="0"/>
          <a:chExt cx="0" cy="0"/>
        </a:xfrm>
      </p:grpSpPr>
      <p:sp>
        <p:nvSpPr>
          <p:cNvPr id="312" name="Google Shape;312;p4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in Robotics</a:t>
            </a:r>
            <a:endParaRPr/>
          </a:p>
        </p:txBody>
      </p:sp>
      <p:sp>
        <p:nvSpPr>
          <p:cNvPr id="313" name="Google Shape;313;p4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GB"/>
              <a:t>Archery </a:t>
            </a:r>
            <a:r>
              <a:rPr lang="en-GB"/>
              <a:t>Task</a:t>
            </a:r>
            <a:endParaRPr/>
          </a:p>
        </p:txBody>
      </p:sp>
      <p:sp>
        <p:nvSpPr>
          <p:cNvPr id="314" name="Google Shape;314;p46"/>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pic>
        <p:nvPicPr>
          <p:cNvPr id="315" name="Google Shape;315;p46"/>
          <p:cNvPicPr preferRelativeResize="0"/>
          <p:nvPr/>
        </p:nvPicPr>
        <p:blipFill>
          <a:blip r:embed="rId3">
            <a:alphaModFix/>
          </a:blip>
          <a:stretch>
            <a:fillRect/>
          </a:stretch>
        </p:blipFill>
        <p:spPr>
          <a:xfrm>
            <a:off x="311700" y="1958400"/>
            <a:ext cx="4390450" cy="2799250"/>
          </a:xfrm>
          <a:prstGeom prst="rect">
            <a:avLst/>
          </a:prstGeom>
          <a:noFill/>
          <a:ln>
            <a:noFill/>
          </a:ln>
        </p:spPr>
      </p:pic>
      <p:pic>
        <p:nvPicPr>
          <p:cNvPr id="316" name="Google Shape;316;p46"/>
          <p:cNvPicPr preferRelativeResize="0"/>
          <p:nvPr/>
        </p:nvPicPr>
        <p:blipFill>
          <a:blip r:embed="rId4">
            <a:alphaModFix/>
          </a:blip>
          <a:stretch>
            <a:fillRect/>
          </a:stretch>
        </p:blipFill>
        <p:spPr>
          <a:xfrm>
            <a:off x="5868338" y="1958394"/>
            <a:ext cx="2473774" cy="510550"/>
          </a:xfrm>
          <a:prstGeom prst="rect">
            <a:avLst/>
          </a:prstGeom>
          <a:noFill/>
          <a:ln>
            <a:noFill/>
          </a:ln>
        </p:spPr>
      </p:pic>
      <p:pic>
        <p:nvPicPr>
          <p:cNvPr id="317" name="Google Shape;317;p46"/>
          <p:cNvPicPr preferRelativeResize="0"/>
          <p:nvPr/>
        </p:nvPicPr>
        <p:blipFill>
          <a:blip r:embed="rId5">
            <a:alphaModFix/>
          </a:blip>
          <a:stretch>
            <a:fillRect/>
          </a:stretch>
        </p:blipFill>
        <p:spPr>
          <a:xfrm>
            <a:off x="5568988" y="2839950"/>
            <a:ext cx="3072451" cy="22101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1" name="Shape 321"/>
        <p:cNvGrpSpPr/>
        <p:nvPr/>
      </p:nvGrpSpPr>
      <p:grpSpPr>
        <a:xfrm>
          <a:off x="0" y="0"/>
          <a:ext cx="0" cy="0"/>
          <a:chOff x="0" y="0"/>
          <a:chExt cx="0" cy="0"/>
        </a:xfrm>
      </p:grpSpPr>
      <p:sp>
        <p:nvSpPr>
          <p:cNvPr id="322" name="Google Shape;322;p4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t>Reinforcement Learning</a:t>
            </a:r>
            <a:endParaRPr/>
          </a:p>
        </p:txBody>
      </p:sp>
      <p:sp>
        <p:nvSpPr>
          <p:cNvPr id="323" name="Google Shape;323;p4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Pros</a:t>
            </a:r>
            <a:endParaRPr/>
          </a:p>
          <a:p>
            <a:pPr indent="-342900" lvl="0" marL="457200" rtl="0" algn="l">
              <a:spcBef>
                <a:spcPts val="1600"/>
              </a:spcBef>
              <a:spcAft>
                <a:spcPts val="0"/>
              </a:spcAft>
              <a:buSzPts val="1800"/>
              <a:buChar char="●"/>
            </a:pPr>
            <a:r>
              <a:rPr lang="en-GB"/>
              <a:t>Fully autonomous</a:t>
            </a:r>
            <a:endParaRPr/>
          </a:p>
          <a:p>
            <a:pPr indent="-342900" lvl="0" marL="457200" rtl="0" algn="l">
              <a:spcBef>
                <a:spcPts val="0"/>
              </a:spcBef>
              <a:spcAft>
                <a:spcPts val="0"/>
              </a:spcAft>
              <a:buSzPts val="1800"/>
              <a:buChar char="●"/>
            </a:pPr>
            <a:r>
              <a:rPr lang="en-GB"/>
              <a:t>Skills not explicit coded</a:t>
            </a:r>
            <a:endParaRPr/>
          </a:p>
          <a:p>
            <a:pPr indent="-342900" lvl="0" marL="457200" rtl="0" algn="l">
              <a:spcBef>
                <a:spcPts val="0"/>
              </a:spcBef>
              <a:spcAft>
                <a:spcPts val="0"/>
              </a:spcAft>
              <a:buSzPts val="1800"/>
              <a:buChar char="●"/>
            </a:pPr>
            <a:r>
              <a:rPr lang="en-GB"/>
              <a:t>No demonstration needed</a:t>
            </a:r>
            <a:endParaRPr/>
          </a:p>
          <a:p>
            <a:pPr indent="0" lvl="0" marL="0" rtl="0" algn="l">
              <a:spcBef>
                <a:spcPts val="1600"/>
              </a:spcBef>
              <a:spcAft>
                <a:spcPts val="0"/>
              </a:spcAft>
              <a:buNone/>
            </a:pPr>
            <a:r>
              <a:rPr lang="en-GB"/>
              <a:t>Cons</a:t>
            </a:r>
            <a:endParaRPr/>
          </a:p>
          <a:p>
            <a:pPr indent="-342900" lvl="0" marL="457200" rtl="0" algn="l">
              <a:spcBef>
                <a:spcPts val="1600"/>
              </a:spcBef>
              <a:spcAft>
                <a:spcPts val="0"/>
              </a:spcAft>
              <a:buSzPts val="1800"/>
              <a:buChar char="●"/>
            </a:pPr>
            <a:r>
              <a:rPr lang="en-GB"/>
              <a:t>Reward definition: </a:t>
            </a:r>
            <a:r>
              <a:rPr lang="en-GB">
                <a:solidFill>
                  <a:schemeClr val="dk1"/>
                </a:solidFill>
              </a:rPr>
              <a:t>Where does the R come from?</a:t>
            </a:r>
            <a:endParaRPr/>
          </a:p>
          <a:p>
            <a:pPr indent="-342900" lvl="0" marL="457200" rtl="0" algn="l">
              <a:spcBef>
                <a:spcPts val="0"/>
              </a:spcBef>
              <a:spcAft>
                <a:spcPts val="0"/>
              </a:spcAft>
              <a:buSzPts val="1800"/>
              <a:buChar char="●"/>
            </a:pPr>
            <a:r>
              <a:rPr lang="en-GB"/>
              <a:t>Curse of Dimensionality: Exploration cost increases exponentially with dimension</a:t>
            </a:r>
            <a:endParaRPr/>
          </a:p>
          <a:p>
            <a:pPr indent="-342900" lvl="0" marL="457200" rtl="0" algn="l">
              <a:spcBef>
                <a:spcPts val="0"/>
              </a:spcBef>
              <a:spcAft>
                <a:spcPts val="0"/>
              </a:spcAft>
              <a:buSzPts val="1800"/>
              <a:buChar char="●"/>
            </a:pPr>
            <a:r>
              <a:rPr lang="en-GB"/>
              <a:t>Generalization issues: Simulation to Real??</a:t>
            </a:r>
            <a:endParaRPr/>
          </a:p>
          <a:p>
            <a:pPr indent="-342900" lvl="0" marL="457200" rtl="0" algn="l">
              <a:spcBef>
                <a:spcPts val="0"/>
              </a:spcBef>
              <a:spcAft>
                <a:spcPts val="0"/>
              </a:spcAft>
              <a:buSzPts val="1800"/>
              <a:buChar char="●"/>
            </a:pPr>
            <a:r>
              <a:rPr lang="en-GB"/>
              <a:t>Convergence</a:t>
            </a:r>
            <a:endParaRPr/>
          </a:p>
        </p:txBody>
      </p:sp>
      <p:sp>
        <p:nvSpPr>
          <p:cNvPr id="324" name="Google Shape;324;p47"/>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8" name="Shape 328"/>
        <p:cNvGrpSpPr/>
        <p:nvPr/>
      </p:nvGrpSpPr>
      <p:grpSpPr>
        <a:xfrm>
          <a:off x="0" y="0"/>
          <a:ext cx="0" cy="0"/>
          <a:chOff x="0" y="0"/>
          <a:chExt cx="0" cy="0"/>
        </a:xfrm>
      </p:grpSpPr>
      <p:sp>
        <p:nvSpPr>
          <p:cNvPr id="329" name="Google Shape;329;p4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4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34" name="Shape 334"/>
        <p:cNvGrpSpPr/>
        <p:nvPr/>
      </p:nvGrpSpPr>
      <p:grpSpPr>
        <a:xfrm>
          <a:off x="0" y="0"/>
          <a:ext cx="0" cy="0"/>
          <a:chOff x="0" y="0"/>
          <a:chExt cx="0" cy="0"/>
        </a:xfrm>
      </p:grpSpPr>
      <p:sp>
        <p:nvSpPr>
          <p:cNvPr id="335" name="Google Shape;335;p4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RL Class of Methods</a:t>
            </a:r>
            <a:endParaRPr/>
          </a:p>
        </p:txBody>
      </p:sp>
      <p:sp>
        <p:nvSpPr>
          <p:cNvPr id="336" name="Google Shape;336;p4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GB"/>
              <a:t>Value Iteration methods (Q-Learning, SARSA)</a:t>
            </a:r>
            <a:endParaRPr/>
          </a:p>
          <a:p>
            <a:pPr indent="-342900" lvl="0" marL="457200" rtl="0" algn="l">
              <a:spcBef>
                <a:spcPts val="0"/>
              </a:spcBef>
              <a:spcAft>
                <a:spcPts val="0"/>
              </a:spcAft>
              <a:buSzPts val="1800"/>
              <a:buChar char="●"/>
            </a:pPr>
            <a:r>
              <a:rPr lang="en-GB"/>
              <a:t>Policy Gradient Methods (REINFORCE)</a:t>
            </a:r>
            <a:endParaRPr/>
          </a:p>
          <a:p>
            <a:pPr indent="-342900" lvl="0" marL="457200" rtl="0" algn="l">
              <a:spcBef>
                <a:spcPts val="0"/>
              </a:spcBef>
              <a:spcAft>
                <a:spcPts val="0"/>
              </a:spcAft>
              <a:buClr>
                <a:schemeClr val="dk1"/>
              </a:buClr>
              <a:buSzPts val="1800"/>
              <a:buChar char="●"/>
            </a:pPr>
            <a:r>
              <a:rPr lang="en-GB">
                <a:solidFill>
                  <a:schemeClr val="dk1"/>
                </a:solidFill>
              </a:rPr>
              <a:t>Actor-Critic Methods (DDPG, TRPO, PPO, A3C)</a:t>
            </a:r>
            <a:endParaRPr>
              <a:solidFill>
                <a:schemeClr val="dk1"/>
              </a:solidFill>
            </a:endParaRPr>
          </a:p>
          <a:p>
            <a:pPr indent="-342900" lvl="0" marL="457200" rtl="0" algn="l">
              <a:spcBef>
                <a:spcPts val="0"/>
              </a:spcBef>
              <a:spcAft>
                <a:spcPts val="0"/>
              </a:spcAft>
              <a:buClr>
                <a:schemeClr val="dk1"/>
              </a:buClr>
              <a:buSzPts val="1800"/>
              <a:buChar char="●"/>
            </a:pPr>
            <a:r>
              <a:rPr lang="en-GB">
                <a:solidFill>
                  <a:schemeClr val="dk1"/>
                </a:solidFill>
              </a:rPr>
              <a:t>Model-based RL (Guided Policy Search, Dyna)</a:t>
            </a:r>
            <a:endParaRPr>
              <a:solidFill>
                <a:schemeClr val="dk1"/>
              </a:solidFill>
            </a:endParaRPr>
          </a:p>
        </p:txBody>
      </p:sp>
      <p:sp>
        <p:nvSpPr>
          <p:cNvPr id="337" name="Google Shape;337;p49"/>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1" name="Shape 341"/>
        <p:cNvGrpSpPr/>
        <p:nvPr/>
      </p:nvGrpSpPr>
      <p:grpSpPr>
        <a:xfrm>
          <a:off x="0" y="0"/>
          <a:ext cx="0" cy="0"/>
          <a:chOff x="0" y="0"/>
          <a:chExt cx="0" cy="0"/>
        </a:xfrm>
      </p:grpSpPr>
      <p:sp>
        <p:nvSpPr>
          <p:cNvPr id="342" name="Google Shape;342;p5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5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47" name="Shape 347"/>
        <p:cNvGrpSpPr/>
        <p:nvPr/>
      </p:nvGrpSpPr>
      <p:grpSpPr>
        <a:xfrm>
          <a:off x="0" y="0"/>
          <a:ext cx="0" cy="0"/>
          <a:chOff x="0" y="0"/>
          <a:chExt cx="0" cy="0"/>
        </a:xfrm>
      </p:grpSpPr>
      <p:sp>
        <p:nvSpPr>
          <p:cNvPr id="348" name="Google Shape;348;p5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Reinforcement Learning in Robotics</a:t>
            </a:r>
            <a:endParaRPr/>
          </a:p>
        </p:txBody>
      </p:sp>
      <p:sp>
        <p:nvSpPr>
          <p:cNvPr id="349" name="Google Shape;349;p5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GB"/>
              <a:t>Deterministic Policy Gradient Algorithms (David Silver et al. 2014)</a:t>
            </a:r>
            <a:endParaRPr/>
          </a:p>
          <a:p>
            <a:pPr indent="-317500" lvl="1" marL="914400" rtl="0" algn="l">
              <a:spcBef>
                <a:spcPts val="0"/>
              </a:spcBef>
              <a:spcAft>
                <a:spcPts val="0"/>
              </a:spcAft>
              <a:buSzPts val="1400"/>
              <a:buChar char="○"/>
            </a:pPr>
            <a:r>
              <a:rPr lang="en-GB"/>
              <a:t>DPG Algorithm</a:t>
            </a:r>
            <a:endParaRPr/>
          </a:p>
          <a:p>
            <a:pPr indent="-317500" lvl="1" marL="914400" rtl="0" algn="l">
              <a:spcBef>
                <a:spcPts val="0"/>
              </a:spcBef>
              <a:spcAft>
                <a:spcPts val="0"/>
              </a:spcAft>
              <a:buSzPts val="1400"/>
              <a:buChar char="○"/>
            </a:pPr>
            <a:r>
              <a:rPr lang="en-GB"/>
              <a:t>Experiments: continuous bandit, </a:t>
            </a:r>
            <a:r>
              <a:rPr b="1" lang="en-GB"/>
              <a:t>pendulum</a:t>
            </a:r>
            <a:r>
              <a:rPr lang="en-GB"/>
              <a:t>, mountain car, 2D puddle world and </a:t>
            </a:r>
            <a:r>
              <a:rPr b="1" lang="en-GB"/>
              <a:t>Octopus Arm</a:t>
            </a:r>
            <a:endParaRPr b="1"/>
          </a:p>
          <a:p>
            <a:pPr indent="-342900" lvl="0" marL="457200" rtl="0" algn="l">
              <a:spcBef>
                <a:spcPts val="0"/>
              </a:spcBef>
              <a:spcAft>
                <a:spcPts val="0"/>
              </a:spcAft>
              <a:buSzPts val="1800"/>
              <a:buChar char="●"/>
            </a:pPr>
            <a:r>
              <a:rPr lang="en-GB"/>
              <a:t>Continuous Control with Deep Reinforcement Learning (Lillicrap et al. 2016)</a:t>
            </a:r>
            <a:endParaRPr/>
          </a:p>
          <a:p>
            <a:pPr indent="-317500" lvl="1" marL="914400" rtl="0" algn="l">
              <a:spcBef>
                <a:spcPts val="0"/>
              </a:spcBef>
              <a:spcAft>
                <a:spcPts val="0"/>
              </a:spcAft>
              <a:buSzPts val="1400"/>
              <a:buChar char="○"/>
            </a:pPr>
            <a:r>
              <a:rPr lang="en-GB"/>
              <a:t>DDPG</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
        <p:nvSpPr>
          <p:cNvPr id="350" name="Google Shape;350;p51"/>
          <p:cNvSpPr/>
          <p:nvPr/>
        </p:nvSpPr>
        <p:spPr>
          <a:xfrm>
            <a:off x="6996075" y="300000"/>
            <a:ext cx="729000" cy="6540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LfD</a:t>
            </a:r>
            <a:endParaRPr/>
          </a:p>
        </p:txBody>
      </p:sp>
      <p:sp>
        <p:nvSpPr>
          <p:cNvPr id="351" name="Google Shape;351;p51"/>
          <p:cNvSpPr/>
          <p:nvPr/>
        </p:nvSpPr>
        <p:spPr>
          <a:xfrm>
            <a:off x="8053568" y="300000"/>
            <a:ext cx="729000" cy="654000"/>
          </a:xfrm>
          <a:prstGeom prst="ellipse">
            <a:avLst/>
          </a:prstGeom>
          <a:no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HR</a:t>
            </a:r>
            <a:endParaRPr/>
          </a:p>
        </p:txBody>
      </p:sp>
      <p:sp>
        <p:nvSpPr>
          <p:cNvPr id="352" name="Google Shape;352;p51"/>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pic>
        <p:nvPicPr>
          <p:cNvPr id="353" name="Google Shape;353;p51"/>
          <p:cNvPicPr preferRelativeResize="0"/>
          <p:nvPr/>
        </p:nvPicPr>
        <p:blipFill>
          <a:blip r:embed="rId3">
            <a:alphaModFix/>
          </a:blip>
          <a:stretch>
            <a:fillRect/>
          </a:stretch>
        </p:blipFill>
        <p:spPr>
          <a:xfrm>
            <a:off x="2418503" y="2499925"/>
            <a:ext cx="4270421" cy="1124716"/>
          </a:xfrm>
          <a:prstGeom prst="rect">
            <a:avLst/>
          </a:prstGeom>
          <a:noFill/>
          <a:ln>
            <a:noFill/>
          </a:ln>
        </p:spPr>
      </p:pic>
      <p:pic>
        <p:nvPicPr>
          <p:cNvPr id="354" name="Google Shape;354;p51"/>
          <p:cNvPicPr preferRelativeResize="0"/>
          <p:nvPr/>
        </p:nvPicPr>
        <p:blipFill>
          <a:blip r:embed="rId4">
            <a:alphaModFix/>
          </a:blip>
          <a:stretch>
            <a:fillRect/>
          </a:stretch>
        </p:blipFill>
        <p:spPr>
          <a:xfrm>
            <a:off x="2418500" y="3800429"/>
            <a:ext cx="4577575" cy="115149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58" name="Shape 358"/>
        <p:cNvGrpSpPr/>
        <p:nvPr/>
      </p:nvGrpSpPr>
      <p:grpSpPr>
        <a:xfrm>
          <a:off x="0" y="0"/>
          <a:ext cx="0" cy="0"/>
          <a:chOff x="0" y="0"/>
          <a:chExt cx="0" cy="0"/>
        </a:xfrm>
      </p:grpSpPr>
      <p:sp>
        <p:nvSpPr>
          <p:cNvPr id="359" name="Google Shape;359;p5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DPG (Silver et al. 2014)</a:t>
            </a:r>
            <a:endParaRPr/>
          </a:p>
        </p:txBody>
      </p:sp>
      <p:sp>
        <p:nvSpPr>
          <p:cNvPr id="360" name="Google Shape;360;p5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Char char="●"/>
            </a:pPr>
            <a:r>
              <a:rPr lang="en-GB">
                <a:solidFill>
                  <a:schemeClr val="dk1"/>
                </a:solidFill>
              </a:rPr>
              <a:t>Deterministic Policy Gradient Algorithms (David Silver et al. 2014)</a:t>
            </a:r>
            <a:endParaRPr/>
          </a:p>
        </p:txBody>
      </p:sp>
      <p:sp>
        <p:nvSpPr>
          <p:cNvPr id="361" name="Google Shape;361;p52"/>
          <p:cNvSpPr/>
          <p:nvPr/>
        </p:nvSpPr>
        <p:spPr>
          <a:xfrm>
            <a:off x="6996075" y="300000"/>
            <a:ext cx="729000" cy="6540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LfD</a:t>
            </a:r>
            <a:endParaRPr/>
          </a:p>
        </p:txBody>
      </p:sp>
      <p:sp>
        <p:nvSpPr>
          <p:cNvPr id="362" name="Google Shape;362;p52"/>
          <p:cNvSpPr/>
          <p:nvPr/>
        </p:nvSpPr>
        <p:spPr>
          <a:xfrm>
            <a:off x="8053568" y="300000"/>
            <a:ext cx="729000" cy="654000"/>
          </a:xfrm>
          <a:prstGeom prst="ellipse">
            <a:avLst/>
          </a:prstGeom>
          <a:no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HR</a:t>
            </a:r>
            <a:endParaRPr/>
          </a:p>
        </p:txBody>
      </p:sp>
      <p:sp>
        <p:nvSpPr>
          <p:cNvPr id="363" name="Google Shape;363;p52"/>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pic>
        <p:nvPicPr>
          <p:cNvPr id="364" name="Google Shape;364;p52"/>
          <p:cNvPicPr preferRelativeResize="0"/>
          <p:nvPr/>
        </p:nvPicPr>
        <p:blipFill rotWithShape="1">
          <a:blip r:embed="rId3">
            <a:alphaModFix/>
          </a:blip>
          <a:srcRect b="0" l="0" r="0" t="5811"/>
          <a:stretch/>
        </p:blipFill>
        <p:spPr>
          <a:xfrm>
            <a:off x="2577075" y="1739725"/>
            <a:ext cx="4933099" cy="363441"/>
          </a:xfrm>
          <a:prstGeom prst="rect">
            <a:avLst/>
          </a:prstGeom>
          <a:noFill/>
          <a:ln>
            <a:noFill/>
          </a:ln>
        </p:spPr>
      </p:pic>
      <p:pic>
        <p:nvPicPr>
          <p:cNvPr id="365" name="Google Shape;365;p52"/>
          <p:cNvPicPr preferRelativeResize="0"/>
          <p:nvPr/>
        </p:nvPicPr>
        <p:blipFill>
          <a:blip r:embed="rId4">
            <a:alphaModFix/>
          </a:blip>
          <a:stretch>
            <a:fillRect/>
          </a:stretch>
        </p:blipFill>
        <p:spPr>
          <a:xfrm>
            <a:off x="2554175" y="2184675"/>
            <a:ext cx="2967688" cy="363450"/>
          </a:xfrm>
          <a:prstGeom prst="rect">
            <a:avLst/>
          </a:prstGeom>
          <a:noFill/>
          <a:ln>
            <a:noFill/>
          </a:ln>
        </p:spPr>
      </p:pic>
      <p:pic>
        <p:nvPicPr>
          <p:cNvPr id="366" name="Google Shape;366;p52"/>
          <p:cNvPicPr preferRelativeResize="0"/>
          <p:nvPr/>
        </p:nvPicPr>
        <p:blipFill rotWithShape="1">
          <a:blip r:embed="rId5">
            <a:alphaModFix/>
          </a:blip>
          <a:srcRect b="32413" l="3202" r="5565" t="15724"/>
          <a:stretch/>
        </p:blipFill>
        <p:spPr>
          <a:xfrm>
            <a:off x="2554175" y="2596100"/>
            <a:ext cx="4018962" cy="363450"/>
          </a:xfrm>
          <a:prstGeom prst="rect">
            <a:avLst/>
          </a:prstGeom>
          <a:noFill/>
          <a:ln>
            <a:noFill/>
          </a:ln>
        </p:spPr>
      </p:pic>
      <p:pic>
        <p:nvPicPr>
          <p:cNvPr id="367" name="Google Shape;367;p52"/>
          <p:cNvPicPr preferRelativeResize="0"/>
          <p:nvPr/>
        </p:nvPicPr>
        <p:blipFill rotWithShape="1">
          <a:blip r:embed="rId6">
            <a:alphaModFix/>
          </a:blip>
          <a:srcRect b="8230" l="0" r="0" t="9049"/>
          <a:stretch/>
        </p:blipFill>
        <p:spPr>
          <a:xfrm>
            <a:off x="2414175" y="3075325"/>
            <a:ext cx="2058169" cy="363450"/>
          </a:xfrm>
          <a:prstGeom prst="rect">
            <a:avLst/>
          </a:prstGeom>
          <a:noFill/>
          <a:ln>
            <a:noFill/>
          </a:ln>
        </p:spPr>
      </p:pic>
      <p:sp>
        <p:nvSpPr>
          <p:cNvPr id="368" name="Google Shape;368;p52"/>
          <p:cNvSpPr txBox="1"/>
          <p:nvPr/>
        </p:nvSpPr>
        <p:spPr>
          <a:xfrm>
            <a:off x="311700" y="1706200"/>
            <a:ext cx="2073300" cy="234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t>Total discounted reward</a:t>
            </a:r>
            <a:endParaRPr/>
          </a:p>
        </p:txBody>
      </p:sp>
      <p:sp>
        <p:nvSpPr>
          <p:cNvPr id="369" name="Google Shape;369;p52"/>
          <p:cNvSpPr txBox="1"/>
          <p:nvPr/>
        </p:nvSpPr>
        <p:spPr>
          <a:xfrm>
            <a:off x="340450" y="2184675"/>
            <a:ext cx="2073300" cy="234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t>Value functions:</a:t>
            </a:r>
            <a:endParaRPr/>
          </a:p>
        </p:txBody>
      </p:sp>
      <p:sp>
        <p:nvSpPr>
          <p:cNvPr id="370" name="Google Shape;370;p52"/>
          <p:cNvSpPr txBox="1"/>
          <p:nvPr/>
        </p:nvSpPr>
        <p:spPr>
          <a:xfrm>
            <a:off x="340450" y="3024850"/>
            <a:ext cx="2073300" cy="234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t>Performance Objective:</a:t>
            </a:r>
            <a:endParaRPr/>
          </a:p>
        </p:txBody>
      </p:sp>
      <p:pic>
        <p:nvPicPr>
          <p:cNvPr id="371" name="Google Shape;371;p52"/>
          <p:cNvPicPr preferRelativeResize="0"/>
          <p:nvPr/>
        </p:nvPicPr>
        <p:blipFill rotWithShape="1">
          <a:blip r:embed="rId7">
            <a:alphaModFix/>
          </a:blip>
          <a:srcRect b="0" l="0" r="0" t="6794"/>
          <a:stretch/>
        </p:blipFill>
        <p:spPr>
          <a:xfrm>
            <a:off x="1982251" y="3438775"/>
            <a:ext cx="4541975" cy="1030738"/>
          </a:xfrm>
          <a:prstGeom prst="rect">
            <a:avLst/>
          </a:prstGeom>
          <a:noFill/>
          <a:ln>
            <a:noFill/>
          </a:ln>
        </p:spPr>
      </p:pic>
      <p:sp>
        <p:nvSpPr>
          <p:cNvPr id="372" name="Google Shape;372;p52"/>
          <p:cNvSpPr txBox="1"/>
          <p:nvPr/>
        </p:nvSpPr>
        <p:spPr>
          <a:xfrm>
            <a:off x="311700" y="4571300"/>
            <a:ext cx="2073300" cy="234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t>Policy Gradient:</a:t>
            </a:r>
            <a:endParaRPr/>
          </a:p>
        </p:txBody>
      </p:sp>
      <p:pic>
        <p:nvPicPr>
          <p:cNvPr id="373" name="Google Shape;373;p52"/>
          <p:cNvPicPr preferRelativeResize="0"/>
          <p:nvPr/>
        </p:nvPicPr>
        <p:blipFill>
          <a:blip r:embed="rId8">
            <a:alphaModFix/>
          </a:blip>
          <a:stretch>
            <a:fillRect/>
          </a:stretch>
        </p:blipFill>
        <p:spPr>
          <a:xfrm>
            <a:off x="2316050" y="4595025"/>
            <a:ext cx="1039651" cy="363450"/>
          </a:xfrm>
          <a:prstGeom prst="rect">
            <a:avLst/>
          </a:prstGeom>
          <a:noFill/>
          <a:ln>
            <a:noFill/>
          </a:ln>
        </p:spPr>
      </p:pic>
      <p:pic>
        <p:nvPicPr>
          <p:cNvPr id="374" name="Google Shape;374;p52"/>
          <p:cNvPicPr preferRelativeResize="0"/>
          <p:nvPr/>
        </p:nvPicPr>
        <p:blipFill>
          <a:blip r:embed="rId9">
            <a:alphaModFix/>
          </a:blip>
          <a:stretch>
            <a:fillRect/>
          </a:stretch>
        </p:blipFill>
        <p:spPr>
          <a:xfrm>
            <a:off x="6480926" y="3528675"/>
            <a:ext cx="2663077" cy="475030"/>
          </a:xfrm>
          <a:prstGeom prst="rect">
            <a:avLst/>
          </a:prstGeom>
          <a:noFill/>
          <a:ln>
            <a:noFill/>
          </a:ln>
        </p:spPr>
      </p:pic>
      <p:pic>
        <p:nvPicPr>
          <p:cNvPr id="375" name="Google Shape;375;p52"/>
          <p:cNvPicPr preferRelativeResize="0"/>
          <p:nvPr/>
        </p:nvPicPr>
        <p:blipFill>
          <a:blip r:embed="rId10">
            <a:alphaModFix/>
          </a:blip>
          <a:stretch>
            <a:fillRect/>
          </a:stretch>
        </p:blipFill>
        <p:spPr>
          <a:xfrm>
            <a:off x="5702335" y="4615100"/>
            <a:ext cx="2955589" cy="3634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5"/>
                                        </p:tgtEl>
                                        <p:attrNameLst>
                                          <p:attrName>style.visibility</p:attrName>
                                        </p:attrNameLst>
                                      </p:cBhvr>
                                      <p:to>
                                        <p:strVal val="visible"/>
                                      </p:to>
                                    </p:set>
                                    <p:animEffect filter="fade" transition="in">
                                      <p:cBhvr>
                                        <p:cTn dur="1"/>
                                        <p:tgtEl>
                                          <p:spTgt spid="3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4"/>
                                        </p:tgtEl>
                                        <p:attrNameLst>
                                          <p:attrName>style.visibility</p:attrName>
                                        </p:attrNameLst>
                                      </p:cBhvr>
                                      <p:to>
                                        <p:strVal val="visible"/>
                                      </p:to>
                                    </p:set>
                                    <p:animEffect filter="fade" transition="in">
                                      <p:cBhvr>
                                        <p:cTn dur="1"/>
                                        <p:tgtEl>
                                          <p:spTgt spid="3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79" name="Shape 379"/>
        <p:cNvGrpSpPr/>
        <p:nvPr/>
      </p:nvGrpSpPr>
      <p:grpSpPr>
        <a:xfrm>
          <a:off x="0" y="0"/>
          <a:ext cx="0" cy="0"/>
          <a:chOff x="0" y="0"/>
          <a:chExt cx="0" cy="0"/>
        </a:xfrm>
      </p:grpSpPr>
      <p:sp>
        <p:nvSpPr>
          <p:cNvPr id="380" name="Google Shape;380;p5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DPG (Silver et al. 2014)</a:t>
            </a:r>
            <a:endParaRPr/>
          </a:p>
        </p:txBody>
      </p:sp>
      <p:sp>
        <p:nvSpPr>
          <p:cNvPr id="381" name="Google Shape;381;p5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Char char="●"/>
            </a:pPr>
            <a:r>
              <a:rPr lang="en-GB">
                <a:solidFill>
                  <a:schemeClr val="dk1"/>
                </a:solidFill>
              </a:rPr>
              <a:t>Deterministic Policy Gradient Algorithms (David Silver et al. 2014)</a:t>
            </a:r>
            <a:endParaRPr/>
          </a:p>
        </p:txBody>
      </p:sp>
      <p:sp>
        <p:nvSpPr>
          <p:cNvPr id="382" name="Google Shape;382;p53"/>
          <p:cNvSpPr/>
          <p:nvPr/>
        </p:nvSpPr>
        <p:spPr>
          <a:xfrm>
            <a:off x="6996075" y="300000"/>
            <a:ext cx="729000" cy="6540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LfD</a:t>
            </a:r>
            <a:endParaRPr/>
          </a:p>
        </p:txBody>
      </p:sp>
      <p:sp>
        <p:nvSpPr>
          <p:cNvPr id="383" name="Google Shape;383;p53"/>
          <p:cNvSpPr/>
          <p:nvPr/>
        </p:nvSpPr>
        <p:spPr>
          <a:xfrm>
            <a:off x="8053568" y="300000"/>
            <a:ext cx="729000" cy="654000"/>
          </a:xfrm>
          <a:prstGeom prst="ellipse">
            <a:avLst/>
          </a:prstGeom>
          <a:no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HR</a:t>
            </a:r>
            <a:endParaRPr/>
          </a:p>
        </p:txBody>
      </p:sp>
      <p:sp>
        <p:nvSpPr>
          <p:cNvPr id="384" name="Google Shape;384;p53"/>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sp>
        <p:nvSpPr>
          <p:cNvPr id="385" name="Google Shape;385;p53"/>
          <p:cNvSpPr txBox="1"/>
          <p:nvPr/>
        </p:nvSpPr>
        <p:spPr>
          <a:xfrm>
            <a:off x="1026250" y="1577050"/>
            <a:ext cx="2073300" cy="234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t>Performance Objective:</a:t>
            </a:r>
            <a:endParaRPr/>
          </a:p>
        </p:txBody>
      </p:sp>
      <p:sp>
        <p:nvSpPr>
          <p:cNvPr id="386" name="Google Shape;386;p53"/>
          <p:cNvSpPr txBox="1"/>
          <p:nvPr/>
        </p:nvSpPr>
        <p:spPr>
          <a:xfrm>
            <a:off x="997500" y="2209100"/>
            <a:ext cx="2073300" cy="234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t>Policy Gradient:</a:t>
            </a:r>
            <a:endParaRPr/>
          </a:p>
        </p:txBody>
      </p:sp>
      <p:pic>
        <p:nvPicPr>
          <p:cNvPr id="387" name="Google Shape;387;p53"/>
          <p:cNvPicPr preferRelativeResize="0"/>
          <p:nvPr/>
        </p:nvPicPr>
        <p:blipFill>
          <a:blip r:embed="rId3">
            <a:alphaModFix/>
          </a:blip>
          <a:stretch>
            <a:fillRect/>
          </a:stretch>
        </p:blipFill>
        <p:spPr>
          <a:xfrm>
            <a:off x="3459050" y="2183225"/>
            <a:ext cx="963561" cy="336850"/>
          </a:xfrm>
          <a:prstGeom prst="rect">
            <a:avLst/>
          </a:prstGeom>
          <a:noFill/>
          <a:ln>
            <a:noFill/>
          </a:ln>
        </p:spPr>
      </p:pic>
      <p:pic>
        <p:nvPicPr>
          <p:cNvPr id="388" name="Google Shape;388;p53"/>
          <p:cNvPicPr preferRelativeResize="0"/>
          <p:nvPr/>
        </p:nvPicPr>
        <p:blipFill>
          <a:blip r:embed="rId4">
            <a:alphaModFix/>
          </a:blip>
          <a:stretch>
            <a:fillRect/>
          </a:stretch>
        </p:blipFill>
        <p:spPr>
          <a:xfrm>
            <a:off x="3357301" y="1529225"/>
            <a:ext cx="4432487" cy="654000"/>
          </a:xfrm>
          <a:prstGeom prst="rect">
            <a:avLst/>
          </a:prstGeom>
          <a:noFill/>
          <a:ln>
            <a:noFill/>
          </a:ln>
        </p:spPr>
      </p:pic>
      <p:pic>
        <p:nvPicPr>
          <p:cNvPr id="389" name="Google Shape;389;p53"/>
          <p:cNvPicPr preferRelativeResize="0"/>
          <p:nvPr/>
        </p:nvPicPr>
        <p:blipFill>
          <a:blip r:embed="rId5">
            <a:alphaModFix/>
          </a:blip>
          <a:stretch>
            <a:fillRect/>
          </a:stretch>
        </p:blipFill>
        <p:spPr>
          <a:xfrm>
            <a:off x="2972350" y="2823175"/>
            <a:ext cx="5232101" cy="1132875"/>
          </a:xfrm>
          <a:prstGeom prst="rect">
            <a:avLst/>
          </a:prstGeom>
          <a:noFill/>
          <a:ln>
            <a:noFill/>
          </a:ln>
        </p:spPr>
      </p:pic>
      <p:sp>
        <p:nvSpPr>
          <p:cNvPr id="390" name="Google Shape;390;p53"/>
          <p:cNvSpPr txBox="1"/>
          <p:nvPr/>
        </p:nvSpPr>
        <p:spPr>
          <a:xfrm>
            <a:off x="950050" y="2798900"/>
            <a:ext cx="2073300" cy="234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t>Deterministic Policy Gradient:</a:t>
            </a:r>
            <a:endParaRPr/>
          </a:p>
        </p:txBody>
      </p:sp>
      <p:pic>
        <p:nvPicPr>
          <p:cNvPr id="391" name="Google Shape;391;p53"/>
          <p:cNvPicPr preferRelativeResize="0"/>
          <p:nvPr/>
        </p:nvPicPr>
        <p:blipFill>
          <a:blip r:embed="rId6">
            <a:alphaModFix/>
          </a:blip>
          <a:stretch>
            <a:fillRect/>
          </a:stretch>
        </p:blipFill>
        <p:spPr>
          <a:xfrm>
            <a:off x="3277150" y="4703625"/>
            <a:ext cx="2739624" cy="336850"/>
          </a:xfrm>
          <a:prstGeom prst="rect">
            <a:avLst/>
          </a:prstGeom>
          <a:noFill/>
          <a:ln>
            <a:noFill/>
          </a:ln>
        </p:spPr>
      </p:pic>
      <p:sp>
        <p:nvSpPr>
          <p:cNvPr id="392" name="Google Shape;392;p53"/>
          <p:cNvSpPr txBox="1"/>
          <p:nvPr/>
        </p:nvSpPr>
        <p:spPr>
          <a:xfrm>
            <a:off x="5617050" y="4431500"/>
            <a:ext cx="729000" cy="20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t>Actor</a:t>
            </a:r>
            <a:endParaRPr/>
          </a:p>
        </p:txBody>
      </p:sp>
      <p:sp>
        <p:nvSpPr>
          <p:cNvPr id="393" name="Google Shape;393;p53"/>
          <p:cNvSpPr txBox="1"/>
          <p:nvPr/>
        </p:nvSpPr>
        <p:spPr>
          <a:xfrm>
            <a:off x="6644525" y="4431500"/>
            <a:ext cx="729000" cy="20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t>Critic</a:t>
            </a:r>
            <a:endParaRPr/>
          </a:p>
        </p:txBody>
      </p:sp>
      <p:cxnSp>
        <p:nvCxnSpPr>
          <p:cNvPr id="394" name="Google Shape;394;p53"/>
          <p:cNvCxnSpPr>
            <a:stCxn id="392" idx="0"/>
            <a:endCxn id="389" idx="2"/>
          </p:cNvCxnSpPr>
          <p:nvPr/>
        </p:nvCxnSpPr>
        <p:spPr>
          <a:xfrm rot="10800000">
            <a:off x="5588550" y="3956000"/>
            <a:ext cx="393000" cy="475500"/>
          </a:xfrm>
          <a:prstGeom prst="straightConnector1">
            <a:avLst/>
          </a:prstGeom>
          <a:noFill/>
          <a:ln cap="flat" cmpd="sng" w="9525">
            <a:solidFill>
              <a:schemeClr val="dk2"/>
            </a:solidFill>
            <a:prstDash val="solid"/>
            <a:round/>
            <a:headEnd len="med" w="med" type="none"/>
            <a:tailEnd len="med" w="med" type="triangle"/>
          </a:ln>
        </p:spPr>
      </p:cxnSp>
      <p:cxnSp>
        <p:nvCxnSpPr>
          <p:cNvPr id="395" name="Google Shape;395;p53"/>
          <p:cNvCxnSpPr>
            <a:stCxn id="393" idx="0"/>
          </p:cNvCxnSpPr>
          <p:nvPr/>
        </p:nvCxnSpPr>
        <p:spPr>
          <a:xfrm rot="10800000">
            <a:off x="6403025" y="3920000"/>
            <a:ext cx="606000" cy="511500"/>
          </a:xfrm>
          <a:prstGeom prst="straightConnector1">
            <a:avLst/>
          </a:prstGeom>
          <a:noFill/>
          <a:ln cap="flat" cmpd="sng" w="9525">
            <a:solidFill>
              <a:schemeClr val="dk2"/>
            </a:solidFill>
            <a:prstDash val="solid"/>
            <a:round/>
            <a:headEnd len="med" w="med"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2"/>
                                        </p:tgtEl>
                                        <p:attrNameLst>
                                          <p:attrName>style.visibility</p:attrName>
                                        </p:attrNameLst>
                                      </p:cBhvr>
                                      <p:to>
                                        <p:strVal val="visible"/>
                                      </p:to>
                                    </p:set>
                                    <p:animEffect filter="fade" transition="in">
                                      <p:cBhvr>
                                        <p:cTn dur="1"/>
                                        <p:tgtEl>
                                          <p:spTgt spid="392"/>
                                        </p:tgtEl>
                                      </p:cBhvr>
                                    </p:animEffect>
                                  </p:childTnLst>
                                </p:cTn>
                              </p:par>
                              <p:par>
                                <p:cTn fill="hold" nodeType="withEffect" presetClass="entr" presetID="10" presetSubtype="0">
                                  <p:stCondLst>
                                    <p:cond delay="0"/>
                                  </p:stCondLst>
                                  <p:childTnLst>
                                    <p:set>
                                      <p:cBhvr>
                                        <p:cTn dur="1" fill="hold">
                                          <p:stCondLst>
                                            <p:cond delay="0"/>
                                          </p:stCondLst>
                                        </p:cTn>
                                        <p:tgtEl>
                                          <p:spTgt spid="393"/>
                                        </p:tgtEl>
                                        <p:attrNameLst>
                                          <p:attrName>style.visibility</p:attrName>
                                        </p:attrNameLst>
                                      </p:cBhvr>
                                      <p:to>
                                        <p:strVal val="visible"/>
                                      </p:to>
                                    </p:set>
                                    <p:animEffect filter="fade" transition="in">
                                      <p:cBhvr>
                                        <p:cTn dur="1000"/>
                                        <p:tgtEl>
                                          <p:spTgt spid="393"/>
                                        </p:tgtEl>
                                      </p:cBhvr>
                                    </p:animEffect>
                                  </p:childTnLst>
                                </p:cTn>
                              </p:par>
                              <p:par>
                                <p:cTn fill="hold" nodeType="withEffect" presetClass="entr" presetID="10" presetSubtype="0">
                                  <p:stCondLst>
                                    <p:cond delay="0"/>
                                  </p:stCondLst>
                                  <p:childTnLst>
                                    <p:set>
                                      <p:cBhvr>
                                        <p:cTn dur="1" fill="hold">
                                          <p:stCondLst>
                                            <p:cond delay="0"/>
                                          </p:stCondLst>
                                        </p:cTn>
                                        <p:tgtEl>
                                          <p:spTgt spid="394"/>
                                        </p:tgtEl>
                                        <p:attrNameLst>
                                          <p:attrName>style.visibility</p:attrName>
                                        </p:attrNameLst>
                                      </p:cBhvr>
                                      <p:to>
                                        <p:strVal val="visible"/>
                                      </p:to>
                                    </p:set>
                                    <p:animEffect filter="fade" transition="in">
                                      <p:cBhvr>
                                        <p:cTn dur="1000"/>
                                        <p:tgtEl>
                                          <p:spTgt spid="394"/>
                                        </p:tgtEl>
                                      </p:cBhvr>
                                    </p:animEffect>
                                  </p:childTnLst>
                                </p:cTn>
                              </p:par>
                              <p:par>
                                <p:cTn fill="hold" nodeType="withEffect" presetClass="entr" presetID="10" presetSubtype="0">
                                  <p:stCondLst>
                                    <p:cond delay="0"/>
                                  </p:stCondLst>
                                  <p:childTnLst>
                                    <p:set>
                                      <p:cBhvr>
                                        <p:cTn dur="1" fill="hold">
                                          <p:stCondLst>
                                            <p:cond delay="0"/>
                                          </p:stCondLst>
                                        </p:cTn>
                                        <p:tgtEl>
                                          <p:spTgt spid="395"/>
                                        </p:tgtEl>
                                        <p:attrNameLst>
                                          <p:attrName>style.visibility</p:attrName>
                                        </p:attrNameLst>
                                      </p:cBhvr>
                                      <p:to>
                                        <p:strVal val="visible"/>
                                      </p:to>
                                    </p:set>
                                    <p:animEffect filter="fade" transition="in">
                                      <p:cBhvr>
                                        <p:cTn dur="1000"/>
                                        <p:tgtEl>
                                          <p:spTgt spid="3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4" name="Shape 114"/>
        <p:cNvGrpSpPr/>
        <p:nvPr/>
      </p:nvGrpSpPr>
      <p:grpSpPr>
        <a:xfrm>
          <a:off x="0" y="0"/>
          <a:ext cx="0" cy="0"/>
          <a:chOff x="0" y="0"/>
          <a:chExt cx="0" cy="0"/>
        </a:xfrm>
      </p:grpSpPr>
      <p:sp>
        <p:nvSpPr>
          <p:cNvPr id="115" name="Google Shape;115;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Robot Learning</a:t>
            </a:r>
            <a:endParaRPr/>
          </a:p>
        </p:txBody>
      </p:sp>
      <p:sp>
        <p:nvSpPr>
          <p:cNvPr id="116" name="Google Shape;116;p2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Robotics: see, think, act</a:t>
            </a:r>
            <a:endParaRPr/>
          </a:p>
          <a:p>
            <a:pPr indent="0" lvl="0" marL="0" rtl="0" algn="l">
              <a:spcBef>
                <a:spcPts val="1600"/>
              </a:spcBef>
              <a:spcAft>
                <a:spcPts val="0"/>
              </a:spcAft>
              <a:buClr>
                <a:schemeClr val="dk1"/>
              </a:buClr>
              <a:buSzPts val="1100"/>
              <a:buFont typeface="Arial"/>
              <a:buNone/>
            </a:pPr>
            <a:r>
              <a:t/>
            </a:r>
            <a:endParaRPr>
              <a:solidFill>
                <a:schemeClr val="dk1"/>
              </a:solidFill>
            </a:endParaRPr>
          </a:p>
          <a:p>
            <a:pPr indent="0" lvl="0" marL="0" rtl="0" algn="l">
              <a:spcBef>
                <a:spcPts val="1600"/>
              </a:spcBef>
              <a:spcAft>
                <a:spcPts val="0"/>
              </a:spcAft>
              <a:buClr>
                <a:schemeClr val="dk1"/>
              </a:buClr>
              <a:buSzPts val="1100"/>
              <a:buFont typeface="Arial"/>
              <a:buNone/>
            </a:pPr>
            <a:r>
              <a:rPr lang="en-GB">
                <a:solidFill>
                  <a:schemeClr val="dk1"/>
                </a:solidFill>
              </a:rPr>
              <a:t>Direct programming can be hard for different tasks</a:t>
            </a:r>
            <a:endParaRPr/>
          </a:p>
          <a:p>
            <a:pPr indent="-342900" lvl="0" marL="457200" rtl="0" algn="l">
              <a:spcBef>
                <a:spcPts val="1600"/>
              </a:spcBef>
              <a:spcAft>
                <a:spcPts val="0"/>
              </a:spcAft>
              <a:buSzPts val="1800"/>
              <a:buChar char="●"/>
            </a:pPr>
            <a:r>
              <a:rPr lang="en-GB"/>
              <a:t>Degree of structure and consistency</a:t>
            </a:r>
            <a:endParaRPr/>
          </a:p>
          <a:p>
            <a:pPr indent="-342900" lvl="0" marL="457200" rtl="0" algn="l">
              <a:spcBef>
                <a:spcPts val="0"/>
              </a:spcBef>
              <a:spcAft>
                <a:spcPts val="0"/>
              </a:spcAft>
              <a:buSzPts val="1800"/>
              <a:buChar char="●"/>
            </a:pPr>
            <a:r>
              <a:rPr lang="en-GB"/>
              <a:t>Perception</a:t>
            </a:r>
            <a:endParaRPr/>
          </a:p>
          <a:p>
            <a:pPr indent="-342900" lvl="0" marL="457200" rtl="0" algn="l">
              <a:spcBef>
                <a:spcPts val="0"/>
              </a:spcBef>
              <a:spcAft>
                <a:spcPts val="0"/>
              </a:spcAft>
              <a:buSzPts val="1800"/>
              <a:buChar char="●"/>
            </a:pPr>
            <a:r>
              <a:rPr lang="en-GB"/>
              <a:t>Manipulation</a:t>
            </a:r>
            <a:endParaRPr/>
          </a:p>
          <a:p>
            <a:pPr indent="-342900" lvl="0" marL="457200" rtl="0" algn="l">
              <a:spcBef>
                <a:spcPts val="0"/>
              </a:spcBef>
              <a:spcAft>
                <a:spcPts val="0"/>
              </a:spcAft>
              <a:buSzPts val="1800"/>
              <a:buChar char="●"/>
            </a:pPr>
            <a:r>
              <a:rPr lang="en-GB"/>
              <a:t>Deformation</a:t>
            </a:r>
            <a:endParaRPr/>
          </a:p>
          <a:p>
            <a:pPr indent="0" lvl="0" marL="0" rtl="0" algn="l">
              <a:spcBef>
                <a:spcPts val="1600"/>
              </a:spcBef>
              <a:spcAft>
                <a:spcPts val="1600"/>
              </a:spcAft>
              <a:buNone/>
            </a:pPr>
            <a:r>
              <a:t/>
            </a:r>
            <a:endParaRPr/>
          </a:p>
        </p:txBody>
      </p:sp>
      <p:sp>
        <p:nvSpPr>
          <p:cNvPr id="117" name="Google Shape;117;p27"/>
          <p:cNvSpPr txBox="1"/>
          <p:nvPr/>
        </p:nvSpPr>
        <p:spPr>
          <a:xfrm>
            <a:off x="5200150" y="2986025"/>
            <a:ext cx="1928700" cy="95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dk1"/>
                </a:solidFill>
              </a:rPr>
              <a:t>Vacuum robots</a:t>
            </a:r>
            <a:endParaRPr>
              <a:solidFill>
                <a:schemeClr val="dk1"/>
              </a:solidFill>
            </a:endParaRPr>
          </a:p>
          <a:p>
            <a:pPr indent="0" lvl="0" marL="0" rtl="0" algn="l">
              <a:spcBef>
                <a:spcPts val="0"/>
              </a:spcBef>
              <a:spcAft>
                <a:spcPts val="0"/>
              </a:spcAft>
              <a:buNone/>
            </a:pPr>
            <a:r>
              <a:rPr lang="en-GB">
                <a:solidFill>
                  <a:schemeClr val="dk1"/>
                </a:solidFill>
              </a:rPr>
              <a:t>Lawn mowing</a:t>
            </a:r>
            <a:endParaRPr>
              <a:solidFill>
                <a:schemeClr val="dk1"/>
              </a:solidFill>
            </a:endParaRPr>
          </a:p>
          <a:p>
            <a:pPr indent="0" lvl="0" marL="0" rtl="0" algn="l">
              <a:spcBef>
                <a:spcPts val="0"/>
              </a:spcBef>
              <a:spcAft>
                <a:spcPts val="0"/>
              </a:spcAft>
              <a:buNone/>
            </a:pPr>
            <a:r>
              <a:rPr lang="en-GB">
                <a:solidFill>
                  <a:schemeClr val="dk1"/>
                </a:solidFill>
              </a:rPr>
              <a:t>Pool cleaning</a:t>
            </a:r>
            <a:endParaRPr>
              <a:solidFill>
                <a:schemeClr val="dk1"/>
              </a:solidFill>
            </a:endParaRPr>
          </a:p>
          <a:p>
            <a:pPr indent="0" lvl="0" marL="0" rtl="0" algn="l">
              <a:spcBef>
                <a:spcPts val="0"/>
              </a:spcBef>
              <a:spcAft>
                <a:spcPts val="0"/>
              </a:spcAft>
              <a:buNone/>
            </a:pPr>
            <a:r>
              <a:rPr lang="en-GB">
                <a:solidFill>
                  <a:schemeClr val="dk1"/>
                </a:solidFill>
              </a:rPr>
              <a:t>Manufacturing robots</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18" name="Google Shape;118;p27"/>
          <p:cNvSpPr txBox="1"/>
          <p:nvPr/>
        </p:nvSpPr>
        <p:spPr>
          <a:xfrm>
            <a:off x="7157100" y="2986025"/>
            <a:ext cx="1928700" cy="108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t>Home-cleaning robot </a:t>
            </a:r>
            <a:endParaRPr/>
          </a:p>
          <a:p>
            <a:pPr indent="0" lvl="0" marL="0" rtl="0" algn="l">
              <a:spcBef>
                <a:spcPts val="0"/>
              </a:spcBef>
              <a:spcAft>
                <a:spcPts val="0"/>
              </a:spcAft>
              <a:buNone/>
            </a:pPr>
            <a:r>
              <a:rPr lang="en-GB"/>
              <a:t>Cooking Robot</a:t>
            </a:r>
            <a:endParaRPr/>
          </a:p>
          <a:p>
            <a:pPr indent="0" lvl="0" marL="0" rtl="0" algn="l">
              <a:spcBef>
                <a:spcPts val="0"/>
              </a:spcBef>
              <a:spcAft>
                <a:spcPts val="0"/>
              </a:spcAft>
              <a:buNone/>
            </a:pPr>
            <a:r>
              <a:rPr lang="en-GB"/>
              <a:t>Laundry Robot</a:t>
            </a:r>
            <a:br>
              <a:rPr lang="en-GB"/>
            </a:br>
            <a:r>
              <a:rPr lang="en-GB"/>
              <a:t>Warehouse Robot</a:t>
            </a:r>
            <a:endParaRPr/>
          </a:p>
        </p:txBody>
      </p:sp>
      <p:pic>
        <p:nvPicPr>
          <p:cNvPr id="119" name="Google Shape;119;p27"/>
          <p:cNvPicPr preferRelativeResize="0"/>
          <p:nvPr/>
        </p:nvPicPr>
        <p:blipFill>
          <a:blip r:embed="rId3">
            <a:alphaModFix/>
          </a:blip>
          <a:stretch>
            <a:fillRect/>
          </a:stretch>
        </p:blipFill>
        <p:spPr>
          <a:xfrm>
            <a:off x="3731975" y="863337"/>
            <a:ext cx="2403272" cy="1185925"/>
          </a:xfrm>
          <a:prstGeom prst="rect">
            <a:avLst/>
          </a:prstGeom>
          <a:noFill/>
          <a:ln>
            <a:noFill/>
          </a:ln>
        </p:spPr>
      </p:pic>
      <p:pic>
        <p:nvPicPr>
          <p:cNvPr id="120" name="Google Shape;120;p27"/>
          <p:cNvPicPr preferRelativeResize="0"/>
          <p:nvPr/>
        </p:nvPicPr>
        <p:blipFill>
          <a:blip r:embed="rId4">
            <a:alphaModFix/>
          </a:blip>
          <a:stretch>
            <a:fillRect/>
          </a:stretch>
        </p:blipFill>
        <p:spPr>
          <a:xfrm>
            <a:off x="6698301" y="826025"/>
            <a:ext cx="2387499" cy="12605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
                                        </p:tgtEl>
                                        <p:attrNameLst>
                                          <p:attrName>style.visibility</p:attrName>
                                        </p:attrNameLst>
                                      </p:cBhvr>
                                      <p:to>
                                        <p:strVal val="visible"/>
                                      </p:to>
                                    </p:set>
                                    <p:animEffect filter="fade" transition="in">
                                      <p:cBhvr>
                                        <p:cTn dur="1"/>
                                        <p:tgtEl>
                                          <p:spTgt spid="119"/>
                                        </p:tgtEl>
                                      </p:cBhvr>
                                    </p:animEffect>
                                  </p:childTnLst>
                                </p:cTn>
                              </p:par>
                              <p:par>
                                <p:cTn fill="hold" nodeType="withEffect" presetClass="entr" presetID="10" presetSubtype="0">
                                  <p:stCondLst>
                                    <p:cond delay="0"/>
                                  </p:stCondLst>
                                  <p:childTnLst>
                                    <p:set>
                                      <p:cBhvr>
                                        <p:cTn dur="1" fill="hold">
                                          <p:stCondLst>
                                            <p:cond delay="0"/>
                                          </p:stCondLst>
                                        </p:cTn>
                                        <p:tgtEl>
                                          <p:spTgt spid="120"/>
                                        </p:tgtEl>
                                        <p:attrNameLst>
                                          <p:attrName>style.visibility</p:attrName>
                                        </p:attrNameLst>
                                      </p:cBhvr>
                                      <p:to>
                                        <p:strVal val="visible"/>
                                      </p:to>
                                    </p:set>
                                    <p:animEffect filter="fade" transition="in">
                                      <p:cBhvr>
                                        <p:cTn dur="1"/>
                                        <p:tgtEl>
                                          <p:spTgt spid="1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7"/>
                                        </p:tgtEl>
                                        <p:attrNameLst>
                                          <p:attrName>style.visibility</p:attrName>
                                        </p:attrNameLst>
                                      </p:cBhvr>
                                      <p:to>
                                        <p:strVal val="visible"/>
                                      </p:to>
                                    </p:set>
                                    <p:animEffect filter="fade" transition="in">
                                      <p:cBhvr>
                                        <p:cTn dur="1"/>
                                        <p:tgtEl>
                                          <p:spTgt spid="117"/>
                                        </p:tgtEl>
                                      </p:cBhvr>
                                    </p:animEffect>
                                  </p:childTnLst>
                                </p:cTn>
                              </p:par>
                              <p:par>
                                <p:cTn fill="hold" nodeType="withEffect" presetClass="entr" presetID="10" presetSubtype="0">
                                  <p:stCondLst>
                                    <p:cond delay="0"/>
                                  </p:stCondLst>
                                  <p:childTnLst>
                                    <p:set>
                                      <p:cBhvr>
                                        <p:cTn dur="1" fill="hold">
                                          <p:stCondLst>
                                            <p:cond delay="0"/>
                                          </p:stCondLst>
                                        </p:cTn>
                                        <p:tgtEl>
                                          <p:spTgt spid="118"/>
                                        </p:tgtEl>
                                        <p:attrNameLst>
                                          <p:attrName>style.visibility</p:attrName>
                                        </p:attrNameLst>
                                      </p:cBhvr>
                                      <p:to>
                                        <p:strVal val="visible"/>
                                      </p:to>
                                    </p:set>
                                    <p:animEffect filter="fade" transition="in">
                                      <p:cBhvr>
                                        <p:cTn dur="1"/>
                                        <p:tgtEl>
                                          <p:spTgt spid="1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99" name="Shape 399"/>
        <p:cNvGrpSpPr/>
        <p:nvPr/>
      </p:nvGrpSpPr>
      <p:grpSpPr>
        <a:xfrm>
          <a:off x="0" y="0"/>
          <a:ext cx="0" cy="0"/>
          <a:chOff x="0" y="0"/>
          <a:chExt cx="0" cy="0"/>
        </a:xfrm>
      </p:grpSpPr>
      <p:sp>
        <p:nvSpPr>
          <p:cNvPr id="400" name="Google Shape;400;p5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DPG (Silver et al. 2014)</a:t>
            </a:r>
            <a:endParaRPr/>
          </a:p>
        </p:txBody>
      </p:sp>
      <p:sp>
        <p:nvSpPr>
          <p:cNvPr id="401" name="Google Shape;401;p5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Char char="●"/>
            </a:pPr>
            <a:r>
              <a:rPr lang="en-GB">
                <a:solidFill>
                  <a:schemeClr val="dk1"/>
                </a:solidFill>
              </a:rPr>
              <a:t>Deterministic Policy Gradient Algorithms (David Silver et al. 2014)</a:t>
            </a:r>
            <a:endParaRPr>
              <a:solidFill>
                <a:schemeClr val="dk1"/>
              </a:solidFill>
            </a:endParaRPr>
          </a:p>
          <a:p>
            <a:pPr indent="0" lvl="0" marL="0" rtl="0" algn="l">
              <a:spcBef>
                <a:spcPts val="1600"/>
              </a:spcBef>
              <a:spcAft>
                <a:spcPts val="0"/>
              </a:spcAft>
              <a:buNone/>
            </a:pPr>
            <a:r>
              <a:rPr lang="en-GB">
                <a:solidFill>
                  <a:schemeClr val="dk1"/>
                </a:solidFill>
              </a:rPr>
              <a:t>Actor: 					Critic:</a:t>
            </a:r>
            <a:endParaRPr>
              <a:solidFill>
                <a:schemeClr val="dk1"/>
              </a:solidFill>
            </a:endParaRPr>
          </a:p>
          <a:p>
            <a:pPr indent="0" lvl="0" marL="0" rtl="0" algn="l">
              <a:spcBef>
                <a:spcPts val="1600"/>
              </a:spcBef>
              <a:spcAft>
                <a:spcPts val="0"/>
              </a:spcAft>
              <a:buNone/>
            </a:pPr>
            <a:r>
              <a:rPr lang="en-GB">
                <a:solidFill>
                  <a:schemeClr val="dk1"/>
                </a:solidFill>
              </a:rPr>
              <a:t>DPG Algorithm:</a:t>
            </a:r>
            <a:endParaRPr>
              <a:solidFill>
                <a:schemeClr val="dk1"/>
              </a:solidFill>
            </a:endParaRPr>
          </a:p>
          <a:p>
            <a:pPr indent="0" lvl="0" marL="0" rtl="0" algn="l">
              <a:spcBef>
                <a:spcPts val="1600"/>
              </a:spcBef>
              <a:spcAft>
                <a:spcPts val="0"/>
              </a:spcAft>
              <a:buNone/>
            </a:pPr>
            <a:r>
              <a:t/>
            </a:r>
            <a:endParaRPr>
              <a:solidFill>
                <a:schemeClr val="dk1"/>
              </a:solidFill>
            </a:endParaRPr>
          </a:p>
          <a:p>
            <a:pPr indent="0" lvl="0" marL="0" rtl="0" algn="l">
              <a:spcBef>
                <a:spcPts val="1600"/>
              </a:spcBef>
              <a:spcAft>
                <a:spcPts val="0"/>
              </a:spcAft>
              <a:buNone/>
            </a:pPr>
            <a:r>
              <a:t/>
            </a:r>
            <a:endParaRPr>
              <a:solidFill>
                <a:schemeClr val="dk1"/>
              </a:solidFill>
            </a:endParaRPr>
          </a:p>
          <a:p>
            <a:pPr indent="0" lvl="0" marL="0" rtl="0" algn="l">
              <a:spcBef>
                <a:spcPts val="1600"/>
              </a:spcBef>
              <a:spcAft>
                <a:spcPts val="0"/>
              </a:spcAft>
              <a:buNone/>
            </a:pPr>
            <a:r>
              <a:t/>
            </a:r>
            <a:endParaRPr>
              <a:solidFill>
                <a:schemeClr val="dk1"/>
              </a:solidFill>
            </a:endParaRPr>
          </a:p>
          <a:p>
            <a:pPr indent="0" lvl="0" marL="0" rtl="0" algn="l">
              <a:spcBef>
                <a:spcPts val="1600"/>
              </a:spcBef>
              <a:spcAft>
                <a:spcPts val="1600"/>
              </a:spcAft>
              <a:buNone/>
            </a:pPr>
            <a:r>
              <a:t/>
            </a:r>
            <a:endParaRPr>
              <a:solidFill>
                <a:schemeClr val="dk1"/>
              </a:solidFill>
            </a:endParaRPr>
          </a:p>
        </p:txBody>
      </p:sp>
      <p:sp>
        <p:nvSpPr>
          <p:cNvPr id="402" name="Google Shape;402;p54"/>
          <p:cNvSpPr/>
          <p:nvPr/>
        </p:nvSpPr>
        <p:spPr>
          <a:xfrm>
            <a:off x="6996075" y="300000"/>
            <a:ext cx="729000" cy="6540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LfD</a:t>
            </a:r>
            <a:endParaRPr/>
          </a:p>
        </p:txBody>
      </p:sp>
      <p:sp>
        <p:nvSpPr>
          <p:cNvPr id="403" name="Google Shape;403;p54"/>
          <p:cNvSpPr/>
          <p:nvPr/>
        </p:nvSpPr>
        <p:spPr>
          <a:xfrm>
            <a:off x="8053568" y="300000"/>
            <a:ext cx="729000" cy="654000"/>
          </a:xfrm>
          <a:prstGeom prst="ellipse">
            <a:avLst/>
          </a:prstGeom>
          <a:no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HR</a:t>
            </a:r>
            <a:endParaRPr/>
          </a:p>
        </p:txBody>
      </p:sp>
      <p:sp>
        <p:nvSpPr>
          <p:cNvPr id="404" name="Google Shape;404;p54"/>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pic>
        <p:nvPicPr>
          <p:cNvPr id="405" name="Google Shape;405;p54"/>
          <p:cNvPicPr preferRelativeResize="0"/>
          <p:nvPr/>
        </p:nvPicPr>
        <p:blipFill>
          <a:blip r:embed="rId3">
            <a:alphaModFix/>
          </a:blip>
          <a:stretch>
            <a:fillRect/>
          </a:stretch>
        </p:blipFill>
        <p:spPr>
          <a:xfrm>
            <a:off x="1933075" y="2466525"/>
            <a:ext cx="6209227" cy="1456875"/>
          </a:xfrm>
          <a:prstGeom prst="rect">
            <a:avLst/>
          </a:prstGeom>
          <a:noFill/>
          <a:ln>
            <a:noFill/>
          </a:ln>
        </p:spPr>
      </p:pic>
      <p:pic>
        <p:nvPicPr>
          <p:cNvPr id="406" name="Google Shape;406;p54"/>
          <p:cNvPicPr preferRelativeResize="0"/>
          <p:nvPr/>
        </p:nvPicPr>
        <p:blipFill>
          <a:blip r:embed="rId4">
            <a:alphaModFix/>
          </a:blip>
          <a:stretch>
            <a:fillRect/>
          </a:stretch>
        </p:blipFill>
        <p:spPr>
          <a:xfrm>
            <a:off x="3790925" y="1631750"/>
            <a:ext cx="1427475" cy="441925"/>
          </a:xfrm>
          <a:prstGeom prst="rect">
            <a:avLst/>
          </a:prstGeom>
          <a:noFill/>
          <a:ln>
            <a:noFill/>
          </a:ln>
        </p:spPr>
      </p:pic>
      <p:pic>
        <p:nvPicPr>
          <p:cNvPr id="407" name="Google Shape;407;p54"/>
          <p:cNvPicPr preferRelativeResize="0"/>
          <p:nvPr/>
        </p:nvPicPr>
        <p:blipFill>
          <a:blip r:embed="rId5">
            <a:alphaModFix/>
          </a:blip>
          <a:stretch>
            <a:fillRect/>
          </a:stretch>
        </p:blipFill>
        <p:spPr>
          <a:xfrm>
            <a:off x="1131150" y="1607800"/>
            <a:ext cx="1134637" cy="44192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11" name="Shape 411"/>
        <p:cNvGrpSpPr/>
        <p:nvPr/>
      </p:nvGrpSpPr>
      <p:grpSpPr>
        <a:xfrm>
          <a:off x="0" y="0"/>
          <a:ext cx="0" cy="0"/>
          <a:chOff x="0" y="0"/>
          <a:chExt cx="0" cy="0"/>
        </a:xfrm>
      </p:grpSpPr>
      <p:sp>
        <p:nvSpPr>
          <p:cNvPr id="412" name="Google Shape;412;p5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DPG (David Silver et al. 2014)</a:t>
            </a:r>
            <a:endParaRPr/>
          </a:p>
        </p:txBody>
      </p:sp>
      <p:sp>
        <p:nvSpPr>
          <p:cNvPr id="413" name="Google Shape;413;p5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Char char="●"/>
            </a:pPr>
            <a:r>
              <a:rPr lang="en-GB">
                <a:solidFill>
                  <a:schemeClr val="dk1"/>
                </a:solidFill>
              </a:rPr>
              <a:t>Experiments:</a:t>
            </a:r>
            <a:endParaRPr>
              <a:solidFill>
                <a:schemeClr val="dk1"/>
              </a:solidFill>
            </a:endParaRPr>
          </a:p>
          <a:p>
            <a:pPr indent="-317500" lvl="1" marL="914400" rtl="0" algn="l">
              <a:spcBef>
                <a:spcPts val="0"/>
              </a:spcBef>
              <a:spcAft>
                <a:spcPts val="0"/>
              </a:spcAft>
              <a:buClr>
                <a:schemeClr val="dk1"/>
              </a:buClr>
              <a:buSzPts val="1400"/>
              <a:buChar char="○"/>
            </a:pPr>
            <a:r>
              <a:rPr lang="en-GB">
                <a:solidFill>
                  <a:schemeClr val="dk1"/>
                </a:solidFill>
              </a:rPr>
              <a:t>continuous bandit, </a:t>
            </a:r>
            <a:r>
              <a:rPr b="1" lang="en-GB">
                <a:solidFill>
                  <a:schemeClr val="dk1"/>
                </a:solidFill>
              </a:rPr>
              <a:t>pendulum</a:t>
            </a:r>
            <a:r>
              <a:rPr lang="en-GB">
                <a:solidFill>
                  <a:schemeClr val="dk1"/>
                </a:solidFill>
              </a:rPr>
              <a:t>, mountain car, 2D puddle world, Octopus Arm</a:t>
            </a:r>
            <a:endParaRPr>
              <a:solidFill>
                <a:schemeClr val="dk1"/>
              </a:solidFill>
            </a:endParaRPr>
          </a:p>
          <a:p>
            <a:pPr indent="0" lvl="0" marL="0" rtl="0" algn="l">
              <a:spcBef>
                <a:spcPts val="1600"/>
              </a:spcBef>
              <a:spcAft>
                <a:spcPts val="0"/>
              </a:spcAft>
              <a:buNone/>
            </a:pPr>
            <a:r>
              <a:rPr lang="en-GB"/>
              <a:t>Pendulum:</a:t>
            </a:r>
            <a:endParaRPr/>
          </a:p>
          <a:p>
            <a:pPr indent="-342900" lvl="0" marL="457200" rtl="0" algn="l">
              <a:spcBef>
                <a:spcPts val="1600"/>
              </a:spcBef>
              <a:spcAft>
                <a:spcPts val="0"/>
              </a:spcAft>
              <a:buSzPts val="1800"/>
              <a:buChar char="●"/>
            </a:pPr>
            <a:r>
              <a:rPr lang="en-GB"/>
              <a:t>State: joint position/velocities</a:t>
            </a:r>
            <a:endParaRPr/>
          </a:p>
          <a:p>
            <a:pPr indent="-342900" lvl="0" marL="457200" rtl="0" algn="l">
              <a:spcBef>
                <a:spcPts val="0"/>
              </a:spcBef>
              <a:spcAft>
                <a:spcPts val="0"/>
              </a:spcAft>
              <a:buSzPts val="1800"/>
              <a:buChar char="●"/>
            </a:pPr>
            <a:r>
              <a:rPr lang="en-GB"/>
              <a:t>Action: move left or right</a:t>
            </a:r>
            <a:endParaRPr/>
          </a:p>
          <a:p>
            <a:pPr indent="-342900" lvl="0" marL="457200" rtl="0" algn="l">
              <a:spcBef>
                <a:spcPts val="0"/>
              </a:spcBef>
              <a:spcAft>
                <a:spcPts val="0"/>
              </a:spcAft>
              <a:buSzPts val="1800"/>
              <a:buChar char="●"/>
            </a:pPr>
            <a:r>
              <a:rPr lang="en-GB"/>
              <a:t>Reward: +1 for every step while rod is upright</a:t>
            </a:r>
            <a:endParaRPr/>
          </a:p>
          <a:p>
            <a:pPr indent="-342900" lvl="0" marL="457200" rtl="0" algn="l">
              <a:spcBef>
                <a:spcPts val="0"/>
              </a:spcBef>
              <a:spcAft>
                <a:spcPts val="0"/>
              </a:spcAft>
              <a:buClr>
                <a:schemeClr val="dk1"/>
              </a:buClr>
              <a:buSzPts val="1800"/>
              <a:buChar char="●"/>
            </a:pPr>
            <a:r>
              <a:rPr lang="en-GB">
                <a:solidFill>
                  <a:schemeClr val="dk1"/>
                </a:solidFill>
              </a:rPr>
              <a:t>Critic: </a:t>
            </a:r>
            <a:endParaRPr/>
          </a:p>
          <a:p>
            <a:pPr indent="-342900" lvl="0" marL="457200" rtl="0" algn="l">
              <a:spcBef>
                <a:spcPts val="0"/>
              </a:spcBef>
              <a:spcAft>
                <a:spcPts val="0"/>
              </a:spcAft>
              <a:buSzPts val="1800"/>
              <a:buChar char="●"/>
            </a:pPr>
            <a:r>
              <a:rPr lang="en-GB"/>
              <a:t>Actor:</a:t>
            </a:r>
            <a:endParaRPr/>
          </a:p>
          <a:p>
            <a:pPr indent="-317500" lvl="1" marL="914400" rtl="0" algn="l">
              <a:spcBef>
                <a:spcPts val="0"/>
              </a:spcBef>
              <a:spcAft>
                <a:spcPts val="0"/>
              </a:spcAft>
              <a:buSzPts val="1400"/>
              <a:buChar char="○"/>
            </a:pPr>
            <a:r>
              <a:rPr lang="en-GB"/>
              <a:t>Target policy: </a:t>
            </a:r>
            <a:endParaRPr/>
          </a:p>
          <a:p>
            <a:pPr indent="-317500" lvl="1" marL="914400" rtl="0" algn="l">
              <a:spcBef>
                <a:spcPts val="0"/>
              </a:spcBef>
              <a:spcAft>
                <a:spcPts val="0"/>
              </a:spcAft>
              <a:buSzPts val="1400"/>
              <a:buChar char="○"/>
            </a:pPr>
            <a:r>
              <a:rPr lang="en-GB"/>
              <a:t>Behavior policy: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
        <p:nvSpPr>
          <p:cNvPr id="414" name="Google Shape;414;p55"/>
          <p:cNvSpPr/>
          <p:nvPr/>
        </p:nvSpPr>
        <p:spPr>
          <a:xfrm>
            <a:off x="6996075" y="300000"/>
            <a:ext cx="729000" cy="6540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LfD</a:t>
            </a:r>
            <a:endParaRPr/>
          </a:p>
        </p:txBody>
      </p:sp>
      <p:sp>
        <p:nvSpPr>
          <p:cNvPr id="415" name="Google Shape;415;p55"/>
          <p:cNvSpPr/>
          <p:nvPr/>
        </p:nvSpPr>
        <p:spPr>
          <a:xfrm>
            <a:off x="8053568" y="300000"/>
            <a:ext cx="729000" cy="654000"/>
          </a:xfrm>
          <a:prstGeom prst="ellipse">
            <a:avLst/>
          </a:prstGeom>
          <a:no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HR</a:t>
            </a:r>
            <a:endParaRPr/>
          </a:p>
        </p:txBody>
      </p:sp>
      <p:sp>
        <p:nvSpPr>
          <p:cNvPr id="416" name="Google Shape;416;p55"/>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pic>
        <p:nvPicPr>
          <p:cNvPr id="417" name="Google Shape;417;p55"/>
          <p:cNvPicPr preferRelativeResize="0"/>
          <p:nvPr/>
        </p:nvPicPr>
        <p:blipFill rotWithShape="1">
          <a:blip r:embed="rId3">
            <a:alphaModFix/>
          </a:blip>
          <a:srcRect b="0" l="36159" r="0" t="0"/>
          <a:stretch/>
        </p:blipFill>
        <p:spPr>
          <a:xfrm>
            <a:off x="6405025" y="2023325"/>
            <a:ext cx="2146325" cy="1400875"/>
          </a:xfrm>
          <a:prstGeom prst="rect">
            <a:avLst/>
          </a:prstGeom>
          <a:noFill/>
          <a:ln>
            <a:noFill/>
          </a:ln>
        </p:spPr>
      </p:pic>
      <p:pic>
        <p:nvPicPr>
          <p:cNvPr id="418" name="Google Shape;418;p55"/>
          <p:cNvPicPr preferRelativeResize="0"/>
          <p:nvPr/>
        </p:nvPicPr>
        <p:blipFill>
          <a:blip r:embed="rId4">
            <a:alphaModFix/>
          </a:blip>
          <a:stretch>
            <a:fillRect/>
          </a:stretch>
        </p:blipFill>
        <p:spPr>
          <a:xfrm>
            <a:off x="1580675" y="3472625"/>
            <a:ext cx="2053150" cy="387125"/>
          </a:xfrm>
          <a:prstGeom prst="rect">
            <a:avLst/>
          </a:prstGeom>
          <a:noFill/>
          <a:ln>
            <a:noFill/>
          </a:ln>
        </p:spPr>
      </p:pic>
      <p:pic>
        <p:nvPicPr>
          <p:cNvPr id="419" name="Google Shape;419;p55"/>
          <p:cNvPicPr preferRelativeResize="0"/>
          <p:nvPr/>
        </p:nvPicPr>
        <p:blipFill>
          <a:blip r:embed="rId5">
            <a:alphaModFix/>
          </a:blip>
          <a:stretch>
            <a:fillRect/>
          </a:stretch>
        </p:blipFill>
        <p:spPr>
          <a:xfrm>
            <a:off x="2585575" y="3919867"/>
            <a:ext cx="1961326" cy="396033"/>
          </a:xfrm>
          <a:prstGeom prst="rect">
            <a:avLst/>
          </a:prstGeom>
          <a:noFill/>
          <a:ln>
            <a:noFill/>
          </a:ln>
        </p:spPr>
      </p:pic>
      <p:pic>
        <p:nvPicPr>
          <p:cNvPr id="420" name="Google Shape;420;p55"/>
          <p:cNvPicPr preferRelativeResize="0"/>
          <p:nvPr/>
        </p:nvPicPr>
        <p:blipFill>
          <a:blip r:embed="rId6">
            <a:alphaModFix/>
          </a:blip>
          <a:stretch>
            <a:fillRect/>
          </a:stretch>
        </p:blipFill>
        <p:spPr>
          <a:xfrm>
            <a:off x="2622600" y="4366025"/>
            <a:ext cx="2721671" cy="387125"/>
          </a:xfrm>
          <a:prstGeom prst="rect">
            <a:avLst/>
          </a:prstGeom>
          <a:noFill/>
          <a:ln>
            <a:noFill/>
          </a:ln>
        </p:spPr>
      </p:pic>
      <p:pic>
        <p:nvPicPr>
          <p:cNvPr id="421" name="Google Shape;421;p55"/>
          <p:cNvPicPr preferRelativeResize="0"/>
          <p:nvPr/>
        </p:nvPicPr>
        <p:blipFill>
          <a:blip r:embed="rId7">
            <a:alphaModFix/>
          </a:blip>
          <a:stretch>
            <a:fillRect/>
          </a:stretch>
        </p:blipFill>
        <p:spPr>
          <a:xfrm>
            <a:off x="6257975" y="3960137"/>
            <a:ext cx="437125" cy="239100"/>
          </a:xfrm>
          <a:prstGeom prst="rect">
            <a:avLst/>
          </a:prstGeom>
          <a:noFill/>
          <a:ln>
            <a:noFill/>
          </a:ln>
        </p:spPr>
      </p:pic>
      <p:sp>
        <p:nvSpPr>
          <p:cNvPr id="422" name="Google Shape;422;p55"/>
          <p:cNvSpPr txBox="1"/>
          <p:nvPr/>
        </p:nvSpPr>
        <p:spPr>
          <a:xfrm>
            <a:off x="6695100" y="4075000"/>
            <a:ext cx="2213400" cy="21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chemeClr val="dk1"/>
                </a:solidFill>
              </a:rPr>
              <a:t>state-space features (</a:t>
            </a:r>
            <a:r>
              <a:rPr lang="en-GB"/>
              <a:t>tile-coding)</a:t>
            </a:r>
            <a:endParaRPr/>
          </a:p>
        </p:txBody>
      </p:sp>
      <p:pic>
        <p:nvPicPr>
          <p:cNvPr id="423" name="Google Shape;423;p55"/>
          <p:cNvPicPr preferRelativeResize="0"/>
          <p:nvPr/>
        </p:nvPicPr>
        <p:blipFill>
          <a:blip r:embed="rId8">
            <a:alphaModFix/>
          </a:blip>
          <a:stretch>
            <a:fillRect/>
          </a:stretch>
        </p:blipFill>
        <p:spPr>
          <a:xfrm>
            <a:off x="6290150" y="3266475"/>
            <a:ext cx="2523624" cy="179362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27" name="Shape 427"/>
        <p:cNvGrpSpPr/>
        <p:nvPr/>
      </p:nvGrpSpPr>
      <p:grpSpPr>
        <a:xfrm>
          <a:off x="0" y="0"/>
          <a:ext cx="0" cy="0"/>
          <a:chOff x="0" y="0"/>
          <a:chExt cx="0" cy="0"/>
        </a:xfrm>
      </p:grpSpPr>
      <p:sp>
        <p:nvSpPr>
          <p:cNvPr id="428" name="Google Shape;428;p5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DPG (David Silver et al. 2014)</a:t>
            </a:r>
            <a:endParaRPr/>
          </a:p>
        </p:txBody>
      </p:sp>
      <p:sp>
        <p:nvSpPr>
          <p:cNvPr id="429" name="Google Shape;429;p5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Char char="●"/>
            </a:pPr>
            <a:r>
              <a:rPr lang="en-GB">
                <a:solidFill>
                  <a:schemeClr val="dk1"/>
                </a:solidFill>
              </a:rPr>
              <a:t>Experiments:</a:t>
            </a:r>
            <a:endParaRPr>
              <a:solidFill>
                <a:schemeClr val="dk1"/>
              </a:solidFill>
            </a:endParaRPr>
          </a:p>
          <a:p>
            <a:pPr indent="-317500" lvl="1" marL="914400" rtl="0" algn="l">
              <a:spcBef>
                <a:spcPts val="0"/>
              </a:spcBef>
              <a:spcAft>
                <a:spcPts val="0"/>
              </a:spcAft>
              <a:buClr>
                <a:schemeClr val="dk1"/>
              </a:buClr>
              <a:buSzPts val="1400"/>
              <a:buChar char="○"/>
            </a:pPr>
            <a:r>
              <a:rPr lang="en-GB">
                <a:solidFill>
                  <a:schemeClr val="dk1"/>
                </a:solidFill>
              </a:rPr>
              <a:t>continuous bandit, pendulum, mountain car, 2D puddle world, Octopus Arm</a:t>
            </a:r>
            <a:endParaRPr>
              <a:solidFill>
                <a:schemeClr val="dk1"/>
              </a:solidFill>
            </a:endParaRPr>
          </a:p>
          <a:p>
            <a:pPr indent="0" lvl="0" marL="0" rtl="0" algn="l">
              <a:spcBef>
                <a:spcPts val="1600"/>
              </a:spcBef>
              <a:spcAft>
                <a:spcPts val="0"/>
              </a:spcAft>
              <a:buNone/>
            </a:pPr>
            <a:r>
              <a:rPr lang="en-GB"/>
              <a:t>Octopus Arm:</a:t>
            </a:r>
            <a:endParaRPr/>
          </a:p>
          <a:p>
            <a:pPr indent="-342900" lvl="0" marL="457200" rtl="0" algn="l">
              <a:spcBef>
                <a:spcPts val="1600"/>
              </a:spcBef>
              <a:spcAft>
                <a:spcPts val="0"/>
              </a:spcAft>
              <a:buSzPts val="1800"/>
              <a:buChar char="●"/>
            </a:pPr>
            <a:r>
              <a:rPr lang="en-GB"/>
              <a:t>State: 50 continuous joint state variables</a:t>
            </a:r>
            <a:endParaRPr/>
          </a:p>
          <a:p>
            <a:pPr indent="-342900" lvl="0" marL="457200" rtl="0" algn="l">
              <a:spcBef>
                <a:spcPts val="0"/>
              </a:spcBef>
              <a:spcAft>
                <a:spcPts val="0"/>
              </a:spcAft>
              <a:buSzPts val="1800"/>
              <a:buChar char="●"/>
            </a:pPr>
            <a:r>
              <a:rPr lang="en-GB"/>
              <a:t>Action: 20 variables to control muscles</a:t>
            </a:r>
            <a:endParaRPr/>
          </a:p>
          <a:p>
            <a:pPr indent="-342900" lvl="0" marL="457200" rtl="0" algn="l">
              <a:spcBef>
                <a:spcPts val="0"/>
              </a:spcBef>
              <a:spcAft>
                <a:spcPts val="0"/>
              </a:spcAft>
              <a:buSzPts val="1800"/>
              <a:buChar char="●"/>
            </a:pPr>
            <a:r>
              <a:rPr lang="en-GB"/>
              <a:t>Reward: change in distance between arm and target</a:t>
            </a:r>
            <a:endParaRPr/>
          </a:p>
          <a:p>
            <a:pPr indent="-342900" lvl="0" marL="457200" rtl="0" algn="l">
              <a:spcBef>
                <a:spcPts val="0"/>
              </a:spcBef>
              <a:spcAft>
                <a:spcPts val="0"/>
              </a:spcAft>
              <a:buClr>
                <a:schemeClr val="dk1"/>
              </a:buClr>
              <a:buSzPts val="1800"/>
              <a:buChar char="●"/>
            </a:pPr>
            <a:r>
              <a:rPr lang="en-GB">
                <a:solidFill>
                  <a:schemeClr val="dk1"/>
                </a:solidFill>
              </a:rPr>
              <a:t>Critic: NN Multilayer Perceptron (MLP)</a:t>
            </a:r>
            <a:endParaRPr/>
          </a:p>
          <a:p>
            <a:pPr indent="-342900" lvl="0" marL="457200" rtl="0" algn="l">
              <a:spcBef>
                <a:spcPts val="0"/>
              </a:spcBef>
              <a:spcAft>
                <a:spcPts val="0"/>
              </a:spcAft>
              <a:buSzPts val="1800"/>
              <a:buChar char="●"/>
            </a:pPr>
            <a:r>
              <a:rPr lang="en-GB"/>
              <a:t>Actor:  MLP (8 hidden units)</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sp>
        <p:nvSpPr>
          <p:cNvPr id="430" name="Google Shape;430;p56"/>
          <p:cNvSpPr/>
          <p:nvPr/>
        </p:nvSpPr>
        <p:spPr>
          <a:xfrm>
            <a:off x="6996075" y="300000"/>
            <a:ext cx="729000" cy="6540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LfD</a:t>
            </a:r>
            <a:endParaRPr/>
          </a:p>
        </p:txBody>
      </p:sp>
      <p:sp>
        <p:nvSpPr>
          <p:cNvPr id="431" name="Google Shape;431;p56"/>
          <p:cNvSpPr/>
          <p:nvPr/>
        </p:nvSpPr>
        <p:spPr>
          <a:xfrm>
            <a:off x="8053568" y="300000"/>
            <a:ext cx="729000" cy="654000"/>
          </a:xfrm>
          <a:prstGeom prst="ellipse">
            <a:avLst/>
          </a:prstGeom>
          <a:no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HR</a:t>
            </a:r>
            <a:endParaRPr/>
          </a:p>
        </p:txBody>
      </p:sp>
      <p:sp>
        <p:nvSpPr>
          <p:cNvPr id="432" name="Google Shape;432;p56"/>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pic>
        <p:nvPicPr>
          <p:cNvPr id="433" name="Google Shape;433;p56"/>
          <p:cNvPicPr preferRelativeResize="0"/>
          <p:nvPr/>
        </p:nvPicPr>
        <p:blipFill rotWithShape="1">
          <a:blip r:embed="rId3">
            <a:alphaModFix/>
          </a:blip>
          <a:srcRect b="3772" l="0" r="0" t="0"/>
          <a:stretch/>
        </p:blipFill>
        <p:spPr>
          <a:xfrm>
            <a:off x="6344775" y="1980800"/>
            <a:ext cx="2540600" cy="1955850"/>
          </a:xfrm>
          <a:prstGeom prst="rect">
            <a:avLst/>
          </a:prstGeom>
          <a:noFill/>
          <a:ln>
            <a:noFill/>
          </a:ln>
        </p:spPr>
      </p:pic>
      <p:pic>
        <p:nvPicPr>
          <p:cNvPr id="434" name="Google Shape;434;p56"/>
          <p:cNvPicPr preferRelativeResize="0"/>
          <p:nvPr/>
        </p:nvPicPr>
        <p:blipFill>
          <a:blip r:embed="rId4">
            <a:alphaModFix/>
          </a:blip>
          <a:stretch>
            <a:fillRect/>
          </a:stretch>
        </p:blipFill>
        <p:spPr>
          <a:xfrm>
            <a:off x="6543475" y="4064575"/>
            <a:ext cx="2087925" cy="1027774"/>
          </a:xfrm>
          <a:prstGeom prst="rect">
            <a:avLst/>
          </a:prstGeom>
          <a:noFill/>
          <a:ln>
            <a:noFill/>
          </a:ln>
        </p:spPr>
      </p:pic>
      <p:sp>
        <p:nvSpPr>
          <p:cNvPr id="435" name="Google Shape;435;p56"/>
          <p:cNvSpPr txBox="1"/>
          <p:nvPr/>
        </p:nvSpPr>
        <p:spPr>
          <a:xfrm>
            <a:off x="6810725" y="1734775"/>
            <a:ext cx="1553400" cy="265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t>Octopus Arm</a:t>
            </a:r>
            <a:endParaRPr b="1"/>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39" name="Shape 439"/>
        <p:cNvGrpSpPr/>
        <p:nvPr/>
      </p:nvGrpSpPr>
      <p:grpSpPr>
        <a:xfrm>
          <a:off x="0" y="0"/>
          <a:ext cx="0" cy="0"/>
          <a:chOff x="0" y="0"/>
          <a:chExt cx="0" cy="0"/>
        </a:xfrm>
      </p:grpSpPr>
      <p:sp>
        <p:nvSpPr>
          <p:cNvPr id="440" name="Google Shape;440;p5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t>Reinforcement Learning in Robotics</a:t>
            </a:r>
            <a:endParaRPr/>
          </a:p>
        </p:txBody>
      </p:sp>
      <p:sp>
        <p:nvSpPr>
          <p:cNvPr id="441" name="Google Shape;441;p5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Char char="●"/>
            </a:pPr>
            <a:r>
              <a:rPr lang="en-GB">
                <a:solidFill>
                  <a:schemeClr val="dk1"/>
                </a:solidFill>
              </a:rPr>
              <a:t>Deterministic Policy Gradient Algorithms (Silver et al. 2014) </a:t>
            </a:r>
            <a:r>
              <a:rPr b="1" lang="en-GB">
                <a:solidFill>
                  <a:schemeClr val="dk1"/>
                </a:solidFill>
              </a:rPr>
              <a:t>DPG</a:t>
            </a:r>
            <a:endParaRPr b="1">
              <a:solidFill>
                <a:schemeClr val="dk1"/>
              </a:solidFill>
            </a:endParaRPr>
          </a:p>
          <a:p>
            <a:pPr indent="-317500" lvl="1" marL="914400" rtl="0" algn="l">
              <a:spcBef>
                <a:spcPts val="0"/>
              </a:spcBef>
              <a:spcAft>
                <a:spcPts val="0"/>
              </a:spcAft>
              <a:buClr>
                <a:schemeClr val="dk1"/>
              </a:buClr>
              <a:buSzPts val="1400"/>
              <a:buChar char="○"/>
            </a:pPr>
            <a:r>
              <a:rPr lang="en-GB">
                <a:solidFill>
                  <a:schemeClr val="dk1"/>
                </a:solidFill>
              </a:rPr>
              <a:t>Critic: linear function, Actor: Gaussian policy</a:t>
            </a:r>
            <a:endParaRPr>
              <a:solidFill>
                <a:schemeClr val="dk1"/>
              </a:solidFill>
            </a:endParaRPr>
          </a:p>
          <a:p>
            <a:pPr indent="-317500" lvl="1" marL="914400" rtl="0" algn="l">
              <a:spcBef>
                <a:spcPts val="0"/>
              </a:spcBef>
              <a:spcAft>
                <a:spcPts val="0"/>
              </a:spcAft>
              <a:buClr>
                <a:schemeClr val="dk1"/>
              </a:buClr>
              <a:buSzPts val="1400"/>
              <a:buChar char="○"/>
            </a:pPr>
            <a:r>
              <a:rPr lang="en-GB">
                <a:solidFill>
                  <a:schemeClr val="dk1"/>
                </a:solidFill>
              </a:rPr>
              <a:t>Critic: NN(MLP), Actor: NN(MLP)</a:t>
            </a:r>
            <a:endParaRPr>
              <a:solidFill>
                <a:schemeClr val="dk1"/>
              </a:solidFill>
            </a:endParaRPr>
          </a:p>
          <a:p>
            <a:pPr indent="-342900" lvl="0" marL="457200" rtl="0" algn="l">
              <a:spcBef>
                <a:spcPts val="0"/>
              </a:spcBef>
              <a:spcAft>
                <a:spcPts val="0"/>
              </a:spcAft>
              <a:buClr>
                <a:schemeClr val="dk1"/>
              </a:buClr>
              <a:buSzPts val="1800"/>
              <a:buChar char="●"/>
            </a:pPr>
            <a:r>
              <a:rPr lang="en-GB" sz="1800">
                <a:solidFill>
                  <a:schemeClr val="dk1"/>
                </a:solidFill>
              </a:rPr>
              <a:t>Continuous control with deep reinforcement learning (Lillicrap et al. 2016) </a:t>
            </a:r>
            <a:r>
              <a:rPr b="1" lang="en-GB" sz="1800">
                <a:solidFill>
                  <a:schemeClr val="dk1"/>
                </a:solidFill>
              </a:rPr>
              <a:t>DDPG</a:t>
            </a:r>
            <a:endParaRPr b="1" sz="1800">
              <a:solidFill>
                <a:schemeClr val="dk1"/>
              </a:solidFill>
            </a:endParaRPr>
          </a:p>
          <a:p>
            <a:pPr indent="-317500" lvl="1" marL="914400" rtl="0" algn="l">
              <a:spcBef>
                <a:spcPts val="0"/>
              </a:spcBef>
              <a:spcAft>
                <a:spcPts val="0"/>
              </a:spcAft>
              <a:buClr>
                <a:schemeClr val="dk1"/>
              </a:buClr>
              <a:buSzPts val="1400"/>
              <a:buChar char="○"/>
            </a:pPr>
            <a:r>
              <a:rPr lang="en-GB">
                <a:solidFill>
                  <a:schemeClr val="dk1"/>
                </a:solidFill>
              </a:rPr>
              <a:t>Critic: </a:t>
            </a:r>
            <a:r>
              <a:rPr lang="en-GB">
                <a:solidFill>
                  <a:srgbClr val="FF0000"/>
                </a:solidFill>
              </a:rPr>
              <a:t>DNN</a:t>
            </a:r>
            <a:r>
              <a:rPr lang="en-GB">
                <a:solidFill>
                  <a:schemeClr val="dk1"/>
                </a:solidFill>
              </a:rPr>
              <a:t>, Actor: </a:t>
            </a:r>
            <a:r>
              <a:rPr lang="en-GB">
                <a:solidFill>
                  <a:srgbClr val="FF0000"/>
                </a:solidFill>
              </a:rPr>
              <a:t>DNN</a:t>
            </a:r>
            <a:endParaRPr b="1">
              <a:solidFill>
                <a:srgbClr val="FF0000"/>
              </a:solidFill>
            </a:endParaRPr>
          </a:p>
        </p:txBody>
      </p:sp>
      <p:sp>
        <p:nvSpPr>
          <p:cNvPr id="442" name="Google Shape;442;p57"/>
          <p:cNvSpPr/>
          <p:nvPr/>
        </p:nvSpPr>
        <p:spPr>
          <a:xfrm>
            <a:off x="6996075" y="300000"/>
            <a:ext cx="729000" cy="6540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LfD</a:t>
            </a:r>
            <a:endParaRPr/>
          </a:p>
        </p:txBody>
      </p:sp>
      <p:sp>
        <p:nvSpPr>
          <p:cNvPr id="443" name="Google Shape;443;p57"/>
          <p:cNvSpPr/>
          <p:nvPr/>
        </p:nvSpPr>
        <p:spPr>
          <a:xfrm>
            <a:off x="8053568" y="300000"/>
            <a:ext cx="729000" cy="654000"/>
          </a:xfrm>
          <a:prstGeom prst="ellipse">
            <a:avLst/>
          </a:prstGeom>
          <a:no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HR</a:t>
            </a:r>
            <a:endParaRPr/>
          </a:p>
        </p:txBody>
      </p:sp>
      <p:sp>
        <p:nvSpPr>
          <p:cNvPr id="444" name="Google Shape;444;p57"/>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pic>
        <p:nvPicPr>
          <p:cNvPr id="445" name="Google Shape;445;p57"/>
          <p:cNvPicPr preferRelativeResize="0"/>
          <p:nvPr/>
        </p:nvPicPr>
        <p:blipFill>
          <a:blip r:embed="rId3">
            <a:alphaModFix/>
          </a:blip>
          <a:stretch>
            <a:fillRect/>
          </a:stretch>
        </p:blipFill>
        <p:spPr>
          <a:xfrm>
            <a:off x="2782478" y="2739375"/>
            <a:ext cx="4007578" cy="1033471"/>
          </a:xfrm>
          <a:prstGeom prst="rect">
            <a:avLst/>
          </a:prstGeom>
          <a:noFill/>
          <a:ln>
            <a:noFill/>
          </a:ln>
        </p:spPr>
      </p:pic>
      <p:pic>
        <p:nvPicPr>
          <p:cNvPr id="446" name="Google Shape;446;p57"/>
          <p:cNvPicPr preferRelativeResize="0"/>
          <p:nvPr/>
        </p:nvPicPr>
        <p:blipFill>
          <a:blip r:embed="rId4">
            <a:alphaModFix/>
          </a:blip>
          <a:stretch>
            <a:fillRect/>
          </a:stretch>
        </p:blipFill>
        <p:spPr>
          <a:xfrm>
            <a:off x="2782475" y="3934372"/>
            <a:ext cx="4295826" cy="1058077"/>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50" name="Shape 450"/>
        <p:cNvGrpSpPr/>
        <p:nvPr/>
      </p:nvGrpSpPr>
      <p:grpSpPr>
        <a:xfrm>
          <a:off x="0" y="0"/>
          <a:ext cx="0" cy="0"/>
          <a:chOff x="0" y="0"/>
          <a:chExt cx="0" cy="0"/>
        </a:xfrm>
      </p:grpSpPr>
      <p:sp>
        <p:nvSpPr>
          <p:cNvPr id="451" name="Google Shape;451;p5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DDPG (Lillicrap 2016)</a:t>
            </a:r>
            <a:endParaRPr/>
          </a:p>
        </p:txBody>
      </p:sp>
      <p:sp>
        <p:nvSpPr>
          <p:cNvPr id="452" name="Google Shape;452;p5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Char char="●"/>
            </a:pPr>
            <a:r>
              <a:rPr lang="en-GB">
                <a:solidFill>
                  <a:schemeClr val="dk1"/>
                </a:solidFill>
              </a:rPr>
              <a:t>Batch normalization</a:t>
            </a:r>
            <a:endParaRPr>
              <a:solidFill>
                <a:schemeClr val="dk1"/>
              </a:solidFill>
            </a:endParaRPr>
          </a:p>
          <a:p>
            <a:pPr indent="-342900" lvl="0" marL="457200" rtl="0" algn="l">
              <a:spcBef>
                <a:spcPts val="0"/>
              </a:spcBef>
              <a:spcAft>
                <a:spcPts val="0"/>
              </a:spcAft>
              <a:buClr>
                <a:schemeClr val="dk1"/>
              </a:buClr>
              <a:buSzPts val="1800"/>
              <a:buChar char="●"/>
            </a:pPr>
            <a:r>
              <a:rPr lang="en-GB">
                <a:solidFill>
                  <a:schemeClr val="dk1"/>
                </a:solidFill>
              </a:rPr>
              <a:t>Target Networks</a:t>
            </a:r>
            <a:endParaRPr>
              <a:solidFill>
                <a:schemeClr val="dk1"/>
              </a:solidFill>
            </a:endParaRPr>
          </a:p>
          <a:p>
            <a:pPr indent="0" lvl="0" marL="0" rtl="0" algn="l">
              <a:spcBef>
                <a:spcPts val="1600"/>
              </a:spcBef>
              <a:spcAft>
                <a:spcPts val="0"/>
              </a:spcAft>
              <a:buNone/>
            </a:pPr>
            <a:r>
              <a:t/>
            </a:r>
            <a:endParaRPr>
              <a:solidFill>
                <a:schemeClr val="dk1"/>
              </a:solidFill>
            </a:endParaRPr>
          </a:p>
          <a:p>
            <a:pPr indent="0" lvl="0" marL="0" rtl="0" algn="l">
              <a:spcBef>
                <a:spcPts val="1600"/>
              </a:spcBef>
              <a:spcAft>
                <a:spcPts val="0"/>
              </a:spcAft>
              <a:buNone/>
            </a:pPr>
            <a:r>
              <a:t/>
            </a:r>
            <a:endParaRPr>
              <a:solidFill>
                <a:schemeClr val="dk1"/>
              </a:solidFill>
            </a:endParaRPr>
          </a:p>
          <a:p>
            <a:pPr indent="0" lvl="0" marL="0" rtl="0" algn="l">
              <a:spcBef>
                <a:spcPts val="1600"/>
              </a:spcBef>
              <a:spcAft>
                <a:spcPts val="1600"/>
              </a:spcAft>
              <a:buNone/>
            </a:pPr>
            <a:r>
              <a:t/>
            </a:r>
            <a:endParaRPr>
              <a:solidFill>
                <a:schemeClr val="dk1"/>
              </a:solidFill>
            </a:endParaRPr>
          </a:p>
        </p:txBody>
      </p:sp>
      <p:sp>
        <p:nvSpPr>
          <p:cNvPr id="453" name="Google Shape;453;p58"/>
          <p:cNvSpPr/>
          <p:nvPr/>
        </p:nvSpPr>
        <p:spPr>
          <a:xfrm>
            <a:off x="6996075" y="300000"/>
            <a:ext cx="729000" cy="6540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LfD</a:t>
            </a:r>
            <a:endParaRPr/>
          </a:p>
        </p:txBody>
      </p:sp>
      <p:sp>
        <p:nvSpPr>
          <p:cNvPr id="454" name="Google Shape;454;p58"/>
          <p:cNvSpPr/>
          <p:nvPr/>
        </p:nvSpPr>
        <p:spPr>
          <a:xfrm>
            <a:off x="8053568" y="300000"/>
            <a:ext cx="729000" cy="654000"/>
          </a:xfrm>
          <a:prstGeom prst="ellipse">
            <a:avLst/>
          </a:prstGeom>
          <a:no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HR</a:t>
            </a:r>
            <a:endParaRPr/>
          </a:p>
        </p:txBody>
      </p:sp>
      <p:sp>
        <p:nvSpPr>
          <p:cNvPr id="455" name="Google Shape;455;p58"/>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pic>
        <p:nvPicPr>
          <p:cNvPr id="456" name="Google Shape;456;p58"/>
          <p:cNvPicPr preferRelativeResize="0"/>
          <p:nvPr/>
        </p:nvPicPr>
        <p:blipFill>
          <a:blip r:embed="rId3">
            <a:alphaModFix/>
          </a:blip>
          <a:stretch>
            <a:fillRect/>
          </a:stretch>
        </p:blipFill>
        <p:spPr>
          <a:xfrm>
            <a:off x="4601127" y="1150125"/>
            <a:ext cx="3225854" cy="615052"/>
          </a:xfrm>
          <a:prstGeom prst="rect">
            <a:avLst/>
          </a:prstGeom>
          <a:noFill/>
          <a:ln>
            <a:noFill/>
          </a:ln>
        </p:spPr>
      </p:pic>
      <p:pic>
        <p:nvPicPr>
          <p:cNvPr id="457" name="Google Shape;457;p58"/>
          <p:cNvPicPr preferRelativeResize="0"/>
          <p:nvPr/>
        </p:nvPicPr>
        <p:blipFill>
          <a:blip r:embed="rId4">
            <a:alphaModFix/>
          </a:blip>
          <a:stretch>
            <a:fillRect/>
          </a:stretch>
        </p:blipFill>
        <p:spPr>
          <a:xfrm>
            <a:off x="4601125" y="1799229"/>
            <a:ext cx="3457876" cy="629696"/>
          </a:xfrm>
          <a:prstGeom prst="rect">
            <a:avLst/>
          </a:prstGeom>
          <a:noFill/>
          <a:ln>
            <a:noFill/>
          </a:ln>
        </p:spPr>
      </p:pic>
      <p:pic>
        <p:nvPicPr>
          <p:cNvPr id="458" name="Google Shape;458;p58"/>
          <p:cNvPicPr preferRelativeResize="0"/>
          <p:nvPr/>
        </p:nvPicPr>
        <p:blipFill rotWithShape="1">
          <a:blip r:embed="rId5">
            <a:alphaModFix/>
          </a:blip>
          <a:srcRect b="-1646" l="0" r="78075" t="47472"/>
          <a:stretch/>
        </p:blipFill>
        <p:spPr>
          <a:xfrm>
            <a:off x="867100" y="2806332"/>
            <a:ext cx="2325596" cy="1859219"/>
          </a:xfrm>
          <a:prstGeom prst="rect">
            <a:avLst/>
          </a:prstGeom>
          <a:noFill/>
          <a:ln>
            <a:noFill/>
          </a:ln>
        </p:spPr>
      </p:pic>
      <p:sp>
        <p:nvSpPr>
          <p:cNvPr id="459" name="Google Shape;459;p58"/>
          <p:cNvSpPr/>
          <p:nvPr/>
        </p:nvSpPr>
        <p:spPr>
          <a:xfrm>
            <a:off x="1659230" y="4362750"/>
            <a:ext cx="1039500" cy="246300"/>
          </a:xfrm>
          <a:prstGeom prst="roundRect">
            <a:avLst>
              <a:gd fmla="val 16667" name="adj"/>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60" name="Google Shape;460;p58"/>
          <p:cNvPicPr preferRelativeResize="0"/>
          <p:nvPr/>
        </p:nvPicPr>
        <p:blipFill rotWithShape="1">
          <a:blip r:embed="rId5">
            <a:alphaModFix/>
          </a:blip>
          <a:srcRect b="51174" l="60621" r="19561" t="0"/>
          <a:stretch/>
        </p:blipFill>
        <p:spPr>
          <a:xfrm>
            <a:off x="3709632" y="2740225"/>
            <a:ext cx="2102116" cy="1675639"/>
          </a:xfrm>
          <a:prstGeom prst="rect">
            <a:avLst/>
          </a:prstGeom>
          <a:noFill/>
          <a:ln>
            <a:noFill/>
          </a:ln>
        </p:spPr>
      </p:pic>
      <p:sp>
        <p:nvSpPr>
          <p:cNvPr id="461" name="Google Shape;461;p58"/>
          <p:cNvSpPr txBox="1"/>
          <p:nvPr/>
        </p:nvSpPr>
        <p:spPr>
          <a:xfrm>
            <a:off x="6199175" y="2806325"/>
            <a:ext cx="2865000" cy="19692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SzPts val="1400"/>
              <a:buChar char="●"/>
            </a:pPr>
            <a:r>
              <a:rPr lang="en-GB"/>
              <a:t>original  DDPG with  batch  normalization  (light  grey),  </a:t>
            </a:r>
            <a:endParaRPr/>
          </a:p>
          <a:p>
            <a:pPr indent="-317500" lvl="0" marL="457200" rtl="0" algn="l">
              <a:spcBef>
                <a:spcPts val="0"/>
              </a:spcBef>
              <a:spcAft>
                <a:spcPts val="0"/>
              </a:spcAft>
              <a:buSzPts val="1400"/>
              <a:buChar char="●"/>
            </a:pPr>
            <a:r>
              <a:rPr lang="en-GB"/>
              <a:t>with  target  network  (dark grey), </a:t>
            </a:r>
            <a:endParaRPr/>
          </a:p>
          <a:p>
            <a:pPr indent="-317500" lvl="0" marL="457200" rtl="0" algn="l">
              <a:spcBef>
                <a:spcPts val="0"/>
              </a:spcBef>
              <a:spcAft>
                <a:spcPts val="0"/>
              </a:spcAft>
              <a:buSzPts val="1400"/>
              <a:buChar char="●"/>
            </a:pPr>
            <a:r>
              <a:rPr lang="en-GB"/>
              <a:t>with target networks and batch norm (green), </a:t>
            </a:r>
            <a:endParaRPr/>
          </a:p>
          <a:p>
            <a:pPr indent="-317500" lvl="0" marL="457200" rtl="0" algn="l">
              <a:spcBef>
                <a:spcPts val="0"/>
              </a:spcBef>
              <a:spcAft>
                <a:spcPts val="0"/>
              </a:spcAft>
              <a:buSzPts val="1400"/>
              <a:buChar char="●"/>
            </a:pPr>
            <a:r>
              <a:rPr lang="en-GB"/>
              <a:t>with target networks from pixel-only inputs (blue)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65" name="Shape 465"/>
        <p:cNvGrpSpPr/>
        <p:nvPr/>
      </p:nvGrpSpPr>
      <p:grpSpPr>
        <a:xfrm>
          <a:off x="0" y="0"/>
          <a:ext cx="0" cy="0"/>
          <a:chOff x="0" y="0"/>
          <a:chExt cx="0" cy="0"/>
        </a:xfrm>
      </p:grpSpPr>
      <p:sp>
        <p:nvSpPr>
          <p:cNvPr id="466" name="Google Shape;466;p5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Case-Study: Actor-Critic Methods (DDPG)</a:t>
            </a:r>
            <a:endParaRPr/>
          </a:p>
        </p:txBody>
      </p:sp>
      <p:sp>
        <p:nvSpPr>
          <p:cNvPr id="467" name="Google Shape;467;p5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a:p>
            <a:pPr indent="0" lvl="0" marL="0" rtl="0" algn="l">
              <a:spcBef>
                <a:spcPts val="1600"/>
              </a:spcBef>
              <a:spcAft>
                <a:spcPts val="0"/>
              </a:spcAft>
              <a:buNone/>
            </a:pPr>
            <a:r>
              <a:t/>
            </a:r>
            <a:endParaRPr>
              <a:solidFill>
                <a:schemeClr val="dk1"/>
              </a:solidFill>
            </a:endParaRPr>
          </a:p>
          <a:p>
            <a:pPr indent="0" lvl="0" marL="0" rtl="0" algn="l">
              <a:spcBef>
                <a:spcPts val="1600"/>
              </a:spcBef>
              <a:spcAft>
                <a:spcPts val="0"/>
              </a:spcAft>
              <a:buNone/>
            </a:pPr>
            <a:r>
              <a:t/>
            </a:r>
            <a:endParaRPr>
              <a:solidFill>
                <a:schemeClr val="dk1"/>
              </a:solidFill>
            </a:endParaRPr>
          </a:p>
          <a:p>
            <a:pPr indent="0" lvl="0" marL="0" rtl="0" algn="l">
              <a:spcBef>
                <a:spcPts val="1600"/>
              </a:spcBef>
              <a:spcAft>
                <a:spcPts val="1600"/>
              </a:spcAft>
              <a:buNone/>
            </a:pPr>
            <a:r>
              <a:t/>
            </a:r>
            <a:endParaRPr>
              <a:solidFill>
                <a:schemeClr val="dk1"/>
              </a:solidFill>
            </a:endParaRPr>
          </a:p>
        </p:txBody>
      </p:sp>
      <p:sp>
        <p:nvSpPr>
          <p:cNvPr id="468" name="Google Shape;468;p59"/>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pic>
        <p:nvPicPr>
          <p:cNvPr id="469" name="Google Shape;469;p59"/>
          <p:cNvPicPr preferRelativeResize="0"/>
          <p:nvPr/>
        </p:nvPicPr>
        <p:blipFill>
          <a:blip r:embed="rId3">
            <a:alphaModFix/>
          </a:blip>
          <a:stretch>
            <a:fillRect/>
          </a:stretch>
        </p:blipFill>
        <p:spPr>
          <a:xfrm>
            <a:off x="4915703" y="1085725"/>
            <a:ext cx="3949085" cy="894911"/>
          </a:xfrm>
          <a:prstGeom prst="rect">
            <a:avLst/>
          </a:prstGeom>
          <a:noFill/>
          <a:ln>
            <a:noFill/>
          </a:ln>
        </p:spPr>
      </p:pic>
      <p:pic>
        <p:nvPicPr>
          <p:cNvPr id="470" name="Google Shape;470;p59"/>
          <p:cNvPicPr preferRelativeResize="0"/>
          <p:nvPr/>
        </p:nvPicPr>
        <p:blipFill>
          <a:blip r:embed="rId4">
            <a:alphaModFix/>
          </a:blip>
          <a:stretch>
            <a:fillRect/>
          </a:stretch>
        </p:blipFill>
        <p:spPr>
          <a:xfrm>
            <a:off x="4915700" y="2030182"/>
            <a:ext cx="4233126" cy="916219"/>
          </a:xfrm>
          <a:prstGeom prst="rect">
            <a:avLst/>
          </a:prstGeom>
          <a:noFill/>
          <a:ln>
            <a:noFill/>
          </a:ln>
        </p:spPr>
      </p:pic>
      <p:pic>
        <p:nvPicPr>
          <p:cNvPr id="471" name="Google Shape;471;p59"/>
          <p:cNvPicPr preferRelativeResize="0"/>
          <p:nvPr/>
        </p:nvPicPr>
        <p:blipFill>
          <a:blip r:embed="rId5">
            <a:alphaModFix/>
          </a:blip>
          <a:stretch>
            <a:fillRect/>
          </a:stretch>
        </p:blipFill>
        <p:spPr>
          <a:xfrm>
            <a:off x="6900" y="1017725"/>
            <a:ext cx="4591050" cy="1512125"/>
          </a:xfrm>
          <a:prstGeom prst="rect">
            <a:avLst/>
          </a:prstGeom>
          <a:noFill/>
          <a:ln>
            <a:noFill/>
          </a:ln>
        </p:spPr>
      </p:pic>
      <p:sp>
        <p:nvSpPr>
          <p:cNvPr id="472" name="Google Shape;472;p59"/>
          <p:cNvSpPr txBox="1"/>
          <p:nvPr/>
        </p:nvSpPr>
        <p:spPr>
          <a:xfrm>
            <a:off x="609600" y="2829675"/>
            <a:ext cx="4954500" cy="15120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SzPts val="1400"/>
              <a:buAutoNum type="arabicPeriod"/>
            </a:pPr>
            <a:r>
              <a:rPr lang="en-GB"/>
              <a:t>Initialize Actor and Critic networks</a:t>
            </a:r>
            <a:endParaRPr/>
          </a:p>
          <a:p>
            <a:pPr indent="-317500" lvl="0" marL="457200" rtl="0" algn="l">
              <a:spcBef>
                <a:spcPts val="0"/>
              </a:spcBef>
              <a:spcAft>
                <a:spcPts val="0"/>
              </a:spcAft>
              <a:buSzPts val="1400"/>
              <a:buAutoNum type="arabicPeriod"/>
            </a:pPr>
            <a:r>
              <a:rPr lang="en-GB"/>
              <a:t>Generate samples from actor policy</a:t>
            </a:r>
            <a:endParaRPr/>
          </a:p>
          <a:p>
            <a:pPr indent="-317500" lvl="0" marL="457200" rtl="0" algn="l">
              <a:spcBef>
                <a:spcPts val="0"/>
              </a:spcBef>
              <a:spcAft>
                <a:spcPts val="0"/>
              </a:spcAft>
              <a:buSzPts val="1400"/>
              <a:buAutoNum type="arabicPeriod"/>
            </a:pPr>
            <a:r>
              <a:rPr lang="en-GB"/>
              <a:t>Fit Critic model based on samples</a:t>
            </a:r>
            <a:endParaRPr/>
          </a:p>
          <a:p>
            <a:pPr indent="-317500" lvl="0" marL="457200" rtl="0" algn="l">
              <a:spcBef>
                <a:spcPts val="0"/>
              </a:spcBef>
              <a:spcAft>
                <a:spcPts val="0"/>
              </a:spcAft>
              <a:buSzPts val="1400"/>
              <a:buAutoNum type="arabicPeriod"/>
            </a:pPr>
            <a:r>
              <a:rPr lang="en-GB"/>
              <a:t>Calculate actor gradients</a:t>
            </a:r>
            <a:endParaRPr/>
          </a:p>
          <a:p>
            <a:pPr indent="-317500" lvl="0" marL="457200" rtl="0" algn="l">
              <a:spcBef>
                <a:spcPts val="0"/>
              </a:spcBef>
              <a:spcAft>
                <a:spcPts val="0"/>
              </a:spcAft>
              <a:buSzPts val="1400"/>
              <a:buAutoNum type="arabicPeriod"/>
            </a:pPr>
            <a:r>
              <a:rPr lang="en-GB"/>
              <a:t>Update actor</a:t>
            </a:r>
            <a:endParaRPr/>
          </a:p>
        </p:txBody>
      </p:sp>
      <p:sp>
        <p:nvSpPr>
          <p:cNvPr id="473" name="Google Shape;473;p59"/>
          <p:cNvSpPr/>
          <p:nvPr/>
        </p:nvSpPr>
        <p:spPr>
          <a:xfrm rot="-5400000">
            <a:off x="205650" y="3350500"/>
            <a:ext cx="712200" cy="345300"/>
          </a:xfrm>
          <a:prstGeom prst="uturnArrow">
            <a:avLst>
              <a:gd fmla="val 25000" name="adj1"/>
              <a:gd fmla="val 25000" name="adj2"/>
              <a:gd fmla="val 25000" name="adj3"/>
              <a:gd fmla="val 43750" name="adj4"/>
              <a:gd fmla="val 75000" name="adj5"/>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477" name="Shape 477"/>
        <p:cNvGrpSpPr/>
        <p:nvPr/>
      </p:nvGrpSpPr>
      <p:grpSpPr>
        <a:xfrm>
          <a:off x="0" y="0"/>
          <a:ext cx="0" cy="0"/>
          <a:chOff x="0" y="0"/>
          <a:chExt cx="0" cy="0"/>
        </a:xfrm>
      </p:grpSpPr>
      <p:sp>
        <p:nvSpPr>
          <p:cNvPr id="478" name="Google Shape;478;p6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RL Class of Methods</a:t>
            </a:r>
            <a:endParaRPr/>
          </a:p>
        </p:txBody>
      </p:sp>
      <p:sp>
        <p:nvSpPr>
          <p:cNvPr id="479" name="Google Shape;479;p60"/>
          <p:cNvSpPr txBox="1"/>
          <p:nvPr>
            <p:ph idx="1" type="body"/>
          </p:nvPr>
        </p:nvSpPr>
        <p:spPr>
          <a:xfrm>
            <a:off x="210075" y="1072663"/>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GB">
                <a:solidFill>
                  <a:schemeClr val="dk1"/>
                </a:solidFill>
              </a:rPr>
              <a:t>Actor-Critic Methods (</a:t>
            </a:r>
            <a:r>
              <a:rPr b="1" lang="en-GB">
                <a:solidFill>
                  <a:schemeClr val="dk1"/>
                </a:solidFill>
              </a:rPr>
              <a:t>DDPG</a:t>
            </a:r>
            <a:r>
              <a:rPr lang="en-GB">
                <a:solidFill>
                  <a:schemeClr val="dk1"/>
                </a:solidFill>
              </a:rPr>
              <a:t>, A3C, TRPO, PPO)</a:t>
            </a:r>
            <a:endParaRPr>
              <a:solidFill>
                <a:schemeClr val="dk1"/>
              </a:solidFill>
            </a:endParaRPr>
          </a:p>
        </p:txBody>
      </p:sp>
      <p:sp>
        <p:nvSpPr>
          <p:cNvPr id="480" name="Google Shape;480;p60"/>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sp>
        <p:nvSpPr>
          <p:cNvPr id="481" name="Google Shape;481;p60"/>
          <p:cNvSpPr txBox="1"/>
          <p:nvPr/>
        </p:nvSpPr>
        <p:spPr>
          <a:xfrm>
            <a:off x="609600" y="4746025"/>
            <a:ext cx="7094700" cy="54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t>Continuous control with deep reinforcement learning (Lillicrap etal Deepmind 2016)</a:t>
            </a:r>
            <a:endParaRPr/>
          </a:p>
        </p:txBody>
      </p:sp>
      <p:pic>
        <p:nvPicPr>
          <p:cNvPr id="482" name="Google Shape;482;p60"/>
          <p:cNvPicPr preferRelativeResize="0"/>
          <p:nvPr/>
        </p:nvPicPr>
        <p:blipFill>
          <a:blip r:embed="rId3">
            <a:alphaModFix/>
          </a:blip>
          <a:stretch>
            <a:fillRect/>
          </a:stretch>
        </p:blipFill>
        <p:spPr>
          <a:xfrm>
            <a:off x="1025025" y="2109663"/>
            <a:ext cx="2360201" cy="305150"/>
          </a:xfrm>
          <a:prstGeom prst="rect">
            <a:avLst/>
          </a:prstGeom>
          <a:noFill/>
          <a:ln>
            <a:noFill/>
          </a:ln>
        </p:spPr>
      </p:pic>
      <p:pic>
        <p:nvPicPr>
          <p:cNvPr id="483" name="Google Shape;483;p60"/>
          <p:cNvPicPr preferRelativeResize="0"/>
          <p:nvPr/>
        </p:nvPicPr>
        <p:blipFill>
          <a:blip r:embed="rId4">
            <a:alphaModFix/>
          </a:blip>
          <a:stretch>
            <a:fillRect/>
          </a:stretch>
        </p:blipFill>
        <p:spPr>
          <a:xfrm>
            <a:off x="843450" y="2561530"/>
            <a:ext cx="3579775" cy="488275"/>
          </a:xfrm>
          <a:prstGeom prst="rect">
            <a:avLst/>
          </a:prstGeom>
          <a:noFill/>
          <a:ln>
            <a:noFill/>
          </a:ln>
        </p:spPr>
      </p:pic>
      <p:pic>
        <p:nvPicPr>
          <p:cNvPr id="484" name="Google Shape;484;p60"/>
          <p:cNvPicPr preferRelativeResize="0"/>
          <p:nvPr/>
        </p:nvPicPr>
        <p:blipFill>
          <a:blip r:embed="rId5">
            <a:alphaModFix/>
          </a:blip>
          <a:stretch>
            <a:fillRect/>
          </a:stretch>
        </p:blipFill>
        <p:spPr>
          <a:xfrm>
            <a:off x="1041450" y="3081702"/>
            <a:ext cx="2327351" cy="305150"/>
          </a:xfrm>
          <a:prstGeom prst="rect">
            <a:avLst/>
          </a:prstGeom>
          <a:noFill/>
          <a:ln>
            <a:noFill/>
          </a:ln>
        </p:spPr>
      </p:pic>
      <p:pic>
        <p:nvPicPr>
          <p:cNvPr id="485" name="Google Shape;485;p60"/>
          <p:cNvPicPr preferRelativeResize="0"/>
          <p:nvPr/>
        </p:nvPicPr>
        <p:blipFill>
          <a:blip r:embed="rId6">
            <a:alphaModFix/>
          </a:blip>
          <a:stretch>
            <a:fillRect/>
          </a:stretch>
        </p:blipFill>
        <p:spPr>
          <a:xfrm>
            <a:off x="843450" y="1602775"/>
            <a:ext cx="4616999" cy="435500"/>
          </a:xfrm>
          <a:prstGeom prst="rect">
            <a:avLst/>
          </a:prstGeom>
          <a:noFill/>
          <a:ln>
            <a:noFill/>
          </a:ln>
        </p:spPr>
      </p:pic>
      <p:sp>
        <p:nvSpPr>
          <p:cNvPr id="486" name="Google Shape;486;p60"/>
          <p:cNvSpPr/>
          <p:nvPr/>
        </p:nvSpPr>
        <p:spPr>
          <a:xfrm>
            <a:off x="6763563" y="3612275"/>
            <a:ext cx="998700" cy="654000"/>
          </a:xfrm>
          <a:prstGeom prst="rect">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Critic</a:t>
            </a:r>
            <a:endParaRPr/>
          </a:p>
        </p:txBody>
      </p:sp>
      <p:sp>
        <p:nvSpPr>
          <p:cNvPr id="487" name="Google Shape;487;p60"/>
          <p:cNvSpPr/>
          <p:nvPr/>
        </p:nvSpPr>
        <p:spPr>
          <a:xfrm>
            <a:off x="5535025" y="4037663"/>
            <a:ext cx="998700" cy="6540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Action</a:t>
            </a:r>
            <a:endParaRPr/>
          </a:p>
        </p:txBody>
      </p:sp>
      <p:sp>
        <p:nvSpPr>
          <p:cNvPr id="488" name="Google Shape;488;p60"/>
          <p:cNvSpPr/>
          <p:nvPr/>
        </p:nvSpPr>
        <p:spPr>
          <a:xfrm>
            <a:off x="5457200" y="3228775"/>
            <a:ext cx="998700" cy="6540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Network</a:t>
            </a:r>
            <a:endParaRPr/>
          </a:p>
        </p:txBody>
      </p:sp>
      <p:sp>
        <p:nvSpPr>
          <p:cNvPr id="489" name="Google Shape;489;p60"/>
          <p:cNvSpPr/>
          <p:nvPr/>
        </p:nvSpPr>
        <p:spPr>
          <a:xfrm>
            <a:off x="5535025" y="3345500"/>
            <a:ext cx="998700" cy="6540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State</a:t>
            </a:r>
            <a:endParaRPr/>
          </a:p>
        </p:txBody>
      </p:sp>
      <p:sp>
        <p:nvSpPr>
          <p:cNvPr id="490" name="Google Shape;490;p60"/>
          <p:cNvSpPr/>
          <p:nvPr/>
        </p:nvSpPr>
        <p:spPr>
          <a:xfrm>
            <a:off x="7988825" y="3733625"/>
            <a:ext cx="922500" cy="4113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Q-value</a:t>
            </a:r>
            <a:endParaRPr/>
          </a:p>
        </p:txBody>
      </p:sp>
      <p:cxnSp>
        <p:nvCxnSpPr>
          <p:cNvPr id="491" name="Google Shape;491;p60"/>
          <p:cNvCxnSpPr>
            <a:stCxn id="489" idx="3"/>
            <a:endCxn id="486" idx="1"/>
          </p:cNvCxnSpPr>
          <p:nvPr/>
        </p:nvCxnSpPr>
        <p:spPr>
          <a:xfrm>
            <a:off x="6533725" y="3672500"/>
            <a:ext cx="229800" cy="266700"/>
          </a:xfrm>
          <a:prstGeom prst="straightConnector1">
            <a:avLst/>
          </a:prstGeom>
          <a:noFill/>
          <a:ln cap="flat" cmpd="sng" w="9525">
            <a:solidFill>
              <a:schemeClr val="dk2"/>
            </a:solidFill>
            <a:prstDash val="solid"/>
            <a:round/>
            <a:headEnd len="med" w="med" type="none"/>
            <a:tailEnd len="med" w="med" type="triangle"/>
          </a:ln>
        </p:spPr>
      </p:cxnSp>
      <p:cxnSp>
        <p:nvCxnSpPr>
          <p:cNvPr id="492" name="Google Shape;492;p60"/>
          <p:cNvCxnSpPr>
            <a:stCxn id="487" idx="3"/>
            <a:endCxn id="486" idx="1"/>
          </p:cNvCxnSpPr>
          <p:nvPr/>
        </p:nvCxnSpPr>
        <p:spPr>
          <a:xfrm flipH="1" rot="10800000">
            <a:off x="6533725" y="3939263"/>
            <a:ext cx="229800" cy="425400"/>
          </a:xfrm>
          <a:prstGeom prst="straightConnector1">
            <a:avLst/>
          </a:prstGeom>
          <a:noFill/>
          <a:ln cap="flat" cmpd="sng" w="9525">
            <a:solidFill>
              <a:schemeClr val="dk2"/>
            </a:solidFill>
            <a:prstDash val="solid"/>
            <a:round/>
            <a:headEnd len="med" w="med" type="none"/>
            <a:tailEnd len="med" w="med" type="triangle"/>
          </a:ln>
        </p:spPr>
      </p:cxnSp>
      <p:cxnSp>
        <p:nvCxnSpPr>
          <p:cNvPr id="493" name="Google Shape;493;p60"/>
          <p:cNvCxnSpPr>
            <a:stCxn id="486" idx="3"/>
            <a:endCxn id="490" idx="1"/>
          </p:cNvCxnSpPr>
          <p:nvPr/>
        </p:nvCxnSpPr>
        <p:spPr>
          <a:xfrm>
            <a:off x="7762263" y="3939275"/>
            <a:ext cx="226500" cy="0"/>
          </a:xfrm>
          <a:prstGeom prst="straightConnector1">
            <a:avLst/>
          </a:prstGeom>
          <a:noFill/>
          <a:ln cap="flat" cmpd="sng" w="9525">
            <a:solidFill>
              <a:schemeClr val="dk2"/>
            </a:solidFill>
            <a:prstDash val="solid"/>
            <a:round/>
            <a:headEnd len="med" w="med" type="none"/>
            <a:tailEnd len="med" w="med" type="triangle"/>
          </a:ln>
        </p:spPr>
      </p:cxnSp>
      <p:sp>
        <p:nvSpPr>
          <p:cNvPr id="494" name="Google Shape;494;p60"/>
          <p:cNvSpPr/>
          <p:nvPr/>
        </p:nvSpPr>
        <p:spPr>
          <a:xfrm>
            <a:off x="4143063" y="4037663"/>
            <a:ext cx="998700" cy="654000"/>
          </a:xfrm>
          <a:prstGeom prst="rect">
            <a:avLst/>
          </a:prstGeom>
          <a:solidFill>
            <a:srgbClr val="A4C2F4"/>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Actor</a:t>
            </a:r>
            <a:endParaRPr/>
          </a:p>
        </p:txBody>
      </p:sp>
      <p:sp>
        <p:nvSpPr>
          <p:cNvPr id="495" name="Google Shape;495;p60"/>
          <p:cNvSpPr/>
          <p:nvPr/>
        </p:nvSpPr>
        <p:spPr>
          <a:xfrm>
            <a:off x="2825700" y="3903113"/>
            <a:ext cx="998700" cy="6540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Network</a:t>
            </a:r>
            <a:endParaRPr/>
          </a:p>
        </p:txBody>
      </p:sp>
      <p:sp>
        <p:nvSpPr>
          <p:cNvPr id="496" name="Google Shape;496;p60"/>
          <p:cNvSpPr/>
          <p:nvPr/>
        </p:nvSpPr>
        <p:spPr>
          <a:xfrm>
            <a:off x="2903525" y="4019838"/>
            <a:ext cx="998700" cy="6540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State</a:t>
            </a:r>
            <a:endParaRPr/>
          </a:p>
        </p:txBody>
      </p:sp>
      <p:cxnSp>
        <p:nvCxnSpPr>
          <p:cNvPr id="497" name="Google Shape;497;p60"/>
          <p:cNvCxnSpPr>
            <a:stCxn id="494" idx="3"/>
            <a:endCxn id="487" idx="1"/>
          </p:cNvCxnSpPr>
          <p:nvPr/>
        </p:nvCxnSpPr>
        <p:spPr>
          <a:xfrm>
            <a:off x="5141763" y="4364663"/>
            <a:ext cx="393300" cy="0"/>
          </a:xfrm>
          <a:prstGeom prst="straightConnector1">
            <a:avLst/>
          </a:prstGeom>
          <a:noFill/>
          <a:ln cap="flat" cmpd="sng" w="9525">
            <a:solidFill>
              <a:schemeClr val="dk2"/>
            </a:solidFill>
            <a:prstDash val="solid"/>
            <a:round/>
            <a:headEnd len="med" w="med" type="none"/>
            <a:tailEnd len="med" w="med" type="triangle"/>
          </a:ln>
        </p:spPr>
      </p:cxnSp>
      <p:cxnSp>
        <p:nvCxnSpPr>
          <p:cNvPr id="498" name="Google Shape;498;p60"/>
          <p:cNvCxnSpPr>
            <a:stCxn id="496" idx="3"/>
            <a:endCxn id="494" idx="1"/>
          </p:cNvCxnSpPr>
          <p:nvPr/>
        </p:nvCxnSpPr>
        <p:spPr>
          <a:xfrm>
            <a:off x="3902225" y="4346838"/>
            <a:ext cx="240900" cy="17700"/>
          </a:xfrm>
          <a:prstGeom prst="straightConnector1">
            <a:avLst/>
          </a:prstGeom>
          <a:noFill/>
          <a:ln cap="flat" cmpd="sng" w="9525">
            <a:solidFill>
              <a:schemeClr val="dk2"/>
            </a:solidFill>
            <a:prstDash val="solid"/>
            <a:round/>
            <a:headEnd len="med" w="med" type="none"/>
            <a:tailEnd len="med" w="med" type="triangle"/>
          </a:ln>
        </p:spPr>
      </p:cxn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02" name="Shape 502"/>
        <p:cNvGrpSpPr/>
        <p:nvPr/>
      </p:nvGrpSpPr>
      <p:grpSpPr>
        <a:xfrm>
          <a:off x="0" y="0"/>
          <a:ext cx="0" cy="0"/>
          <a:chOff x="0" y="0"/>
          <a:chExt cx="0" cy="0"/>
        </a:xfrm>
      </p:grpSpPr>
      <p:sp>
        <p:nvSpPr>
          <p:cNvPr id="503" name="Google Shape;503;p6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RL Class of Methods</a:t>
            </a:r>
            <a:endParaRPr/>
          </a:p>
        </p:txBody>
      </p:sp>
      <p:sp>
        <p:nvSpPr>
          <p:cNvPr id="504" name="Google Shape;504;p6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GB">
                <a:solidFill>
                  <a:schemeClr val="dk1"/>
                </a:solidFill>
              </a:rPr>
              <a:t>Actor-Critic Methods (</a:t>
            </a:r>
            <a:r>
              <a:rPr b="1" lang="en-GB">
                <a:solidFill>
                  <a:schemeClr val="dk1"/>
                </a:solidFill>
              </a:rPr>
              <a:t>DDPG</a:t>
            </a:r>
            <a:r>
              <a:rPr lang="en-GB">
                <a:solidFill>
                  <a:schemeClr val="dk1"/>
                </a:solidFill>
              </a:rPr>
              <a:t>, TRPO, PPO, A3C)</a:t>
            </a:r>
            <a:endParaRPr>
              <a:solidFill>
                <a:schemeClr val="dk1"/>
              </a:solidFill>
            </a:endParaRPr>
          </a:p>
        </p:txBody>
      </p:sp>
      <p:sp>
        <p:nvSpPr>
          <p:cNvPr id="505" name="Google Shape;505;p61"/>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pic>
        <p:nvPicPr>
          <p:cNvPr id="506" name="Google Shape;506;p61"/>
          <p:cNvPicPr preferRelativeResize="0"/>
          <p:nvPr/>
        </p:nvPicPr>
        <p:blipFill rotWithShape="1">
          <a:blip r:embed="rId3">
            <a:alphaModFix/>
          </a:blip>
          <a:srcRect b="4778" l="3762" r="1468" t="10338"/>
          <a:stretch/>
        </p:blipFill>
        <p:spPr>
          <a:xfrm>
            <a:off x="1134260" y="1658225"/>
            <a:ext cx="6707764" cy="2910650"/>
          </a:xfrm>
          <a:prstGeom prst="rect">
            <a:avLst/>
          </a:prstGeom>
          <a:noFill/>
          <a:ln>
            <a:noFill/>
          </a:ln>
        </p:spPr>
      </p:pic>
      <p:sp>
        <p:nvSpPr>
          <p:cNvPr id="507" name="Google Shape;507;p61"/>
          <p:cNvSpPr txBox="1"/>
          <p:nvPr/>
        </p:nvSpPr>
        <p:spPr>
          <a:xfrm>
            <a:off x="6303525" y="4703625"/>
            <a:ext cx="2809500" cy="38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t>Image from Levine’s RL class</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11" name="Shape 511"/>
        <p:cNvGrpSpPr/>
        <p:nvPr/>
      </p:nvGrpSpPr>
      <p:grpSpPr>
        <a:xfrm>
          <a:off x="0" y="0"/>
          <a:ext cx="0" cy="0"/>
          <a:chOff x="0" y="0"/>
          <a:chExt cx="0" cy="0"/>
        </a:xfrm>
      </p:grpSpPr>
      <p:sp>
        <p:nvSpPr>
          <p:cNvPr id="512" name="Google Shape;512;p6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6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17" name="Shape 517"/>
        <p:cNvGrpSpPr/>
        <p:nvPr/>
      </p:nvGrpSpPr>
      <p:grpSpPr>
        <a:xfrm>
          <a:off x="0" y="0"/>
          <a:ext cx="0" cy="0"/>
          <a:chOff x="0" y="0"/>
          <a:chExt cx="0" cy="0"/>
        </a:xfrm>
      </p:grpSpPr>
      <p:sp>
        <p:nvSpPr>
          <p:cNvPr id="518" name="Google Shape;518;p6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RL Class of Methods</a:t>
            </a:r>
            <a:endParaRPr/>
          </a:p>
        </p:txBody>
      </p:sp>
      <p:sp>
        <p:nvSpPr>
          <p:cNvPr id="519" name="Google Shape;519;p6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GB"/>
              <a:t>Value Iteration methods (Q-Learning, SARSA)</a:t>
            </a:r>
            <a:endParaRPr/>
          </a:p>
          <a:p>
            <a:pPr indent="-342900" lvl="0" marL="457200" rtl="0" algn="l">
              <a:spcBef>
                <a:spcPts val="0"/>
              </a:spcBef>
              <a:spcAft>
                <a:spcPts val="0"/>
              </a:spcAft>
              <a:buSzPts val="1800"/>
              <a:buChar char="●"/>
            </a:pPr>
            <a:r>
              <a:rPr lang="en-GB"/>
              <a:t>Policy Gradient Methods (REINFORCE)</a:t>
            </a:r>
            <a:endParaRPr/>
          </a:p>
          <a:p>
            <a:pPr indent="-342900" lvl="0" marL="457200" rtl="0" algn="l">
              <a:spcBef>
                <a:spcPts val="0"/>
              </a:spcBef>
              <a:spcAft>
                <a:spcPts val="0"/>
              </a:spcAft>
              <a:buClr>
                <a:schemeClr val="dk1"/>
              </a:buClr>
              <a:buSzPts val="1800"/>
              <a:buChar char="●"/>
            </a:pPr>
            <a:r>
              <a:rPr lang="en-GB">
                <a:solidFill>
                  <a:schemeClr val="dk1"/>
                </a:solidFill>
              </a:rPr>
              <a:t>Actor-Critic Methods (DDPG, TRPO, PPO, A3C)</a:t>
            </a:r>
            <a:endParaRPr>
              <a:solidFill>
                <a:schemeClr val="dk1"/>
              </a:solidFill>
            </a:endParaRPr>
          </a:p>
          <a:p>
            <a:pPr indent="-342900" lvl="0" marL="457200" rtl="0" algn="l">
              <a:spcBef>
                <a:spcPts val="0"/>
              </a:spcBef>
              <a:spcAft>
                <a:spcPts val="0"/>
              </a:spcAft>
              <a:buClr>
                <a:schemeClr val="dk1"/>
              </a:buClr>
              <a:buSzPts val="1800"/>
              <a:buChar char="●"/>
            </a:pPr>
            <a:r>
              <a:rPr lang="en-GB">
                <a:solidFill>
                  <a:schemeClr val="dk1"/>
                </a:solidFill>
              </a:rPr>
              <a:t>Model-based RL (Guided Policy Search, Dyna)</a:t>
            </a:r>
            <a:endParaRPr>
              <a:solidFill>
                <a:schemeClr val="dk1"/>
              </a:solidFill>
            </a:endParaRPr>
          </a:p>
        </p:txBody>
      </p:sp>
      <p:sp>
        <p:nvSpPr>
          <p:cNvPr id="520" name="Google Shape;520;p63"/>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4" name="Shape 124"/>
        <p:cNvGrpSpPr/>
        <p:nvPr/>
      </p:nvGrpSpPr>
      <p:grpSpPr>
        <a:xfrm>
          <a:off x="0" y="0"/>
          <a:ext cx="0" cy="0"/>
          <a:chOff x="0" y="0"/>
          <a:chExt cx="0" cy="0"/>
        </a:xfrm>
      </p:grpSpPr>
      <p:sp>
        <p:nvSpPr>
          <p:cNvPr id="125" name="Google Shape;125;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Robot Learning</a:t>
            </a:r>
            <a:endParaRPr/>
          </a:p>
        </p:txBody>
      </p:sp>
      <p:sp>
        <p:nvSpPr>
          <p:cNvPr id="126" name="Google Shape;126;p2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Robotics: see, think, act</a:t>
            </a:r>
            <a:endParaRPr/>
          </a:p>
          <a:p>
            <a:pPr indent="0" lvl="0" marL="0" rtl="0" algn="l">
              <a:spcBef>
                <a:spcPts val="1600"/>
              </a:spcBef>
              <a:spcAft>
                <a:spcPts val="0"/>
              </a:spcAft>
              <a:buClr>
                <a:schemeClr val="dk1"/>
              </a:buClr>
              <a:buSzPts val="1100"/>
              <a:buFont typeface="Arial"/>
              <a:buNone/>
            </a:pPr>
            <a:r>
              <a:t/>
            </a:r>
            <a:endParaRPr>
              <a:solidFill>
                <a:schemeClr val="dk1"/>
              </a:solidFill>
            </a:endParaRPr>
          </a:p>
          <a:p>
            <a:pPr indent="0" lvl="0" marL="0" rtl="0" algn="l">
              <a:spcBef>
                <a:spcPts val="1600"/>
              </a:spcBef>
              <a:spcAft>
                <a:spcPts val="0"/>
              </a:spcAft>
              <a:buClr>
                <a:schemeClr val="dk1"/>
              </a:buClr>
              <a:buSzPts val="1100"/>
              <a:buFont typeface="Arial"/>
              <a:buNone/>
            </a:pPr>
            <a:r>
              <a:rPr lang="en-GB">
                <a:solidFill>
                  <a:schemeClr val="dk1"/>
                </a:solidFill>
              </a:rPr>
              <a:t>Direct programming can be hard for different tasks</a:t>
            </a:r>
            <a:endParaRPr/>
          </a:p>
          <a:p>
            <a:pPr indent="-342900" lvl="0" marL="457200" rtl="0" algn="l">
              <a:spcBef>
                <a:spcPts val="1600"/>
              </a:spcBef>
              <a:spcAft>
                <a:spcPts val="0"/>
              </a:spcAft>
              <a:buSzPts val="1800"/>
              <a:buChar char="●"/>
            </a:pPr>
            <a:r>
              <a:rPr lang="en-GB"/>
              <a:t>Degree of structure and consistency</a:t>
            </a:r>
            <a:endParaRPr/>
          </a:p>
          <a:p>
            <a:pPr indent="-342900" lvl="0" marL="457200" rtl="0" algn="l">
              <a:spcBef>
                <a:spcPts val="0"/>
              </a:spcBef>
              <a:spcAft>
                <a:spcPts val="0"/>
              </a:spcAft>
              <a:buSzPts val="1800"/>
              <a:buChar char="●"/>
            </a:pPr>
            <a:r>
              <a:rPr lang="en-GB"/>
              <a:t>Perception</a:t>
            </a:r>
            <a:endParaRPr/>
          </a:p>
          <a:p>
            <a:pPr indent="-342900" lvl="0" marL="457200" rtl="0" algn="l">
              <a:spcBef>
                <a:spcPts val="0"/>
              </a:spcBef>
              <a:spcAft>
                <a:spcPts val="0"/>
              </a:spcAft>
              <a:buSzPts val="1800"/>
              <a:buChar char="●"/>
            </a:pPr>
            <a:r>
              <a:rPr lang="en-GB"/>
              <a:t>Manipulation</a:t>
            </a:r>
            <a:endParaRPr/>
          </a:p>
          <a:p>
            <a:pPr indent="-342900" lvl="0" marL="457200" rtl="0" algn="l">
              <a:spcBef>
                <a:spcPts val="0"/>
              </a:spcBef>
              <a:spcAft>
                <a:spcPts val="0"/>
              </a:spcAft>
              <a:buSzPts val="1800"/>
              <a:buChar char="●"/>
            </a:pPr>
            <a:r>
              <a:rPr lang="en-GB"/>
              <a:t>Deformation</a:t>
            </a:r>
            <a:endParaRPr/>
          </a:p>
          <a:p>
            <a:pPr indent="0" lvl="0" marL="0" rtl="0" algn="l">
              <a:spcBef>
                <a:spcPts val="1600"/>
              </a:spcBef>
              <a:spcAft>
                <a:spcPts val="1600"/>
              </a:spcAft>
              <a:buNone/>
            </a:pPr>
            <a:r>
              <a:t/>
            </a:r>
            <a:endParaRPr/>
          </a:p>
        </p:txBody>
      </p:sp>
      <p:sp>
        <p:nvSpPr>
          <p:cNvPr id="127" name="Google Shape;127;p28"/>
          <p:cNvSpPr txBox="1"/>
          <p:nvPr/>
        </p:nvSpPr>
        <p:spPr>
          <a:xfrm>
            <a:off x="5200150" y="2986025"/>
            <a:ext cx="1928700" cy="95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dk1"/>
                </a:solidFill>
              </a:rPr>
              <a:t>Vacuum robots</a:t>
            </a:r>
            <a:endParaRPr>
              <a:solidFill>
                <a:schemeClr val="dk1"/>
              </a:solidFill>
            </a:endParaRPr>
          </a:p>
          <a:p>
            <a:pPr indent="0" lvl="0" marL="0" rtl="0" algn="l">
              <a:spcBef>
                <a:spcPts val="0"/>
              </a:spcBef>
              <a:spcAft>
                <a:spcPts val="0"/>
              </a:spcAft>
              <a:buNone/>
            </a:pPr>
            <a:r>
              <a:rPr lang="en-GB">
                <a:solidFill>
                  <a:schemeClr val="dk1"/>
                </a:solidFill>
              </a:rPr>
              <a:t>Lawn mowing</a:t>
            </a:r>
            <a:endParaRPr>
              <a:solidFill>
                <a:schemeClr val="dk1"/>
              </a:solidFill>
            </a:endParaRPr>
          </a:p>
          <a:p>
            <a:pPr indent="0" lvl="0" marL="0" rtl="0" algn="l">
              <a:spcBef>
                <a:spcPts val="0"/>
              </a:spcBef>
              <a:spcAft>
                <a:spcPts val="0"/>
              </a:spcAft>
              <a:buNone/>
            </a:pPr>
            <a:r>
              <a:rPr lang="en-GB">
                <a:solidFill>
                  <a:schemeClr val="dk1"/>
                </a:solidFill>
              </a:rPr>
              <a:t>Pool cleaning</a:t>
            </a:r>
            <a:endParaRPr>
              <a:solidFill>
                <a:schemeClr val="dk1"/>
              </a:solidFill>
            </a:endParaRPr>
          </a:p>
          <a:p>
            <a:pPr indent="0" lvl="0" marL="0" rtl="0" algn="l">
              <a:spcBef>
                <a:spcPts val="0"/>
              </a:spcBef>
              <a:spcAft>
                <a:spcPts val="0"/>
              </a:spcAft>
              <a:buNone/>
            </a:pPr>
            <a:r>
              <a:rPr lang="en-GB">
                <a:solidFill>
                  <a:schemeClr val="dk1"/>
                </a:solidFill>
              </a:rPr>
              <a:t>Manufacturing robots</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28" name="Google Shape;128;p28"/>
          <p:cNvSpPr txBox="1"/>
          <p:nvPr/>
        </p:nvSpPr>
        <p:spPr>
          <a:xfrm>
            <a:off x="7157100" y="2986025"/>
            <a:ext cx="1928700" cy="108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t>Home-cleaning robot </a:t>
            </a:r>
            <a:endParaRPr/>
          </a:p>
          <a:p>
            <a:pPr indent="0" lvl="0" marL="0" rtl="0" algn="l">
              <a:spcBef>
                <a:spcPts val="0"/>
              </a:spcBef>
              <a:spcAft>
                <a:spcPts val="0"/>
              </a:spcAft>
              <a:buNone/>
            </a:pPr>
            <a:r>
              <a:rPr lang="en-GB"/>
              <a:t>Cooking Robot</a:t>
            </a:r>
            <a:endParaRPr/>
          </a:p>
          <a:p>
            <a:pPr indent="0" lvl="0" marL="0" rtl="0" algn="l">
              <a:spcBef>
                <a:spcPts val="0"/>
              </a:spcBef>
              <a:spcAft>
                <a:spcPts val="0"/>
              </a:spcAft>
              <a:buNone/>
            </a:pPr>
            <a:r>
              <a:rPr lang="en-GB"/>
              <a:t>Laundry Robot</a:t>
            </a:r>
            <a:br>
              <a:rPr lang="en-GB"/>
            </a:br>
            <a:r>
              <a:rPr lang="en-GB"/>
              <a:t>Warehouse Robot</a:t>
            </a:r>
            <a:endParaRPr/>
          </a:p>
        </p:txBody>
      </p:sp>
      <p:pic>
        <p:nvPicPr>
          <p:cNvPr descr="OpenAI has trained a human-like robot hand to manipulate physical objects with unprecedented dexterity. &#10;&#10;Their system, called Dactyl, is trained entirely in simulation and transfers its knowledge to reality, adapting to real-world physics.&#10;&#10;Dactyl learns from scratch using the same general-purpose reinforcement learning algorithm and code as OpenAI Five.&#10;&#10;The results show that it’s possible to train agents in simulation and have them solve real-world tasks, without physically-accurate modeling of the world.&#10;&#10;Dactyl is a system for manipulating objects using a Shadow Dexterous Hand. The Researchers place an object such as a block or a prism in the palm of the hand and ask Dactyl to reposition it into a different orientation; for example, rotating the block to put a new face on top. The network observes only the coordinates of the fingertips and the images from three regular RGB cameras.&#10;&#10;Although the first humanoid hands were developed decades ago, using them to manipulate objects effectively has been a long-standing challenge in robotic control. Unlike other problems such as locomotion, progress on dextrous manipulation using traditional robotics approaches has been slow, and current techniques remain limited in their ability to manipulate objects in the real world.&#10;&#10;Reorienting an object in the hand requires many problems to be solved. Dactyl learns to solve the object reorientation task entirely in simulation without any human input. After this training phase, the learned policy works on the real robot without any fine-tuning.&#10;&#10;Learning methods for robotic manipulation face a dilemma. Simulated robots can easily provide enough data to train complex policies, but most manipulation problems can’t be modeled accurately enough for those policies to transfer to real robots.&#10;Training directly on physical robots allows the policy to learn from real-world physics, but today’s algorithms would require years of experience to solve a problem like object reorientation.&#10;&#10;OpenAI's approach &quot;domain randomization&quot; learns in a simulation which is designed to provide a variety of experiences rather than maximizing realism. This gives  the best of both approaches.&#10;&#10;Video Source: OpenAI&#10;News Source: https://blog.openai.com/learning-dexterity/&#10;&#10;*****************************************&#10;See Today's Deals/Offers/Discounts/Coupons at Amazon https://amzn.to/2LPNLpW&#10;*****************************************&#10;Amazon Influencer Page:  https://www.amazon.com/shop/rajamanickamantonimuthu&#10;Twitter: https://twitter.com/rajamanickam_a&#10;LinkedIn:  https://www.linkedin.com/in/qualitypoint/&#10;******************************************&#10;&#10;Subscribe to our YouTube channel &quot;QualityPointTech&quot; #QPT at http://www.youtube.com/subscription_center?add_user=qualitypointtech&#10;&#10;#AI #Robot" id="129" name="Google Shape;129;p28" title="OpenAI's Dactyl improves Dexterity of Robotic Hands without Human Input">
            <a:hlinkClick r:id="rId3"/>
          </p:cNvPr>
          <p:cNvPicPr preferRelativeResize="0"/>
          <p:nvPr/>
        </p:nvPicPr>
        <p:blipFill>
          <a:blip r:embed="rId4">
            <a:alphaModFix/>
          </a:blip>
          <a:stretch>
            <a:fillRect/>
          </a:stretch>
        </p:blipFill>
        <p:spPr>
          <a:xfrm>
            <a:off x="5280625" y="181300"/>
            <a:ext cx="3739625" cy="28047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
                                        </p:tgtEl>
                                        <p:attrNameLst>
                                          <p:attrName>style.visibility</p:attrName>
                                        </p:attrNameLst>
                                      </p:cBhvr>
                                      <p:to>
                                        <p:strVal val="visible"/>
                                      </p:to>
                                    </p:set>
                                    <p:animEffect filter="fade" transition="in">
                                      <p:cBhvr>
                                        <p:cTn dur="1"/>
                                        <p:tgtEl>
                                          <p:spTgt spid="127"/>
                                        </p:tgtEl>
                                      </p:cBhvr>
                                    </p:animEffect>
                                  </p:childTnLst>
                                </p:cTn>
                              </p:par>
                              <p:par>
                                <p:cTn fill="hold" nodeType="with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1"/>
                                        <p:tgtEl>
                                          <p:spTgt spid="1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24" name="Shape 524"/>
        <p:cNvGrpSpPr/>
        <p:nvPr/>
      </p:nvGrpSpPr>
      <p:grpSpPr>
        <a:xfrm>
          <a:off x="0" y="0"/>
          <a:ext cx="0" cy="0"/>
          <a:chOff x="0" y="0"/>
          <a:chExt cx="0" cy="0"/>
        </a:xfrm>
      </p:grpSpPr>
      <p:sp>
        <p:nvSpPr>
          <p:cNvPr id="525" name="Google Shape;525;p6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RL Class of Methods</a:t>
            </a:r>
            <a:endParaRPr/>
          </a:p>
        </p:txBody>
      </p:sp>
      <p:sp>
        <p:nvSpPr>
          <p:cNvPr id="526" name="Google Shape;526;p6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GB"/>
              <a:t>Value Iteration methods (</a:t>
            </a:r>
            <a:r>
              <a:rPr b="1" lang="en-GB"/>
              <a:t>Q-Learning</a:t>
            </a:r>
            <a:r>
              <a:rPr lang="en-GB"/>
              <a:t>, SARSA)</a:t>
            </a:r>
            <a:endParaRPr>
              <a:solidFill>
                <a:schemeClr val="dk1"/>
              </a:solidFill>
            </a:endParaRPr>
          </a:p>
        </p:txBody>
      </p:sp>
      <p:sp>
        <p:nvSpPr>
          <p:cNvPr id="527" name="Google Shape;527;p64"/>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pic>
        <p:nvPicPr>
          <p:cNvPr id="528" name="Google Shape;528;p64"/>
          <p:cNvPicPr preferRelativeResize="0"/>
          <p:nvPr/>
        </p:nvPicPr>
        <p:blipFill>
          <a:blip r:embed="rId3">
            <a:alphaModFix/>
          </a:blip>
          <a:stretch>
            <a:fillRect/>
          </a:stretch>
        </p:blipFill>
        <p:spPr>
          <a:xfrm>
            <a:off x="1206625" y="2497700"/>
            <a:ext cx="5012463" cy="472800"/>
          </a:xfrm>
          <a:prstGeom prst="rect">
            <a:avLst/>
          </a:prstGeom>
          <a:noFill/>
          <a:ln>
            <a:noFill/>
          </a:ln>
        </p:spPr>
      </p:pic>
      <p:pic>
        <p:nvPicPr>
          <p:cNvPr id="529" name="Google Shape;529;p64"/>
          <p:cNvPicPr preferRelativeResize="0"/>
          <p:nvPr/>
        </p:nvPicPr>
        <p:blipFill>
          <a:blip r:embed="rId4">
            <a:alphaModFix/>
          </a:blip>
          <a:stretch>
            <a:fillRect/>
          </a:stretch>
        </p:blipFill>
        <p:spPr>
          <a:xfrm>
            <a:off x="1916701" y="2933263"/>
            <a:ext cx="3008351" cy="513500"/>
          </a:xfrm>
          <a:prstGeom prst="rect">
            <a:avLst/>
          </a:prstGeom>
          <a:noFill/>
          <a:ln>
            <a:noFill/>
          </a:ln>
        </p:spPr>
      </p:pic>
      <p:pic>
        <p:nvPicPr>
          <p:cNvPr id="530" name="Google Shape;530;p64"/>
          <p:cNvPicPr preferRelativeResize="0"/>
          <p:nvPr/>
        </p:nvPicPr>
        <p:blipFill>
          <a:blip r:embed="rId5">
            <a:alphaModFix/>
          </a:blip>
          <a:stretch>
            <a:fillRect/>
          </a:stretch>
        </p:blipFill>
        <p:spPr>
          <a:xfrm>
            <a:off x="1667719" y="1514125"/>
            <a:ext cx="3791663" cy="411200"/>
          </a:xfrm>
          <a:prstGeom prst="rect">
            <a:avLst/>
          </a:prstGeom>
          <a:noFill/>
          <a:ln>
            <a:noFill/>
          </a:ln>
        </p:spPr>
      </p:pic>
      <p:sp>
        <p:nvSpPr>
          <p:cNvPr id="531" name="Google Shape;531;p64"/>
          <p:cNvSpPr txBox="1"/>
          <p:nvPr/>
        </p:nvSpPr>
        <p:spPr>
          <a:xfrm>
            <a:off x="630375" y="4843550"/>
            <a:ext cx="7094700" cy="54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t>Playing Atari with Deep Reinforcement Learning (Mnih etal 2015)</a:t>
            </a:r>
            <a:endParaRPr/>
          </a:p>
        </p:txBody>
      </p:sp>
      <p:sp>
        <p:nvSpPr>
          <p:cNvPr id="532" name="Google Shape;532;p64"/>
          <p:cNvSpPr/>
          <p:nvPr/>
        </p:nvSpPr>
        <p:spPr>
          <a:xfrm>
            <a:off x="1734363" y="3688475"/>
            <a:ext cx="998700" cy="654000"/>
          </a:xfrm>
          <a:prstGeom prst="rect">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Network</a:t>
            </a:r>
            <a:endParaRPr/>
          </a:p>
        </p:txBody>
      </p:sp>
      <p:sp>
        <p:nvSpPr>
          <p:cNvPr id="533" name="Google Shape;533;p64"/>
          <p:cNvSpPr/>
          <p:nvPr/>
        </p:nvSpPr>
        <p:spPr>
          <a:xfrm>
            <a:off x="505825" y="4113863"/>
            <a:ext cx="998700" cy="6540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Action</a:t>
            </a:r>
            <a:endParaRPr/>
          </a:p>
        </p:txBody>
      </p:sp>
      <p:sp>
        <p:nvSpPr>
          <p:cNvPr id="534" name="Google Shape;534;p64"/>
          <p:cNvSpPr/>
          <p:nvPr/>
        </p:nvSpPr>
        <p:spPr>
          <a:xfrm>
            <a:off x="428000" y="3304975"/>
            <a:ext cx="998700" cy="6540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Network</a:t>
            </a:r>
            <a:endParaRPr/>
          </a:p>
        </p:txBody>
      </p:sp>
      <p:sp>
        <p:nvSpPr>
          <p:cNvPr id="535" name="Google Shape;535;p64"/>
          <p:cNvSpPr/>
          <p:nvPr/>
        </p:nvSpPr>
        <p:spPr>
          <a:xfrm>
            <a:off x="505825" y="3421700"/>
            <a:ext cx="998700" cy="6540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State</a:t>
            </a:r>
            <a:endParaRPr/>
          </a:p>
        </p:txBody>
      </p:sp>
      <p:sp>
        <p:nvSpPr>
          <p:cNvPr id="536" name="Google Shape;536;p64"/>
          <p:cNvSpPr/>
          <p:nvPr/>
        </p:nvSpPr>
        <p:spPr>
          <a:xfrm>
            <a:off x="2959625" y="3809825"/>
            <a:ext cx="922500" cy="4113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Q-value</a:t>
            </a:r>
            <a:endParaRPr/>
          </a:p>
        </p:txBody>
      </p:sp>
      <p:cxnSp>
        <p:nvCxnSpPr>
          <p:cNvPr id="537" name="Google Shape;537;p64"/>
          <p:cNvCxnSpPr>
            <a:stCxn id="535" idx="3"/>
            <a:endCxn id="532" idx="1"/>
          </p:cNvCxnSpPr>
          <p:nvPr/>
        </p:nvCxnSpPr>
        <p:spPr>
          <a:xfrm>
            <a:off x="1504525" y="3748700"/>
            <a:ext cx="229800" cy="266700"/>
          </a:xfrm>
          <a:prstGeom prst="straightConnector1">
            <a:avLst/>
          </a:prstGeom>
          <a:noFill/>
          <a:ln cap="flat" cmpd="sng" w="9525">
            <a:solidFill>
              <a:schemeClr val="dk2"/>
            </a:solidFill>
            <a:prstDash val="solid"/>
            <a:round/>
            <a:headEnd len="med" w="med" type="none"/>
            <a:tailEnd len="med" w="med" type="triangle"/>
          </a:ln>
        </p:spPr>
      </p:cxnSp>
      <p:cxnSp>
        <p:nvCxnSpPr>
          <p:cNvPr id="538" name="Google Shape;538;p64"/>
          <p:cNvCxnSpPr>
            <a:stCxn id="533" idx="3"/>
            <a:endCxn id="532" idx="1"/>
          </p:cNvCxnSpPr>
          <p:nvPr/>
        </p:nvCxnSpPr>
        <p:spPr>
          <a:xfrm flipH="1" rot="10800000">
            <a:off x="1504525" y="4015463"/>
            <a:ext cx="229800" cy="425400"/>
          </a:xfrm>
          <a:prstGeom prst="straightConnector1">
            <a:avLst/>
          </a:prstGeom>
          <a:noFill/>
          <a:ln cap="flat" cmpd="sng" w="9525">
            <a:solidFill>
              <a:schemeClr val="dk2"/>
            </a:solidFill>
            <a:prstDash val="solid"/>
            <a:round/>
            <a:headEnd len="med" w="med" type="none"/>
            <a:tailEnd len="med" w="med" type="triangle"/>
          </a:ln>
        </p:spPr>
      </p:cxnSp>
      <p:cxnSp>
        <p:nvCxnSpPr>
          <p:cNvPr id="539" name="Google Shape;539;p64"/>
          <p:cNvCxnSpPr>
            <a:stCxn id="532" idx="3"/>
            <a:endCxn id="536" idx="1"/>
          </p:cNvCxnSpPr>
          <p:nvPr/>
        </p:nvCxnSpPr>
        <p:spPr>
          <a:xfrm>
            <a:off x="2733063" y="4015475"/>
            <a:ext cx="226500" cy="0"/>
          </a:xfrm>
          <a:prstGeom prst="straightConnector1">
            <a:avLst/>
          </a:prstGeom>
          <a:noFill/>
          <a:ln cap="flat" cmpd="sng" w="9525">
            <a:solidFill>
              <a:schemeClr val="dk2"/>
            </a:solidFill>
            <a:prstDash val="solid"/>
            <a:round/>
            <a:headEnd len="med" w="med" type="none"/>
            <a:tailEnd len="med" w="med" type="triangle"/>
          </a:ln>
        </p:spPr>
      </p:cxnSp>
      <p:sp>
        <p:nvSpPr>
          <p:cNvPr id="540" name="Google Shape;540;p64"/>
          <p:cNvSpPr/>
          <p:nvPr/>
        </p:nvSpPr>
        <p:spPr>
          <a:xfrm>
            <a:off x="5963325" y="3776425"/>
            <a:ext cx="998700" cy="654000"/>
          </a:xfrm>
          <a:prstGeom prst="rect">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Network</a:t>
            </a:r>
            <a:endParaRPr/>
          </a:p>
        </p:txBody>
      </p:sp>
      <p:sp>
        <p:nvSpPr>
          <p:cNvPr id="541" name="Google Shape;541;p64"/>
          <p:cNvSpPr/>
          <p:nvPr/>
        </p:nvSpPr>
        <p:spPr>
          <a:xfrm>
            <a:off x="4643350" y="3630100"/>
            <a:ext cx="998700" cy="6540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Network</a:t>
            </a:r>
            <a:endParaRPr/>
          </a:p>
        </p:txBody>
      </p:sp>
      <p:sp>
        <p:nvSpPr>
          <p:cNvPr id="542" name="Google Shape;542;p64"/>
          <p:cNvSpPr/>
          <p:nvPr/>
        </p:nvSpPr>
        <p:spPr>
          <a:xfrm>
            <a:off x="4721175" y="3746825"/>
            <a:ext cx="998700" cy="6540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State</a:t>
            </a:r>
            <a:endParaRPr/>
          </a:p>
        </p:txBody>
      </p:sp>
      <p:cxnSp>
        <p:nvCxnSpPr>
          <p:cNvPr id="543" name="Google Shape;543;p64"/>
          <p:cNvCxnSpPr>
            <a:stCxn id="542" idx="3"/>
            <a:endCxn id="540" idx="1"/>
          </p:cNvCxnSpPr>
          <p:nvPr/>
        </p:nvCxnSpPr>
        <p:spPr>
          <a:xfrm>
            <a:off x="5719875" y="4073825"/>
            <a:ext cx="243600" cy="29700"/>
          </a:xfrm>
          <a:prstGeom prst="straightConnector1">
            <a:avLst/>
          </a:prstGeom>
          <a:noFill/>
          <a:ln cap="flat" cmpd="sng" w="9525">
            <a:solidFill>
              <a:schemeClr val="dk2"/>
            </a:solidFill>
            <a:prstDash val="solid"/>
            <a:round/>
            <a:headEnd len="med" w="med" type="none"/>
            <a:tailEnd len="med" w="med" type="triangle"/>
          </a:ln>
        </p:spPr>
      </p:cxnSp>
      <p:sp>
        <p:nvSpPr>
          <p:cNvPr id="544" name="Google Shape;544;p64"/>
          <p:cNvSpPr/>
          <p:nvPr/>
        </p:nvSpPr>
        <p:spPr>
          <a:xfrm>
            <a:off x="7283300" y="3897775"/>
            <a:ext cx="922500" cy="4113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Q-value</a:t>
            </a:r>
            <a:endParaRPr/>
          </a:p>
        </p:txBody>
      </p:sp>
      <p:cxnSp>
        <p:nvCxnSpPr>
          <p:cNvPr id="545" name="Google Shape;545;p64"/>
          <p:cNvCxnSpPr>
            <a:stCxn id="540" idx="3"/>
            <a:endCxn id="544" idx="1"/>
          </p:cNvCxnSpPr>
          <p:nvPr/>
        </p:nvCxnSpPr>
        <p:spPr>
          <a:xfrm>
            <a:off x="6962025" y="4103425"/>
            <a:ext cx="321300" cy="0"/>
          </a:xfrm>
          <a:prstGeom prst="straightConnector1">
            <a:avLst/>
          </a:prstGeom>
          <a:noFill/>
          <a:ln cap="flat" cmpd="sng" w="9525">
            <a:solidFill>
              <a:schemeClr val="dk2"/>
            </a:solidFill>
            <a:prstDash val="solid"/>
            <a:round/>
            <a:headEnd len="med" w="med" type="none"/>
            <a:tailEnd len="med" w="med" type="triangle"/>
          </a:ln>
        </p:spPr>
      </p:cxnSp>
      <p:sp>
        <p:nvSpPr>
          <p:cNvPr id="546" name="Google Shape;546;p64"/>
          <p:cNvSpPr/>
          <p:nvPr/>
        </p:nvSpPr>
        <p:spPr>
          <a:xfrm>
            <a:off x="7283300" y="3401738"/>
            <a:ext cx="922500" cy="4113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Q-value</a:t>
            </a:r>
            <a:endParaRPr/>
          </a:p>
        </p:txBody>
      </p:sp>
      <p:sp>
        <p:nvSpPr>
          <p:cNvPr id="547" name="Google Shape;547;p64"/>
          <p:cNvSpPr/>
          <p:nvPr/>
        </p:nvSpPr>
        <p:spPr>
          <a:xfrm>
            <a:off x="7283300" y="4370650"/>
            <a:ext cx="922500" cy="4113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Q-value</a:t>
            </a:r>
            <a:endParaRPr/>
          </a:p>
        </p:txBody>
      </p:sp>
      <p:cxnSp>
        <p:nvCxnSpPr>
          <p:cNvPr id="548" name="Google Shape;548;p64"/>
          <p:cNvCxnSpPr>
            <a:stCxn id="540" idx="3"/>
            <a:endCxn id="546" idx="1"/>
          </p:cNvCxnSpPr>
          <p:nvPr/>
        </p:nvCxnSpPr>
        <p:spPr>
          <a:xfrm flipH="1" rot="10800000">
            <a:off x="6962025" y="3607525"/>
            <a:ext cx="321300" cy="495900"/>
          </a:xfrm>
          <a:prstGeom prst="straightConnector1">
            <a:avLst/>
          </a:prstGeom>
          <a:noFill/>
          <a:ln cap="flat" cmpd="sng" w="9525">
            <a:solidFill>
              <a:schemeClr val="dk2"/>
            </a:solidFill>
            <a:prstDash val="solid"/>
            <a:round/>
            <a:headEnd len="med" w="med" type="none"/>
            <a:tailEnd len="med" w="med" type="triangle"/>
          </a:ln>
        </p:spPr>
      </p:cxnSp>
      <p:cxnSp>
        <p:nvCxnSpPr>
          <p:cNvPr id="549" name="Google Shape;549;p64"/>
          <p:cNvCxnSpPr>
            <a:stCxn id="540" idx="3"/>
            <a:endCxn id="547" idx="1"/>
          </p:cNvCxnSpPr>
          <p:nvPr/>
        </p:nvCxnSpPr>
        <p:spPr>
          <a:xfrm>
            <a:off x="6962025" y="4103425"/>
            <a:ext cx="321300" cy="472800"/>
          </a:xfrm>
          <a:prstGeom prst="straightConnector1">
            <a:avLst/>
          </a:prstGeom>
          <a:noFill/>
          <a:ln cap="flat" cmpd="sng" w="9525">
            <a:solidFill>
              <a:schemeClr val="dk2"/>
            </a:solidFill>
            <a:prstDash val="solid"/>
            <a:round/>
            <a:headEnd len="med" w="med" type="none"/>
            <a:tailEnd len="med" w="med" type="triangle"/>
          </a:ln>
        </p:spPr>
      </p:cxnSp>
      <p:pic>
        <p:nvPicPr>
          <p:cNvPr id="550" name="Google Shape;550;p64"/>
          <p:cNvPicPr preferRelativeResize="0"/>
          <p:nvPr/>
        </p:nvPicPr>
        <p:blipFill>
          <a:blip r:embed="rId6">
            <a:alphaModFix/>
          </a:blip>
          <a:stretch>
            <a:fillRect/>
          </a:stretch>
        </p:blipFill>
        <p:spPr>
          <a:xfrm>
            <a:off x="1806563" y="1945025"/>
            <a:ext cx="3812599" cy="472800"/>
          </a:xfrm>
          <a:prstGeom prst="rect">
            <a:avLst/>
          </a:prstGeom>
          <a:noFill/>
          <a:ln>
            <a:noFill/>
          </a:ln>
        </p:spPr>
      </p:pic>
      <p:pic>
        <p:nvPicPr>
          <p:cNvPr id="551" name="Google Shape;551;p64"/>
          <p:cNvPicPr preferRelativeResize="0"/>
          <p:nvPr/>
        </p:nvPicPr>
        <p:blipFill>
          <a:blip r:embed="rId7">
            <a:alphaModFix/>
          </a:blip>
          <a:stretch>
            <a:fillRect/>
          </a:stretch>
        </p:blipFill>
        <p:spPr>
          <a:xfrm>
            <a:off x="6167950" y="1098950"/>
            <a:ext cx="2920882" cy="92181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533"/>
                                        </p:tgtEl>
                                        <p:attrNameLst>
                                          <p:attrName>style.visibility</p:attrName>
                                        </p:attrNameLst>
                                      </p:cBhvr>
                                      <p:to>
                                        <p:strVal val="visible"/>
                                      </p:to>
                                    </p:set>
                                    <p:animEffect filter="fade" transition="in">
                                      <p:cBhvr>
                                        <p:cTn dur="1000"/>
                                        <p:tgtEl>
                                          <p:spTgt spid="533"/>
                                        </p:tgtEl>
                                      </p:cBhvr>
                                    </p:animEffect>
                                  </p:childTnLst>
                                </p:cTn>
                              </p:par>
                              <p:par>
                                <p:cTn fill="hold" nodeType="withEffect" presetClass="entr" presetID="10" presetSubtype="0">
                                  <p:stCondLst>
                                    <p:cond delay="0"/>
                                  </p:stCondLst>
                                  <p:childTnLst>
                                    <p:set>
                                      <p:cBhvr>
                                        <p:cTn dur="1" fill="hold">
                                          <p:stCondLst>
                                            <p:cond delay="0"/>
                                          </p:stCondLst>
                                        </p:cTn>
                                        <p:tgtEl>
                                          <p:spTgt spid="534"/>
                                        </p:tgtEl>
                                        <p:attrNameLst>
                                          <p:attrName>style.visibility</p:attrName>
                                        </p:attrNameLst>
                                      </p:cBhvr>
                                      <p:to>
                                        <p:strVal val="visible"/>
                                      </p:to>
                                    </p:set>
                                    <p:animEffect filter="fade" transition="in">
                                      <p:cBhvr>
                                        <p:cTn dur="1000"/>
                                        <p:tgtEl>
                                          <p:spTgt spid="534"/>
                                        </p:tgtEl>
                                      </p:cBhvr>
                                    </p:animEffect>
                                  </p:childTnLst>
                                </p:cTn>
                              </p:par>
                              <p:par>
                                <p:cTn fill="hold" nodeType="withEffect" presetClass="entr" presetID="10" presetSubtype="0">
                                  <p:stCondLst>
                                    <p:cond delay="0"/>
                                  </p:stCondLst>
                                  <p:childTnLst>
                                    <p:set>
                                      <p:cBhvr>
                                        <p:cTn dur="1" fill="hold">
                                          <p:stCondLst>
                                            <p:cond delay="0"/>
                                          </p:stCondLst>
                                        </p:cTn>
                                        <p:tgtEl>
                                          <p:spTgt spid="535"/>
                                        </p:tgtEl>
                                        <p:attrNameLst>
                                          <p:attrName>style.visibility</p:attrName>
                                        </p:attrNameLst>
                                      </p:cBhvr>
                                      <p:to>
                                        <p:strVal val="visible"/>
                                      </p:to>
                                    </p:set>
                                    <p:animEffect filter="fade" transition="in">
                                      <p:cBhvr>
                                        <p:cTn dur="1000"/>
                                        <p:tgtEl>
                                          <p:spTgt spid="535"/>
                                        </p:tgtEl>
                                      </p:cBhvr>
                                    </p:animEffect>
                                  </p:childTnLst>
                                </p:cTn>
                              </p:par>
                              <p:par>
                                <p:cTn fill="hold" nodeType="withEffect" presetClass="entr" presetID="10" presetSubtype="0">
                                  <p:stCondLst>
                                    <p:cond delay="0"/>
                                  </p:stCondLst>
                                  <p:childTnLst>
                                    <p:set>
                                      <p:cBhvr>
                                        <p:cTn dur="1" fill="hold">
                                          <p:stCondLst>
                                            <p:cond delay="0"/>
                                          </p:stCondLst>
                                        </p:cTn>
                                        <p:tgtEl>
                                          <p:spTgt spid="536"/>
                                        </p:tgtEl>
                                        <p:attrNameLst>
                                          <p:attrName>style.visibility</p:attrName>
                                        </p:attrNameLst>
                                      </p:cBhvr>
                                      <p:to>
                                        <p:strVal val="visible"/>
                                      </p:to>
                                    </p:set>
                                    <p:animEffect filter="fade" transition="in">
                                      <p:cBhvr>
                                        <p:cTn dur="1000"/>
                                        <p:tgtEl>
                                          <p:spTgt spid="536"/>
                                        </p:tgtEl>
                                      </p:cBhvr>
                                    </p:animEffect>
                                  </p:childTnLst>
                                </p:cTn>
                              </p:par>
                              <p:par>
                                <p:cTn fill="hold" nodeType="withEffect" presetClass="entr" presetID="10" presetSubtype="0">
                                  <p:stCondLst>
                                    <p:cond delay="0"/>
                                  </p:stCondLst>
                                  <p:childTnLst>
                                    <p:set>
                                      <p:cBhvr>
                                        <p:cTn dur="1" fill="hold">
                                          <p:stCondLst>
                                            <p:cond delay="0"/>
                                          </p:stCondLst>
                                        </p:cTn>
                                        <p:tgtEl>
                                          <p:spTgt spid="537"/>
                                        </p:tgtEl>
                                        <p:attrNameLst>
                                          <p:attrName>style.visibility</p:attrName>
                                        </p:attrNameLst>
                                      </p:cBhvr>
                                      <p:to>
                                        <p:strVal val="visible"/>
                                      </p:to>
                                    </p:set>
                                    <p:animEffect filter="fade" transition="in">
                                      <p:cBhvr>
                                        <p:cTn dur="1000"/>
                                        <p:tgtEl>
                                          <p:spTgt spid="537"/>
                                        </p:tgtEl>
                                      </p:cBhvr>
                                    </p:animEffect>
                                  </p:childTnLst>
                                </p:cTn>
                              </p:par>
                              <p:par>
                                <p:cTn fill="hold" nodeType="withEffect" presetClass="entr" presetID="10" presetSubtype="0">
                                  <p:stCondLst>
                                    <p:cond delay="0"/>
                                  </p:stCondLst>
                                  <p:childTnLst>
                                    <p:set>
                                      <p:cBhvr>
                                        <p:cTn dur="1" fill="hold">
                                          <p:stCondLst>
                                            <p:cond delay="0"/>
                                          </p:stCondLst>
                                        </p:cTn>
                                        <p:tgtEl>
                                          <p:spTgt spid="538"/>
                                        </p:tgtEl>
                                        <p:attrNameLst>
                                          <p:attrName>style.visibility</p:attrName>
                                        </p:attrNameLst>
                                      </p:cBhvr>
                                      <p:to>
                                        <p:strVal val="visible"/>
                                      </p:to>
                                    </p:set>
                                    <p:animEffect filter="fade" transition="in">
                                      <p:cBhvr>
                                        <p:cTn dur="1000"/>
                                        <p:tgtEl>
                                          <p:spTgt spid="538"/>
                                        </p:tgtEl>
                                      </p:cBhvr>
                                    </p:animEffect>
                                  </p:childTnLst>
                                </p:cTn>
                              </p:par>
                              <p:par>
                                <p:cTn fill="hold" nodeType="withEffect" presetClass="entr" presetID="10" presetSubtype="0">
                                  <p:stCondLst>
                                    <p:cond delay="0"/>
                                  </p:stCondLst>
                                  <p:childTnLst>
                                    <p:set>
                                      <p:cBhvr>
                                        <p:cTn dur="1" fill="hold">
                                          <p:stCondLst>
                                            <p:cond delay="0"/>
                                          </p:stCondLst>
                                        </p:cTn>
                                        <p:tgtEl>
                                          <p:spTgt spid="539"/>
                                        </p:tgtEl>
                                        <p:attrNameLst>
                                          <p:attrName>style.visibility</p:attrName>
                                        </p:attrNameLst>
                                      </p:cBhvr>
                                      <p:to>
                                        <p:strVal val="visible"/>
                                      </p:to>
                                    </p:set>
                                    <p:animEffect filter="fade" transition="in">
                                      <p:cBhvr>
                                        <p:cTn dur="1000"/>
                                        <p:tgtEl>
                                          <p:spTgt spid="539"/>
                                        </p:tgtEl>
                                      </p:cBhvr>
                                    </p:animEffect>
                                  </p:childTnLst>
                                </p:cTn>
                              </p:par>
                              <p:par>
                                <p:cTn fill="hold" nodeType="withEffect" presetClass="entr" presetID="10" presetSubtype="0">
                                  <p:stCondLst>
                                    <p:cond delay="0"/>
                                  </p:stCondLst>
                                  <p:childTnLst>
                                    <p:set>
                                      <p:cBhvr>
                                        <p:cTn dur="1" fill="hold">
                                          <p:stCondLst>
                                            <p:cond delay="0"/>
                                          </p:stCondLst>
                                        </p:cTn>
                                        <p:tgtEl>
                                          <p:spTgt spid="540"/>
                                        </p:tgtEl>
                                        <p:attrNameLst>
                                          <p:attrName>style.visibility</p:attrName>
                                        </p:attrNameLst>
                                      </p:cBhvr>
                                      <p:to>
                                        <p:strVal val="visible"/>
                                      </p:to>
                                    </p:set>
                                    <p:animEffect filter="fade" transition="in">
                                      <p:cBhvr>
                                        <p:cTn dur="1"/>
                                        <p:tgtEl>
                                          <p:spTgt spid="540"/>
                                        </p:tgtEl>
                                      </p:cBhvr>
                                    </p:animEffect>
                                  </p:childTnLst>
                                </p:cTn>
                              </p:par>
                              <p:par>
                                <p:cTn fill="hold" nodeType="withEffect" presetClass="entr" presetID="10" presetSubtype="0">
                                  <p:stCondLst>
                                    <p:cond delay="0"/>
                                  </p:stCondLst>
                                  <p:childTnLst>
                                    <p:set>
                                      <p:cBhvr>
                                        <p:cTn dur="1" fill="hold">
                                          <p:stCondLst>
                                            <p:cond delay="0"/>
                                          </p:stCondLst>
                                        </p:cTn>
                                        <p:tgtEl>
                                          <p:spTgt spid="541"/>
                                        </p:tgtEl>
                                        <p:attrNameLst>
                                          <p:attrName>style.visibility</p:attrName>
                                        </p:attrNameLst>
                                      </p:cBhvr>
                                      <p:to>
                                        <p:strVal val="visible"/>
                                      </p:to>
                                    </p:set>
                                    <p:animEffect filter="fade" transition="in">
                                      <p:cBhvr>
                                        <p:cTn dur="1000"/>
                                        <p:tgtEl>
                                          <p:spTgt spid="541"/>
                                        </p:tgtEl>
                                      </p:cBhvr>
                                    </p:animEffect>
                                  </p:childTnLst>
                                </p:cTn>
                              </p:par>
                              <p:par>
                                <p:cTn fill="hold" nodeType="withEffect" presetClass="entr" presetID="10" presetSubtype="0">
                                  <p:stCondLst>
                                    <p:cond delay="0"/>
                                  </p:stCondLst>
                                  <p:childTnLst>
                                    <p:set>
                                      <p:cBhvr>
                                        <p:cTn dur="1" fill="hold">
                                          <p:stCondLst>
                                            <p:cond delay="0"/>
                                          </p:stCondLst>
                                        </p:cTn>
                                        <p:tgtEl>
                                          <p:spTgt spid="542"/>
                                        </p:tgtEl>
                                        <p:attrNameLst>
                                          <p:attrName>style.visibility</p:attrName>
                                        </p:attrNameLst>
                                      </p:cBhvr>
                                      <p:to>
                                        <p:strVal val="visible"/>
                                      </p:to>
                                    </p:set>
                                    <p:animEffect filter="fade" transition="in">
                                      <p:cBhvr>
                                        <p:cTn dur="1000"/>
                                        <p:tgtEl>
                                          <p:spTgt spid="542"/>
                                        </p:tgtEl>
                                      </p:cBhvr>
                                    </p:animEffect>
                                  </p:childTnLst>
                                </p:cTn>
                              </p:par>
                              <p:par>
                                <p:cTn fill="hold" nodeType="withEffect" presetClass="entr" presetID="10" presetSubtype="0">
                                  <p:stCondLst>
                                    <p:cond delay="0"/>
                                  </p:stCondLst>
                                  <p:childTnLst>
                                    <p:set>
                                      <p:cBhvr>
                                        <p:cTn dur="1" fill="hold">
                                          <p:stCondLst>
                                            <p:cond delay="0"/>
                                          </p:stCondLst>
                                        </p:cTn>
                                        <p:tgtEl>
                                          <p:spTgt spid="543"/>
                                        </p:tgtEl>
                                        <p:attrNameLst>
                                          <p:attrName>style.visibility</p:attrName>
                                        </p:attrNameLst>
                                      </p:cBhvr>
                                      <p:to>
                                        <p:strVal val="visible"/>
                                      </p:to>
                                    </p:set>
                                    <p:animEffect filter="fade" transition="in">
                                      <p:cBhvr>
                                        <p:cTn dur="1000"/>
                                        <p:tgtEl>
                                          <p:spTgt spid="543"/>
                                        </p:tgtEl>
                                      </p:cBhvr>
                                    </p:animEffect>
                                  </p:childTnLst>
                                </p:cTn>
                              </p:par>
                              <p:par>
                                <p:cTn fill="hold" nodeType="withEffect" presetClass="entr" presetID="10" presetSubtype="0">
                                  <p:stCondLst>
                                    <p:cond delay="0"/>
                                  </p:stCondLst>
                                  <p:childTnLst>
                                    <p:set>
                                      <p:cBhvr>
                                        <p:cTn dur="1" fill="hold">
                                          <p:stCondLst>
                                            <p:cond delay="0"/>
                                          </p:stCondLst>
                                        </p:cTn>
                                        <p:tgtEl>
                                          <p:spTgt spid="544"/>
                                        </p:tgtEl>
                                        <p:attrNameLst>
                                          <p:attrName>style.visibility</p:attrName>
                                        </p:attrNameLst>
                                      </p:cBhvr>
                                      <p:to>
                                        <p:strVal val="visible"/>
                                      </p:to>
                                    </p:set>
                                    <p:animEffect filter="fade" transition="in">
                                      <p:cBhvr>
                                        <p:cTn dur="1000"/>
                                        <p:tgtEl>
                                          <p:spTgt spid="544"/>
                                        </p:tgtEl>
                                      </p:cBhvr>
                                    </p:animEffect>
                                  </p:childTnLst>
                                </p:cTn>
                              </p:par>
                              <p:par>
                                <p:cTn fill="hold" nodeType="withEffect" presetClass="entr" presetID="10" presetSubtype="0">
                                  <p:stCondLst>
                                    <p:cond delay="0"/>
                                  </p:stCondLst>
                                  <p:childTnLst>
                                    <p:set>
                                      <p:cBhvr>
                                        <p:cTn dur="1" fill="hold">
                                          <p:stCondLst>
                                            <p:cond delay="0"/>
                                          </p:stCondLst>
                                        </p:cTn>
                                        <p:tgtEl>
                                          <p:spTgt spid="545"/>
                                        </p:tgtEl>
                                        <p:attrNameLst>
                                          <p:attrName>style.visibility</p:attrName>
                                        </p:attrNameLst>
                                      </p:cBhvr>
                                      <p:to>
                                        <p:strVal val="visible"/>
                                      </p:to>
                                    </p:set>
                                    <p:animEffect filter="fade" transition="in">
                                      <p:cBhvr>
                                        <p:cTn dur="1000"/>
                                        <p:tgtEl>
                                          <p:spTgt spid="545"/>
                                        </p:tgtEl>
                                      </p:cBhvr>
                                    </p:animEffect>
                                  </p:childTnLst>
                                </p:cTn>
                              </p:par>
                              <p:par>
                                <p:cTn fill="hold" nodeType="withEffect" presetClass="entr" presetID="10" presetSubtype="0">
                                  <p:stCondLst>
                                    <p:cond delay="0"/>
                                  </p:stCondLst>
                                  <p:childTnLst>
                                    <p:set>
                                      <p:cBhvr>
                                        <p:cTn dur="1" fill="hold">
                                          <p:stCondLst>
                                            <p:cond delay="0"/>
                                          </p:stCondLst>
                                        </p:cTn>
                                        <p:tgtEl>
                                          <p:spTgt spid="546"/>
                                        </p:tgtEl>
                                        <p:attrNameLst>
                                          <p:attrName>style.visibility</p:attrName>
                                        </p:attrNameLst>
                                      </p:cBhvr>
                                      <p:to>
                                        <p:strVal val="visible"/>
                                      </p:to>
                                    </p:set>
                                    <p:animEffect filter="fade" transition="in">
                                      <p:cBhvr>
                                        <p:cTn dur="1000"/>
                                        <p:tgtEl>
                                          <p:spTgt spid="546"/>
                                        </p:tgtEl>
                                      </p:cBhvr>
                                    </p:animEffect>
                                  </p:childTnLst>
                                </p:cTn>
                              </p:par>
                              <p:par>
                                <p:cTn fill="hold" nodeType="withEffect" presetClass="entr" presetID="10" presetSubtype="0">
                                  <p:stCondLst>
                                    <p:cond delay="0"/>
                                  </p:stCondLst>
                                  <p:childTnLst>
                                    <p:set>
                                      <p:cBhvr>
                                        <p:cTn dur="1" fill="hold">
                                          <p:stCondLst>
                                            <p:cond delay="0"/>
                                          </p:stCondLst>
                                        </p:cTn>
                                        <p:tgtEl>
                                          <p:spTgt spid="548"/>
                                        </p:tgtEl>
                                        <p:attrNameLst>
                                          <p:attrName>style.visibility</p:attrName>
                                        </p:attrNameLst>
                                      </p:cBhvr>
                                      <p:to>
                                        <p:strVal val="visible"/>
                                      </p:to>
                                    </p:set>
                                    <p:animEffect filter="fade" transition="in">
                                      <p:cBhvr>
                                        <p:cTn dur="1000"/>
                                        <p:tgtEl>
                                          <p:spTgt spid="548"/>
                                        </p:tgtEl>
                                      </p:cBhvr>
                                    </p:animEffect>
                                  </p:childTnLst>
                                </p:cTn>
                              </p:par>
                              <p:par>
                                <p:cTn fill="hold" nodeType="withEffect" presetClass="entr" presetID="10" presetSubtype="0">
                                  <p:stCondLst>
                                    <p:cond delay="0"/>
                                  </p:stCondLst>
                                  <p:childTnLst>
                                    <p:set>
                                      <p:cBhvr>
                                        <p:cTn dur="1" fill="hold">
                                          <p:stCondLst>
                                            <p:cond delay="0"/>
                                          </p:stCondLst>
                                        </p:cTn>
                                        <p:tgtEl>
                                          <p:spTgt spid="549"/>
                                        </p:tgtEl>
                                        <p:attrNameLst>
                                          <p:attrName>style.visibility</p:attrName>
                                        </p:attrNameLst>
                                      </p:cBhvr>
                                      <p:to>
                                        <p:strVal val="visible"/>
                                      </p:to>
                                    </p:set>
                                    <p:animEffect filter="fade" transition="in">
                                      <p:cBhvr>
                                        <p:cTn dur="1000"/>
                                        <p:tgtEl>
                                          <p:spTgt spid="549"/>
                                        </p:tgtEl>
                                      </p:cBhvr>
                                    </p:animEffect>
                                  </p:childTnLst>
                                </p:cTn>
                              </p:par>
                              <p:par>
                                <p:cTn fill="hold" nodeType="withEffect" presetClass="entr" presetID="10" presetSubtype="0">
                                  <p:stCondLst>
                                    <p:cond delay="0"/>
                                  </p:stCondLst>
                                  <p:childTnLst>
                                    <p:set>
                                      <p:cBhvr>
                                        <p:cTn dur="1" fill="hold">
                                          <p:stCondLst>
                                            <p:cond delay="0"/>
                                          </p:stCondLst>
                                        </p:cTn>
                                        <p:tgtEl>
                                          <p:spTgt spid="547"/>
                                        </p:tgtEl>
                                        <p:attrNameLst>
                                          <p:attrName>style.visibility</p:attrName>
                                        </p:attrNameLst>
                                      </p:cBhvr>
                                      <p:to>
                                        <p:strVal val="visible"/>
                                      </p:to>
                                    </p:set>
                                    <p:animEffect filter="fade" transition="in">
                                      <p:cBhvr>
                                        <p:cTn dur="1000"/>
                                        <p:tgtEl>
                                          <p:spTgt spid="547"/>
                                        </p:tgtEl>
                                      </p:cBhvr>
                                    </p:animEffect>
                                  </p:childTnLst>
                                </p:cTn>
                              </p:par>
                              <p:par>
                                <p:cTn fill="hold" nodeType="withEffect" presetClass="entr" presetID="10" presetSubtype="0">
                                  <p:stCondLst>
                                    <p:cond delay="0"/>
                                  </p:stCondLst>
                                  <p:childTnLst>
                                    <p:set>
                                      <p:cBhvr>
                                        <p:cTn dur="1" fill="hold">
                                          <p:stCondLst>
                                            <p:cond delay="0"/>
                                          </p:stCondLst>
                                        </p:cTn>
                                        <p:tgtEl>
                                          <p:spTgt spid="532"/>
                                        </p:tgtEl>
                                        <p:attrNameLst>
                                          <p:attrName>style.visibility</p:attrName>
                                        </p:attrNameLst>
                                      </p:cBhvr>
                                      <p:to>
                                        <p:strVal val="visible"/>
                                      </p:to>
                                    </p:set>
                                    <p:animEffect filter="fade" transition="in">
                                      <p:cBhvr>
                                        <p:cTn dur="1"/>
                                        <p:tgtEl>
                                          <p:spTgt spid="5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55" name="Shape 555"/>
        <p:cNvGrpSpPr/>
        <p:nvPr/>
      </p:nvGrpSpPr>
      <p:grpSpPr>
        <a:xfrm>
          <a:off x="0" y="0"/>
          <a:ext cx="0" cy="0"/>
          <a:chOff x="0" y="0"/>
          <a:chExt cx="0" cy="0"/>
        </a:xfrm>
      </p:grpSpPr>
      <p:sp>
        <p:nvSpPr>
          <p:cNvPr id="556" name="Google Shape;556;p6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RL Class of Methods</a:t>
            </a:r>
            <a:endParaRPr/>
          </a:p>
        </p:txBody>
      </p:sp>
      <p:sp>
        <p:nvSpPr>
          <p:cNvPr id="557" name="Google Shape;557;p6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GB"/>
              <a:t>Value Iteration methods (</a:t>
            </a:r>
            <a:r>
              <a:rPr b="1" lang="en-GB"/>
              <a:t>Q-Learning</a:t>
            </a:r>
            <a:r>
              <a:rPr lang="en-GB"/>
              <a:t>, SARSA)</a:t>
            </a:r>
            <a:endParaRPr>
              <a:solidFill>
                <a:schemeClr val="dk1"/>
              </a:solidFill>
            </a:endParaRPr>
          </a:p>
        </p:txBody>
      </p:sp>
      <p:sp>
        <p:nvSpPr>
          <p:cNvPr id="558" name="Google Shape;558;p65"/>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pic>
        <p:nvPicPr>
          <p:cNvPr id="559" name="Google Shape;559;p65"/>
          <p:cNvPicPr preferRelativeResize="0"/>
          <p:nvPr/>
        </p:nvPicPr>
        <p:blipFill rotWithShape="1">
          <a:blip r:embed="rId3">
            <a:alphaModFix/>
          </a:blip>
          <a:srcRect b="6930" l="5042" r="0" t="9268"/>
          <a:stretch/>
        </p:blipFill>
        <p:spPr>
          <a:xfrm>
            <a:off x="923403" y="1649375"/>
            <a:ext cx="6682398" cy="3054250"/>
          </a:xfrm>
          <a:prstGeom prst="rect">
            <a:avLst/>
          </a:prstGeom>
          <a:noFill/>
          <a:ln>
            <a:noFill/>
          </a:ln>
        </p:spPr>
      </p:pic>
      <p:sp>
        <p:nvSpPr>
          <p:cNvPr id="560" name="Google Shape;560;p65"/>
          <p:cNvSpPr txBox="1"/>
          <p:nvPr/>
        </p:nvSpPr>
        <p:spPr>
          <a:xfrm>
            <a:off x="6303525" y="4703625"/>
            <a:ext cx="2809500" cy="38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t>Image from Levine’s RL class</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64" name="Shape 564"/>
        <p:cNvGrpSpPr/>
        <p:nvPr/>
      </p:nvGrpSpPr>
      <p:grpSpPr>
        <a:xfrm>
          <a:off x="0" y="0"/>
          <a:ext cx="0" cy="0"/>
          <a:chOff x="0" y="0"/>
          <a:chExt cx="0" cy="0"/>
        </a:xfrm>
      </p:grpSpPr>
      <p:sp>
        <p:nvSpPr>
          <p:cNvPr id="565" name="Google Shape;565;p6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RL Class of Methods</a:t>
            </a:r>
            <a:endParaRPr/>
          </a:p>
        </p:txBody>
      </p:sp>
      <p:sp>
        <p:nvSpPr>
          <p:cNvPr id="566" name="Google Shape;566;p6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GB"/>
              <a:t>Value Iteration methods (</a:t>
            </a:r>
            <a:r>
              <a:rPr b="1" lang="en-GB"/>
              <a:t>Q-Learning</a:t>
            </a:r>
            <a:r>
              <a:rPr lang="en-GB"/>
              <a:t>, SARSA)</a:t>
            </a:r>
            <a:endParaRPr/>
          </a:p>
          <a:p>
            <a:pPr indent="-342900" lvl="0" marL="457200" rtl="0" algn="l">
              <a:spcBef>
                <a:spcPts val="0"/>
              </a:spcBef>
              <a:spcAft>
                <a:spcPts val="0"/>
              </a:spcAft>
              <a:buSzPts val="1800"/>
              <a:buChar char="●"/>
            </a:pPr>
            <a:r>
              <a:rPr lang="en-GB"/>
              <a:t>DQN: Playing Atari with Deep Reinforcement Learning (Mnih etal 2015)</a:t>
            </a:r>
            <a:endParaRPr/>
          </a:p>
        </p:txBody>
      </p:sp>
      <p:sp>
        <p:nvSpPr>
          <p:cNvPr id="567" name="Google Shape;567;p66"/>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pic>
        <p:nvPicPr>
          <p:cNvPr id="568" name="Google Shape;568;p66"/>
          <p:cNvPicPr preferRelativeResize="0"/>
          <p:nvPr/>
        </p:nvPicPr>
        <p:blipFill>
          <a:blip r:embed="rId3">
            <a:alphaModFix/>
          </a:blip>
          <a:stretch>
            <a:fillRect/>
          </a:stretch>
        </p:blipFill>
        <p:spPr>
          <a:xfrm>
            <a:off x="3461175" y="2268575"/>
            <a:ext cx="3190875" cy="1981200"/>
          </a:xfrm>
          <a:prstGeom prst="rect">
            <a:avLst/>
          </a:prstGeom>
          <a:noFill/>
          <a:ln>
            <a:noFill/>
          </a:ln>
        </p:spPr>
      </p:pic>
      <p:pic>
        <p:nvPicPr>
          <p:cNvPr id="569" name="Google Shape;569;p66"/>
          <p:cNvPicPr preferRelativeResize="0"/>
          <p:nvPr/>
        </p:nvPicPr>
        <p:blipFill>
          <a:blip r:embed="rId4">
            <a:alphaModFix/>
          </a:blip>
          <a:stretch>
            <a:fillRect/>
          </a:stretch>
        </p:blipFill>
        <p:spPr>
          <a:xfrm>
            <a:off x="540300" y="2798275"/>
            <a:ext cx="2920882" cy="921812"/>
          </a:xfrm>
          <a:prstGeom prst="rect">
            <a:avLst/>
          </a:prstGeom>
          <a:noFill/>
          <a:ln>
            <a:noFill/>
          </a:ln>
        </p:spPr>
      </p:pic>
      <p:sp>
        <p:nvSpPr>
          <p:cNvPr id="570" name="Google Shape;570;p66"/>
          <p:cNvSpPr txBox="1"/>
          <p:nvPr/>
        </p:nvSpPr>
        <p:spPr>
          <a:xfrm>
            <a:off x="6889775" y="3507900"/>
            <a:ext cx="1349400" cy="42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t>Move Right</a:t>
            </a:r>
            <a:endParaRPr/>
          </a:p>
        </p:txBody>
      </p:sp>
      <p:sp>
        <p:nvSpPr>
          <p:cNvPr id="571" name="Google Shape;571;p66"/>
          <p:cNvSpPr txBox="1"/>
          <p:nvPr/>
        </p:nvSpPr>
        <p:spPr>
          <a:xfrm>
            <a:off x="6889775" y="2653275"/>
            <a:ext cx="1349400" cy="42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t>Move Left</a:t>
            </a:r>
            <a:endParaRPr/>
          </a:p>
        </p:txBody>
      </p:sp>
      <p:sp>
        <p:nvSpPr>
          <p:cNvPr id="572" name="Google Shape;572;p66"/>
          <p:cNvSpPr txBox="1"/>
          <p:nvPr/>
        </p:nvSpPr>
        <p:spPr>
          <a:xfrm>
            <a:off x="543800" y="4655925"/>
            <a:ext cx="7814700" cy="487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t>Works well with Games- choose between discrete actions but robotics need continuous actions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2"/>
                                        </p:tgtEl>
                                        <p:attrNameLst>
                                          <p:attrName>style.visibility</p:attrName>
                                        </p:attrNameLst>
                                      </p:cBhvr>
                                      <p:to>
                                        <p:strVal val="visible"/>
                                      </p:to>
                                    </p:set>
                                    <p:animEffect filter="fade" transition="in">
                                      <p:cBhvr>
                                        <p:cTn dur="1000"/>
                                        <p:tgtEl>
                                          <p:spTgt spid="5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76" name="Shape 576"/>
        <p:cNvGrpSpPr/>
        <p:nvPr/>
      </p:nvGrpSpPr>
      <p:grpSpPr>
        <a:xfrm>
          <a:off x="0" y="0"/>
          <a:ext cx="0" cy="0"/>
          <a:chOff x="0" y="0"/>
          <a:chExt cx="0" cy="0"/>
        </a:xfrm>
      </p:grpSpPr>
      <p:sp>
        <p:nvSpPr>
          <p:cNvPr id="577" name="Google Shape;577;p6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6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82" name="Shape 582"/>
        <p:cNvGrpSpPr/>
        <p:nvPr/>
      </p:nvGrpSpPr>
      <p:grpSpPr>
        <a:xfrm>
          <a:off x="0" y="0"/>
          <a:ext cx="0" cy="0"/>
          <a:chOff x="0" y="0"/>
          <a:chExt cx="0" cy="0"/>
        </a:xfrm>
      </p:grpSpPr>
      <p:sp>
        <p:nvSpPr>
          <p:cNvPr id="583" name="Google Shape;583;p6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QT-Opt</a:t>
            </a:r>
            <a:endParaRPr/>
          </a:p>
        </p:txBody>
      </p:sp>
      <p:sp>
        <p:nvSpPr>
          <p:cNvPr id="584" name="Google Shape;584;p6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t>Q-Learning for Robotics</a:t>
            </a:r>
            <a:endParaRPr b="1"/>
          </a:p>
          <a:p>
            <a:pPr indent="-342900" lvl="0" marL="457200" rtl="0" algn="l">
              <a:spcBef>
                <a:spcPts val="1600"/>
              </a:spcBef>
              <a:spcAft>
                <a:spcPts val="0"/>
              </a:spcAft>
              <a:buClr>
                <a:schemeClr val="dk1"/>
              </a:buClr>
              <a:buSzPts val="1800"/>
              <a:buChar char="●"/>
            </a:pPr>
            <a:r>
              <a:rPr lang="en-GB">
                <a:solidFill>
                  <a:schemeClr val="dk1"/>
                </a:solidFill>
              </a:rPr>
              <a:t>off-policy deep RL for closed-loop dynamic visual grasping</a:t>
            </a:r>
            <a:endParaRPr>
              <a:solidFill>
                <a:schemeClr val="dk1"/>
              </a:solidFill>
            </a:endParaRPr>
          </a:p>
          <a:p>
            <a:pPr indent="-342900" lvl="0" marL="457200" rtl="0" algn="l">
              <a:spcBef>
                <a:spcPts val="0"/>
              </a:spcBef>
              <a:spcAft>
                <a:spcPts val="0"/>
              </a:spcAft>
              <a:buClr>
                <a:schemeClr val="dk1"/>
              </a:buClr>
              <a:buSzPts val="1800"/>
              <a:buChar char="●"/>
            </a:pPr>
            <a:r>
              <a:rPr lang="en-GB">
                <a:solidFill>
                  <a:schemeClr val="dk1"/>
                </a:solidFill>
              </a:rPr>
              <a:t>data collection on real robot</a:t>
            </a:r>
            <a:endParaRPr>
              <a:solidFill>
                <a:schemeClr val="dk1"/>
              </a:solidFill>
            </a:endParaRPr>
          </a:p>
          <a:p>
            <a:pPr indent="-342900" lvl="0" marL="457200" rtl="0" algn="l">
              <a:spcBef>
                <a:spcPts val="0"/>
              </a:spcBef>
              <a:spcAft>
                <a:spcPts val="0"/>
              </a:spcAft>
              <a:buClr>
                <a:schemeClr val="dk1"/>
              </a:buClr>
              <a:buSzPts val="1800"/>
              <a:buChar char="●"/>
            </a:pPr>
            <a:r>
              <a:rPr lang="en-GB">
                <a:solidFill>
                  <a:schemeClr val="dk1"/>
                </a:solidFill>
              </a:rPr>
              <a:t>generalize to previously unseen objects</a:t>
            </a:r>
            <a:endParaRPr b="1"/>
          </a:p>
        </p:txBody>
      </p:sp>
      <p:pic>
        <p:nvPicPr>
          <p:cNvPr id="585" name="Google Shape;585;p68"/>
          <p:cNvPicPr preferRelativeResize="0"/>
          <p:nvPr/>
        </p:nvPicPr>
        <p:blipFill>
          <a:blip r:embed="rId3">
            <a:alphaModFix/>
          </a:blip>
          <a:stretch>
            <a:fillRect/>
          </a:stretch>
        </p:blipFill>
        <p:spPr>
          <a:xfrm>
            <a:off x="1048055" y="3201725"/>
            <a:ext cx="3236701" cy="1840475"/>
          </a:xfrm>
          <a:prstGeom prst="rect">
            <a:avLst/>
          </a:prstGeom>
          <a:noFill/>
          <a:ln>
            <a:noFill/>
          </a:ln>
        </p:spPr>
      </p:pic>
      <p:pic>
        <p:nvPicPr>
          <p:cNvPr id="586" name="Google Shape;586;p68"/>
          <p:cNvPicPr preferRelativeResize="0"/>
          <p:nvPr/>
        </p:nvPicPr>
        <p:blipFill>
          <a:blip r:embed="rId4">
            <a:alphaModFix/>
          </a:blip>
          <a:stretch>
            <a:fillRect/>
          </a:stretch>
        </p:blipFill>
        <p:spPr>
          <a:xfrm>
            <a:off x="4435900" y="4175"/>
            <a:ext cx="4701200" cy="1679725"/>
          </a:xfrm>
          <a:prstGeom prst="rect">
            <a:avLst/>
          </a:prstGeom>
          <a:noFill/>
          <a:ln>
            <a:noFill/>
          </a:ln>
        </p:spPr>
      </p:pic>
      <p:pic>
        <p:nvPicPr>
          <p:cNvPr id="587" name="Google Shape;587;p68"/>
          <p:cNvPicPr preferRelativeResize="0"/>
          <p:nvPr/>
        </p:nvPicPr>
        <p:blipFill rotWithShape="1">
          <a:blip r:embed="rId5">
            <a:alphaModFix/>
          </a:blip>
          <a:srcRect b="0" l="0" r="0" t="0"/>
          <a:stretch/>
        </p:blipFill>
        <p:spPr>
          <a:xfrm>
            <a:off x="5422750" y="2252225"/>
            <a:ext cx="3184226" cy="28880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5"/>
                                        </p:tgtEl>
                                        <p:attrNameLst>
                                          <p:attrName>style.visibility</p:attrName>
                                        </p:attrNameLst>
                                      </p:cBhvr>
                                      <p:to>
                                        <p:strVal val="visible"/>
                                      </p:to>
                                    </p:set>
                                    <p:animEffect filter="fade" transition="in">
                                      <p:cBhvr>
                                        <p:cTn dur="1"/>
                                        <p:tgtEl>
                                          <p:spTgt spid="5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7"/>
                                        </p:tgtEl>
                                        <p:attrNameLst>
                                          <p:attrName>style.visibility</p:attrName>
                                        </p:attrNameLst>
                                      </p:cBhvr>
                                      <p:to>
                                        <p:strVal val="visible"/>
                                      </p:to>
                                    </p:set>
                                    <p:animEffect filter="fade" transition="in">
                                      <p:cBhvr>
                                        <p:cTn dur="1"/>
                                        <p:tgtEl>
                                          <p:spTgt spid="5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91" name="Shape 591"/>
        <p:cNvGrpSpPr/>
        <p:nvPr/>
      </p:nvGrpSpPr>
      <p:grpSpPr>
        <a:xfrm>
          <a:off x="0" y="0"/>
          <a:ext cx="0" cy="0"/>
          <a:chOff x="0" y="0"/>
          <a:chExt cx="0" cy="0"/>
        </a:xfrm>
      </p:grpSpPr>
      <p:sp>
        <p:nvSpPr>
          <p:cNvPr id="592" name="Google Shape;592;p6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QT-Opt: </a:t>
            </a:r>
            <a:r>
              <a:rPr lang="en-GB"/>
              <a:t>Problem definition</a:t>
            </a:r>
            <a:endParaRPr/>
          </a:p>
        </p:txBody>
      </p:sp>
      <p:sp>
        <p:nvSpPr>
          <p:cNvPr id="593" name="Google Shape;593;p6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t>MDP</a:t>
            </a:r>
            <a:endParaRPr b="1"/>
          </a:p>
          <a:p>
            <a:pPr indent="-342900" lvl="0" marL="457200" rtl="0" algn="l">
              <a:spcBef>
                <a:spcPts val="1600"/>
              </a:spcBef>
              <a:spcAft>
                <a:spcPts val="0"/>
              </a:spcAft>
              <a:buSzPts val="1800"/>
              <a:buChar char="●"/>
            </a:pPr>
            <a:r>
              <a:rPr lang="en-GB"/>
              <a:t>observations:  </a:t>
            </a:r>
            <a:endParaRPr/>
          </a:p>
          <a:p>
            <a:pPr indent="-317500" lvl="1" marL="914400" rtl="0" algn="l">
              <a:spcBef>
                <a:spcPts val="0"/>
              </a:spcBef>
              <a:spcAft>
                <a:spcPts val="0"/>
              </a:spcAft>
              <a:buSzPts val="1400"/>
              <a:buChar char="○"/>
            </a:pPr>
            <a:r>
              <a:rPr lang="en-GB"/>
              <a:t>over-the-shoulder monocular RGB image</a:t>
            </a:r>
            <a:endParaRPr/>
          </a:p>
          <a:p>
            <a:pPr indent="-317500" lvl="1" marL="914400" rtl="0" algn="l">
              <a:spcBef>
                <a:spcPts val="0"/>
              </a:spcBef>
              <a:spcAft>
                <a:spcPts val="0"/>
              </a:spcAft>
              <a:buSzPts val="1400"/>
              <a:buChar char="○"/>
            </a:pPr>
            <a:r>
              <a:rPr lang="en-GB"/>
              <a:t>Gripper status</a:t>
            </a:r>
            <a:endParaRPr/>
          </a:p>
          <a:p>
            <a:pPr indent="-317500" lvl="1" marL="914400" rtl="0" algn="l">
              <a:spcBef>
                <a:spcPts val="0"/>
              </a:spcBef>
              <a:spcAft>
                <a:spcPts val="0"/>
              </a:spcAft>
              <a:buSzPts val="1400"/>
              <a:buChar char="○"/>
            </a:pPr>
            <a:r>
              <a:rPr lang="en-GB"/>
              <a:t>Height to bin</a:t>
            </a:r>
            <a:endParaRPr/>
          </a:p>
          <a:p>
            <a:pPr indent="-342900" lvl="0" marL="457200" rtl="0" algn="l">
              <a:spcBef>
                <a:spcPts val="0"/>
              </a:spcBef>
              <a:spcAft>
                <a:spcPts val="0"/>
              </a:spcAft>
              <a:buSzPts val="1800"/>
              <a:buChar char="●"/>
            </a:pPr>
            <a:r>
              <a:rPr lang="en-GB"/>
              <a:t>actions: </a:t>
            </a:r>
            <a:endParaRPr/>
          </a:p>
          <a:p>
            <a:pPr indent="-317500" lvl="1" marL="914400" rtl="0" algn="l">
              <a:spcBef>
                <a:spcPts val="0"/>
              </a:spcBef>
              <a:spcAft>
                <a:spcPts val="0"/>
              </a:spcAft>
              <a:buSzPts val="1400"/>
              <a:buChar char="○"/>
            </a:pPr>
            <a:r>
              <a:rPr lang="en-GB"/>
              <a:t>end-effector Cartesian motion </a:t>
            </a:r>
            <a:endParaRPr/>
          </a:p>
          <a:p>
            <a:pPr indent="-317500" lvl="1" marL="914400" rtl="0" algn="l">
              <a:spcBef>
                <a:spcPts val="0"/>
              </a:spcBef>
              <a:spcAft>
                <a:spcPts val="0"/>
              </a:spcAft>
              <a:buSzPts val="1400"/>
              <a:buChar char="○"/>
            </a:pPr>
            <a:r>
              <a:rPr lang="en-GB"/>
              <a:t>gripper opening and closing commands.</a:t>
            </a:r>
            <a:endParaRPr/>
          </a:p>
          <a:p>
            <a:pPr indent="-317500" lvl="1" marL="914400" rtl="0" algn="l">
              <a:spcBef>
                <a:spcPts val="0"/>
              </a:spcBef>
              <a:spcAft>
                <a:spcPts val="0"/>
              </a:spcAft>
              <a:buSzPts val="1400"/>
              <a:buChar char="○"/>
            </a:pPr>
            <a:r>
              <a:rPr lang="en-GB"/>
              <a:t>Termination command</a:t>
            </a:r>
            <a:endParaRPr/>
          </a:p>
          <a:p>
            <a:pPr indent="-342900" lvl="0" marL="457200" rtl="0" algn="l">
              <a:spcBef>
                <a:spcPts val="0"/>
              </a:spcBef>
              <a:spcAft>
                <a:spcPts val="0"/>
              </a:spcAft>
              <a:buSzPts val="1800"/>
              <a:buChar char="●"/>
            </a:pPr>
            <a:r>
              <a:rPr lang="en-GB"/>
              <a:t>Reward: </a:t>
            </a:r>
            <a:endParaRPr/>
          </a:p>
          <a:p>
            <a:pPr indent="-317500" lvl="1" marL="914400" rtl="0" algn="l">
              <a:spcBef>
                <a:spcPts val="0"/>
              </a:spcBef>
              <a:spcAft>
                <a:spcPts val="0"/>
              </a:spcAft>
              <a:buSzPts val="1400"/>
              <a:buChar char="○"/>
            </a:pPr>
            <a:r>
              <a:rPr lang="en-GB"/>
              <a:t>End of episode r= {0, 1} grasp success</a:t>
            </a:r>
            <a:endParaRPr/>
          </a:p>
          <a:p>
            <a:pPr indent="-317500" lvl="1" marL="914400" rtl="0" algn="l">
              <a:spcBef>
                <a:spcPts val="0"/>
              </a:spcBef>
              <a:spcAft>
                <a:spcPts val="0"/>
              </a:spcAft>
              <a:buSzPts val="1400"/>
              <a:buChar char="○"/>
            </a:pPr>
            <a:r>
              <a:rPr lang="en-GB"/>
              <a:t>Penalty per episode step:</a:t>
            </a:r>
            <a:endParaRPr/>
          </a:p>
        </p:txBody>
      </p:sp>
      <p:pic>
        <p:nvPicPr>
          <p:cNvPr id="594" name="Google Shape;594;p69"/>
          <p:cNvPicPr preferRelativeResize="0"/>
          <p:nvPr/>
        </p:nvPicPr>
        <p:blipFill rotWithShape="1">
          <a:blip r:embed="rId3">
            <a:alphaModFix/>
          </a:blip>
          <a:srcRect b="0" l="0" r="47989" t="0"/>
          <a:stretch/>
        </p:blipFill>
        <p:spPr>
          <a:xfrm>
            <a:off x="6359075" y="286925"/>
            <a:ext cx="2784925" cy="4856575"/>
          </a:xfrm>
          <a:prstGeom prst="rect">
            <a:avLst/>
          </a:prstGeom>
          <a:noFill/>
          <a:ln>
            <a:noFill/>
          </a:ln>
        </p:spPr>
      </p:pic>
      <p:pic>
        <p:nvPicPr>
          <p:cNvPr id="595" name="Google Shape;595;p69"/>
          <p:cNvPicPr preferRelativeResize="0"/>
          <p:nvPr/>
        </p:nvPicPr>
        <p:blipFill>
          <a:blip r:embed="rId4">
            <a:alphaModFix/>
          </a:blip>
          <a:stretch>
            <a:fillRect/>
          </a:stretch>
        </p:blipFill>
        <p:spPr>
          <a:xfrm>
            <a:off x="3214775" y="4425225"/>
            <a:ext cx="2102849" cy="306325"/>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99" name="Shape 599"/>
        <p:cNvGrpSpPr/>
        <p:nvPr/>
      </p:nvGrpSpPr>
      <p:grpSpPr>
        <a:xfrm>
          <a:off x="0" y="0"/>
          <a:ext cx="0" cy="0"/>
          <a:chOff x="0" y="0"/>
          <a:chExt cx="0" cy="0"/>
        </a:xfrm>
      </p:grpSpPr>
      <p:sp>
        <p:nvSpPr>
          <p:cNvPr id="600" name="Google Shape;600;p7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QT-Opt: </a:t>
            </a:r>
            <a:r>
              <a:rPr lang="en-GB"/>
              <a:t>Method</a:t>
            </a:r>
            <a:endParaRPr/>
          </a:p>
        </p:txBody>
      </p:sp>
      <p:sp>
        <p:nvSpPr>
          <p:cNvPr id="601" name="Google Shape;601;p7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A c</a:t>
            </a:r>
            <a:r>
              <a:rPr lang="en-GB"/>
              <a:t>ontinuous generalization of Q-learning</a:t>
            </a:r>
            <a:endParaRPr/>
          </a:p>
          <a:p>
            <a:pPr indent="-342900" lvl="0" marL="457200" rtl="0" algn="l">
              <a:spcBef>
                <a:spcPts val="1600"/>
              </a:spcBef>
              <a:spcAft>
                <a:spcPts val="0"/>
              </a:spcAft>
              <a:buSzPts val="1800"/>
              <a:buChar char="●"/>
            </a:pPr>
            <a:r>
              <a:rPr lang="en-GB"/>
              <a:t>Learn a Q function:</a:t>
            </a:r>
            <a:endParaRPr/>
          </a:p>
          <a:p>
            <a:pPr indent="-342900" lvl="0" marL="457200" rtl="0" algn="l">
              <a:spcBef>
                <a:spcPts val="0"/>
              </a:spcBef>
              <a:spcAft>
                <a:spcPts val="0"/>
              </a:spcAft>
              <a:buSzPts val="1800"/>
              <a:buChar char="●"/>
            </a:pPr>
            <a:r>
              <a:rPr lang="en-GB"/>
              <a:t>Policy: choose action that maximizes learned </a:t>
            </a:r>
            <a:r>
              <a:rPr lang="en-GB">
                <a:solidFill>
                  <a:schemeClr val="dk1"/>
                </a:solidFill>
              </a:rPr>
              <a:t>Q function</a:t>
            </a:r>
            <a:endParaRPr>
              <a:solidFill>
                <a:schemeClr val="dk1"/>
              </a:solidFill>
            </a:endParaRPr>
          </a:p>
          <a:p>
            <a:pPr indent="0" lvl="0" marL="0" rtl="0" algn="l">
              <a:spcBef>
                <a:spcPts val="1600"/>
              </a:spcBef>
              <a:spcAft>
                <a:spcPts val="1600"/>
              </a:spcAft>
              <a:buNone/>
            </a:pPr>
            <a:r>
              <a:t/>
            </a:r>
            <a:endParaRPr/>
          </a:p>
        </p:txBody>
      </p:sp>
      <p:pic>
        <p:nvPicPr>
          <p:cNvPr id="602" name="Google Shape;602;p70"/>
          <p:cNvPicPr preferRelativeResize="0"/>
          <p:nvPr/>
        </p:nvPicPr>
        <p:blipFill>
          <a:blip r:embed="rId3">
            <a:alphaModFix/>
          </a:blip>
          <a:stretch>
            <a:fillRect/>
          </a:stretch>
        </p:blipFill>
        <p:spPr>
          <a:xfrm>
            <a:off x="2433350" y="2445550"/>
            <a:ext cx="3542975" cy="385400"/>
          </a:xfrm>
          <a:prstGeom prst="rect">
            <a:avLst/>
          </a:prstGeom>
          <a:noFill/>
          <a:ln>
            <a:noFill/>
          </a:ln>
        </p:spPr>
      </p:pic>
      <p:pic>
        <p:nvPicPr>
          <p:cNvPr id="603" name="Google Shape;603;p70"/>
          <p:cNvPicPr preferRelativeResize="0"/>
          <p:nvPr/>
        </p:nvPicPr>
        <p:blipFill>
          <a:blip r:embed="rId4">
            <a:alphaModFix/>
          </a:blip>
          <a:stretch>
            <a:fillRect/>
          </a:stretch>
        </p:blipFill>
        <p:spPr>
          <a:xfrm>
            <a:off x="2998050" y="1702025"/>
            <a:ext cx="1249800" cy="38540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07" name="Shape 607"/>
        <p:cNvGrpSpPr/>
        <p:nvPr/>
      </p:nvGrpSpPr>
      <p:grpSpPr>
        <a:xfrm>
          <a:off x="0" y="0"/>
          <a:ext cx="0" cy="0"/>
          <a:chOff x="0" y="0"/>
          <a:chExt cx="0" cy="0"/>
        </a:xfrm>
      </p:grpSpPr>
      <p:sp>
        <p:nvSpPr>
          <p:cNvPr id="608" name="Google Shape;608;p7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QT-Opt: </a:t>
            </a:r>
            <a:r>
              <a:rPr lang="en-GB"/>
              <a:t>Method</a:t>
            </a:r>
            <a:endParaRPr/>
          </a:p>
        </p:txBody>
      </p:sp>
      <p:sp>
        <p:nvSpPr>
          <p:cNvPr id="609" name="Google Shape;609;p7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A continuous generalization of Q-learning</a:t>
            </a:r>
            <a:endParaRPr/>
          </a:p>
          <a:p>
            <a:pPr indent="-342900" lvl="0" marL="457200" rtl="0" algn="l">
              <a:spcBef>
                <a:spcPts val="1600"/>
              </a:spcBef>
              <a:spcAft>
                <a:spcPts val="0"/>
              </a:spcAft>
              <a:buSzPts val="1800"/>
              <a:buChar char="●"/>
            </a:pPr>
            <a:r>
              <a:rPr lang="en-GB"/>
              <a:t>Learn a Q function:</a:t>
            </a:r>
            <a:endParaRPr/>
          </a:p>
          <a:p>
            <a:pPr indent="-342900" lvl="0" marL="457200" rtl="0" algn="l">
              <a:spcBef>
                <a:spcPts val="0"/>
              </a:spcBef>
              <a:spcAft>
                <a:spcPts val="0"/>
              </a:spcAft>
              <a:buSzPts val="1800"/>
              <a:buChar char="●"/>
            </a:pPr>
            <a:r>
              <a:rPr lang="en-GB"/>
              <a:t>Policy: choose action that maximizes learned </a:t>
            </a:r>
            <a:r>
              <a:rPr lang="en-GB">
                <a:solidFill>
                  <a:schemeClr val="dk1"/>
                </a:solidFill>
              </a:rPr>
              <a:t>Q function</a:t>
            </a:r>
            <a:endParaRPr>
              <a:solidFill>
                <a:schemeClr val="dk1"/>
              </a:solidFill>
            </a:endParaRPr>
          </a:p>
          <a:p>
            <a:pPr indent="0" lvl="0" marL="0" rtl="0" algn="l">
              <a:spcBef>
                <a:spcPts val="1600"/>
              </a:spcBef>
              <a:spcAft>
                <a:spcPts val="0"/>
              </a:spcAft>
              <a:buNone/>
            </a:pPr>
            <a:r>
              <a:t/>
            </a:r>
            <a:endParaRPr/>
          </a:p>
          <a:p>
            <a:pPr indent="-342900" lvl="0" marL="457200" rtl="0" algn="l">
              <a:spcBef>
                <a:spcPts val="1600"/>
              </a:spcBef>
              <a:spcAft>
                <a:spcPts val="0"/>
              </a:spcAft>
              <a:buClr>
                <a:schemeClr val="dk1"/>
              </a:buClr>
              <a:buSzPts val="1800"/>
              <a:buChar char="●"/>
            </a:pPr>
            <a:r>
              <a:rPr b="1" lang="en-GB">
                <a:solidFill>
                  <a:schemeClr val="dk1"/>
                </a:solidFill>
              </a:rPr>
              <a:t>Bellman Error to learn a Q function</a:t>
            </a:r>
            <a:r>
              <a:rPr lang="en-GB">
                <a:solidFill>
                  <a:schemeClr val="dk1"/>
                </a:solidFill>
              </a:rPr>
              <a:t>:</a:t>
            </a:r>
            <a:endParaRPr/>
          </a:p>
        </p:txBody>
      </p:sp>
      <p:pic>
        <p:nvPicPr>
          <p:cNvPr id="610" name="Google Shape;610;p71"/>
          <p:cNvPicPr preferRelativeResize="0"/>
          <p:nvPr/>
        </p:nvPicPr>
        <p:blipFill>
          <a:blip r:embed="rId3">
            <a:alphaModFix/>
          </a:blip>
          <a:stretch>
            <a:fillRect/>
          </a:stretch>
        </p:blipFill>
        <p:spPr>
          <a:xfrm>
            <a:off x="1931544" y="3530550"/>
            <a:ext cx="5005455" cy="385400"/>
          </a:xfrm>
          <a:prstGeom prst="rect">
            <a:avLst/>
          </a:prstGeom>
          <a:noFill/>
          <a:ln>
            <a:noFill/>
          </a:ln>
        </p:spPr>
      </p:pic>
      <p:pic>
        <p:nvPicPr>
          <p:cNvPr id="611" name="Google Shape;611;p71"/>
          <p:cNvPicPr preferRelativeResize="0"/>
          <p:nvPr/>
        </p:nvPicPr>
        <p:blipFill>
          <a:blip r:embed="rId4">
            <a:alphaModFix/>
          </a:blip>
          <a:stretch>
            <a:fillRect/>
          </a:stretch>
        </p:blipFill>
        <p:spPr>
          <a:xfrm>
            <a:off x="2919298" y="4249550"/>
            <a:ext cx="3383066" cy="319325"/>
          </a:xfrm>
          <a:prstGeom prst="rect">
            <a:avLst/>
          </a:prstGeom>
          <a:noFill/>
          <a:ln>
            <a:noFill/>
          </a:ln>
        </p:spPr>
      </p:pic>
      <p:pic>
        <p:nvPicPr>
          <p:cNvPr id="612" name="Google Shape;612;p71"/>
          <p:cNvPicPr preferRelativeResize="0"/>
          <p:nvPr/>
        </p:nvPicPr>
        <p:blipFill>
          <a:blip r:embed="rId5">
            <a:alphaModFix/>
          </a:blip>
          <a:stretch>
            <a:fillRect/>
          </a:stretch>
        </p:blipFill>
        <p:spPr>
          <a:xfrm>
            <a:off x="2855188" y="4740524"/>
            <a:ext cx="5026960" cy="319325"/>
          </a:xfrm>
          <a:prstGeom prst="rect">
            <a:avLst/>
          </a:prstGeom>
          <a:noFill/>
          <a:ln>
            <a:noFill/>
          </a:ln>
        </p:spPr>
      </p:pic>
      <p:pic>
        <p:nvPicPr>
          <p:cNvPr id="613" name="Google Shape;613;p71"/>
          <p:cNvPicPr preferRelativeResize="0"/>
          <p:nvPr/>
        </p:nvPicPr>
        <p:blipFill>
          <a:blip r:embed="rId6">
            <a:alphaModFix/>
          </a:blip>
          <a:stretch>
            <a:fillRect/>
          </a:stretch>
        </p:blipFill>
        <p:spPr>
          <a:xfrm>
            <a:off x="2433350" y="2445550"/>
            <a:ext cx="3542975" cy="385400"/>
          </a:xfrm>
          <a:prstGeom prst="rect">
            <a:avLst/>
          </a:prstGeom>
          <a:noFill/>
          <a:ln>
            <a:noFill/>
          </a:ln>
        </p:spPr>
      </p:pic>
      <p:pic>
        <p:nvPicPr>
          <p:cNvPr id="614" name="Google Shape;614;p71"/>
          <p:cNvPicPr preferRelativeResize="0"/>
          <p:nvPr/>
        </p:nvPicPr>
        <p:blipFill>
          <a:blip r:embed="rId7">
            <a:alphaModFix/>
          </a:blip>
          <a:stretch>
            <a:fillRect/>
          </a:stretch>
        </p:blipFill>
        <p:spPr>
          <a:xfrm>
            <a:off x="2998050" y="1702025"/>
            <a:ext cx="1249800" cy="3854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18" name="Shape 618"/>
        <p:cNvGrpSpPr/>
        <p:nvPr/>
      </p:nvGrpSpPr>
      <p:grpSpPr>
        <a:xfrm>
          <a:off x="0" y="0"/>
          <a:ext cx="0" cy="0"/>
          <a:chOff x="0" y="0"/>
          <a:chExt cx="0" cy="0"/>
        </a:xfrm>
      </p:grpSpPr>
      <p:sp>
        <p:nvSpPr>
          <p:cNvPr id="619" name="Google Shape;619;p7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QT-Opt: </a:t>
            </a:r>
            <a:r>
              <a:rPr lang="en-GB"/>
              <a:t>Method</a:t>
            </a:r>
            <a:endParaRPr/>
          </a:p>
        </p:txBody>
      </p:sp>
      <p:sp>
        <p:nvSpPr>
          <p:cNvPr id="620" name="Google Shape;620;p7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A continuous generalization of Q-learning</a:t>
            </a:r>
            <a:endParaRPr/>
          </a:p>
          <a:p>
            <a:pPr indent="-342900" lvl="0" marL="457200" rtl="0" algn="l">
              <a:spcBef>
                <a:spcPts val="1600"/>
              </a:spcBef>
              <a:spcAft>
                <a:spcPts val="0"/>
              </a:spcAft>
              <a:buSzPts val="1800"/>
              <a:buChar char="●"/>
            </a:pPr>
            <a:r>
              <a:rPr lang="en-GB"/>
              <a:t>Learn a Q function:</a:t>
            </a:r>
            <a:endParaRPr/>
          </a:p>
          <a:p>
            <a:pPr indent="-342900" lvl="0" marL="457200" rtl="0" algn="l">
              <a:spcBef>
                <a:spcPts val="0"/>
              </a:spcBef>
              <a:spcAft>
                <a:spcPts val="0"/>
              </a:spcAft>
              <a:buSzPts val="1800"/>
              <a:buChar char="●"/>
            </a:pPr>
            <a:r>
              <a:rPr lang="en-GB"/>
              <a:t>Policy: choose action that maximizes learned </a:t>
            </a:r>
            <a:r>
              <a:rPr lang="en-GB">
                <a:solidFill>
                  <a:schemeClr val="dk1"/>
                </a:solidFill>
              </a:rPr>
              <a:t>Q function</a:t>
            </a:r>
            <a:endParaRPr>
              <a:solidFill>
                <a:schemeClr val="dk1"/>
              </a:solidFill>
            </a:endParaRPr>
          </a:p>
          <a:p>
            <a:pPr indent="0" lvl="0" marL="0" rtl="0" algn="l">
              <a:spcBef>
                <a:spcPts val="1600"/>
              </a:spcBef>
              <a:spcAft>
                <a:spcPts val="0"/>
              </a:spcAft>
              <a:buNone/>
            </a:pPr>
            <a:r>
              <a:t/>
            </a:r>
            <a:endParaRPr/>
          </a:p>
          <a:p>
            <a:pPr indent="-342900" lvl="0" marL="457200" rtl="0" algn="l">
              <a:spcBef>
                <a:spcPts val="1600"/>
              </a:spcBef>
              <a:spcAft>
                <a:spcPts val="0"/>
              </a:spcAft>
              <a:buClr>
                <a:schemeClr val="dk1"/>
              </a:buClr>
              <a:buSzPts val="1800"/>
              <a:buChar char="●"/>
            </a:pPr>
            <a:r>
              <a:rPr b="1" lang="en-GB">
                <a:solidFill>
                  <a:schemeClr val="dk1"/>
                </a:solidFill>
              </a:rPr>
              <a:t>Policy derivation</a:t>
            </a:r>
            <a:r>
              <a:rPr lang="en-GB">
                <a:solidFill>
                  <a:schemeClr val="dk1"/>
                </a:solidFill>
              </a:rPr>
              <a:t>: CEM steps applied to Q-value neural network</a:t>
            </a:r>
            <a:endParaRPr>
              <a:solidFill>
                <a:schemeClr val="dk1"/>
              </a:solidFill>
            </a:endParaRPr>
          </a:p>
          <a:p>
            <a:pPr indent="-317500" lvl="1" marL="914400" rtl="0" algn="l">
              <a:spcBef>
                <a:spcPts val="0"/>
              </a:spcBef>
              <a:spcAft>
                <a:spcPts val="0"/>
              </a:spcAft>
              <a:buClr>
                <a:schemeClr val="dk1"/>
              </a:buClr>
              <a:buSzPts val="1400"/>
              <a:buChar char="○"/>
            </a:pPr>
            <a:r>
              <a:rPr lang="en-GB">
                <a:solidFill>
                  <a:schemeClr val="dk1"/>
                </a:solidFill>
              </a:rPr>
              <a:t>Action is selected via two iterations of CEM (cross entropy method)</a:t>
            </a:r>
            <a:endParaRPr>
              <a:solidFill>
                <a:schemeClr val="dk1"/>
              </a:solidFill>
            </a:endParaRPr>
          </a:p>
          <a:p>
            <a:pPr indent="-317500" lvl="1" marL="914400" rtl="0" algn="l">
              <a:spcBef>
                <a:spcPts val="0"/>
              </a:spcBef>
              <a:spcAft>
                <a:spcPts val="0"/>
              </a:spcAft>
              <a:buClr>
                <a:schemeClr val="dk1"/>
              </a:buClr>
              <a:buSzPts val="1400"/>
              <a:buChar char="○"/>
            </a:pPr>
            <a:r>
              <a:rPr lang="en-GB">
                <a:solidFill>
                  <a:schemeClr val="dk1"/>
                </a:solidFill>
              </a:rPr>
              <a:t>The action is then used to calculate the next value for the target network</a:t>
            </a:r>
            <a:endParaRPr>
              <a:solidFill>
                <a:schemeClr val="dk1"/>
              </a:solidFill>
            </a:endParaRPr>
          </a:p>
        </p:txBody>
      </p:sp>
      <p:pic>
        <p:nvPicPr>
          <p:cNvPr id="621" name="Google Shape;621;p72"/>
          <p:cNvPicPr preferRelativeResize="0"/>
          <p:nvPr/>
        </p:nvPicPr>
        <p:blipFill>
          <a:blip r:embed="rId3">
            <a:alphaModFix/>
          </a:blip>
          <a:stretch>
            <a:fillRect/>
          </a:stretch>
        </p:blipFill>
        <p:spPr>
          <a:xfrm>
            <a:off x="2433350" y="2445550"/>
            <a:ext cx="3542975" cy="385400"/>
          </a:xfrm>
          <a:prstGeom prst="rect">
            <a:avLst/>
          </a:prstGeom>
          <a:noFill/>
          <a:ln>
            <a:noFill/>
          </a:ln>
        </p:spPr>
      </p:pic>
      <p:pic>
        <p:nvPicPr>
          <p:cNvPr id="622" name="Google Shape;622;p72"/>
          <p:cNvPicPr preferRelativeResize="0"/>
          <p:nvPr/>
        </p:nvPicPr>
        <p:blipFill>
          <a:blip r:embed="rId4">
            <a:alphaModFix/>
          </a:blip>
          <a:stretch>
            <a:fillRect/>
          </a:stretch>
        </p:blipFill>
        <p:spPr>
          <a:xfrm>
            <a:off x="2998050" y="1702025"/>
            <a:ext cx="1249800" cy="385400"/>
          </a:xfrm>
          <a:prstGeom prst="rect">
            <a:avLst/>
          </a:prstGeom>
          <a:noFill/>
          <a:ln>
            <a:noFill/>
          </a:ln>
        </p:spPr>
      </p:pic>
      <p:sp>
        <p:nvSpPr>
          <p:cNvPr id="623" name="Google Shape;623;p72"/>
          <p:cNvSpPr txBox="1"/>
          <p:nvPr/>
        </p:nvSpPr>
        <p:spPr>
          <a:xfrm>
            <a:off x="938125" y="3957025"/>
            <a:ext cx="5773800" cy="863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GB">
                <a:solidFill>
                  <a:schemeClr val="dk1"/>
                </a:solidFill>
                <a:latin typeface="Calibri"/>
                <a:ea typeface="Calibri"/>
                <a:cs typeface="Calibri"/>
                <a:sym typeface="Calibri"/>
              </a:rPr>
              <a:t>CEM- a simple derivative-free optimization algorithm</a:t>
            </a:r>
            <a:endParaRPr>
              <a:solidFill>
                <a:schemeClr val="dk1"/>
              </a:solidFill>
              <a:latin typeface="Calibri"/>
              <a:ea typeface="Calibri"/>
              <a:cs typeface="Calibri"/>
              <a:sym typeface="Calibri"/>
            </a:endParaRPr>
          </a:p>
          <a:p>
            <a:pPr indent="-317500" lvl="0" marL="457200" rtl="0" algn="l">
              <a:lnSpc>
                <a:spcPct val="115000"/>
              </a:lnSpc>
              <a:spcBef>
                <a:spcPts val="0"/>
              </a:spcBef>
              <a:spcAft>
                <a:spcPts val="0"/>
              </a:spcAft>
              <a:buClr>
                <a:schemeClr val="dk1"/>
              </a:buClr>
              <a:buSzPts val="1400"/>
              <a:buFont typeface="Calibri"/>
              <a:buChar char="●"/>
            </a:pPr>
            <a:r>
              <a:rPr lang="en-GB">
                <a:solidFill>
                  <a:schemeClr val="dk1"/>
                </a:solidFill>
                <a:latin typeface="Calibri"/>
                <a:ea typeface="Calibri"/>
                <a:cs typeface="Calibri"/>
                <a:sym typeface="Calibri"/>
              </a:rPr>
              <a:t>samples a batch of N values at each iteration, </a:t>
            </a:r>
            <a:endParaRPr>
              <a:solidFill>
                <a:schemeClr val="dk1"/>
              </a:solidFill>
              <a:latin typeface="Calibri"/>
              <a:ea typeface="Calibri"/>
              <a:cs typeface="Calibri"/>
              <a:sym typeface="Calibri"/>
            </a:endParaRPr>
          </a:p>
          <a:p>
            <a:pPr indent="-317500" lvl="0" marL="457200" rtl="0" algn="l">
              <a:lnSpc>
                <a:spcPct val="115000"/>
              </a:lnSpc>
              <a:spcBef>
                <a:spcPts val="0"/>
              </a:spcBef>
              <a:spcAft>
                <a:spcPts val="0"/>
              </a:spcAft>
              <a:buClr>
                <a:schemeClr val="dk1"/>
              </a:buClr>
              <a:buSzPts val="1400"/>
              <a:buFont typeface="Calibri"/>
              <a:buChar char="●"/>
            </a:pPr>
            <a:r>
              <a:rPr lang="en-GB">
                <a:solidFill>
                  <a:schemeClr val="dk1"/>
                </a:solidFill>
                <a:latin typeface="Calibri"/>
                <a:ea typeface="Calibri"/>
                <a:cs typeface="Calibri"/>
                <a:sym typeface="Calibri"/>
              </a:rPr>
              <a:t>fits a Gaussian distribution to the best M &lt; N of these samples, and </a:t>
            </a:r>
            <a:endParaRPr>
              <a:solidFill>
                <a:schemeClr val="dk1"/>
              </a:solidFill>
              <a:latin typeface="Calibri"/>
              <a:ea typeface="Calibri"/>
              <a:cs typeface="Calibri"/>
              <a:sym typeface="Calibri"/>
            </a:endParaRPr>
          </a:p>
          <a:p>
            <a:pPr indent="-317500" lvl="0" marL="457200" rtl="0" algn="l">
              <a:lnSpc>
                <a:spcPct val="115000"/>
              </a:lnSpc>
              <a:spcBef>
                <a:spcPts val="0"/>
              </a:spcBef>
              <a:spcAft>
                <a:spcPts val="0"/>
              </a:spcAft>
              <a:buClr>
                <a:schemeClr val="dk1"/>
              </a:buClr>
              <a:buSzPts val="1400"/>
              <a:buFont typeface="Calibri"/>
              <a:buChar char="●"/>
            </a:pPr>
            <a:r>
              <a:rPr lang="en-GB">
                <a:solidFill>
                  <a:schemeClr val="dk1"/>
                </a:solidFill>
                <a:latin typeface="Calibri"/>
                <a:ea typeface="Calibri"/>
                <a:cs typeface="Calibri"/>
                <a:sym typeface="Calibri"/>
              </a:rPr>
              <a:t>then samples  the next batch of N from that Gaussian</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3"/>
                                        </p:tgtEl>
                                        <p:attrNameLst>
                                          <p:attrName>style.visibility</p:attrName>
                                        </p:attrNameLst>
                                      </p:cBhvr>
                                      <p:to>
                                        <p:strVal val="visible"/>
                                      </p:to>
                                    </p:set>
                                    <p:animEffect filter="fade" transition="in">
                                      <p:cBhvr>
                                        <p:cTn dur="1"/>
                                        <p:tgtEl>
                                          <p:spTgt spid="6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27" name="Shape 627"/>
        <p:cNvGrpSpPr/>
        <p:nvPr/>
      </p:nvGrpSpPr>
      <p:grpSpPr>
        <a:xfrm>
          <a:off x="0" y="0"/>
          <a:ext cx="0" cy="0"/>
          <a:chOff x="0" y="0"/>
          <a:chExt cx="0" cy="0"/>
        </a:xfrm>
      </p:grpSpPr>
      <p:sp>
        <p:nvSpPr>
          <p:cNvPr id="628" name="Google Shape;628;p7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QT-Opt</a:t>
            </a:r>
            <a:endParaRPr/>
          </a:p>
        </p:txBody>
      </p:sp>
      <p:sp>
        <p:nvSpPr>
          <p:cNvPr id="629" name="Google Shape;629;p7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descr="For more information, see http://ai.googleblog.com/2018/06/scalable-deep-reinforcement-learning.html." id="630" name="Google Shape;630;p73" title="QT-Opt: Scalable Deep Reinforcement Learning for Vision-Based Robotic Manipulation">
            <a:hlinkClick r:id="rId3"/>
          </p:cNvPr>
          <p:cNvPicPr preferRelativeResize="0"/>
          <p:nvPr/>
        </p:nvPicPr>
        <p:blipFill>
          <a:blip r:embed="rId4">
            <a:alphaModFix/>
          </a:blip>
          <a:stretch>
            <a:fillRect/>
          </a:stretch>
        </p:blipFill>
        <p:spPr>
          <a:xfrm>
            <a:off x="2286000" y="1162050"/>
            <a:ext cx="4572000" cy="3429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3" name="Shape 133"/>
        <p:cNvGrpSpPr/>
        <p:nvPr/>
      </p:nvGrpSpPr>
      <p:grpSpPr>
        <a:xfrm>
          <a:off x="0" y="0"/>
          <a:ext cx="0" cy="0"/>
          <a:chOff x="0" y="0"/>
          <a:chExt cx="0" cy="0"/>
        </a:xfrm>
      </p:grpSpPr>
      <p:sp>
        <p:nvSpPr>
          <p:cNvPr id="134" name="Google Shape;134;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Robot Learning</a:t>
            </a:r>
            <a:endParaRPr/>
          </a:p>
        </p:txBody>
      </p:sp>
      <p:sp>
        <p:nvSpPr>
          <p:cNvPr id="135" name="Google Shape;135;p2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An alternative to direct programming is learning-based methods:</a:t>
            </a:r>
            <a:endParaRPr/>
          </a:p>
          <a:p>
            <a:pPr indent="-342900" lvl="0" marL="457200" rtl="0" algn="l">
              <a:spcBef>
                <a:spcPts val="1600"/>
              </a:spcBef>
              <a:spcAft>
                <a:spcPts val="0"/>
              </a:spcAft>
              <a:buSzPts val="1800"/>
              <a:buChar char="●"/>
            </a:pPr>
            <a:r>
              <a:rPr lang="en-GB"/>
              <a:t>Learning from Demonstration</a:t>
            </a:r>
            <a:endParaRPr/>
          </a:p>
          <a:p>
            <a:pPr indent="-342900" lvl="0" marL="457200" rtl="0" algn="l">
              <a:spcBef>
                <a:spcPts val="0"/>
              </a:spcBef>
              <a:spcAft>
                <a:spcPts val="0"/>
              </a:spcAft>
              <a:buSzPts val="1800"/>
              <a:buChar char="●"/>
            </a:pPr>
            <a:r>
              <a:rPr lang="en-GB"/>
              <a:t>Reinforcement Learning</a:t>
            </a:r>
            <a:endParaRPr/>
          </a:p>
        </p:txBody>
      </p:sp>
      <p:sp>
        <p:nvSpPr>
          <p:cNvPr id="136" name="Google Shape;136;p29"/>
          <p:cNvSpPr/>
          <p:nvPr/>
        </p:nvSpPr>
        <p:spPr>
          <a:xfrm>
            <a:off x="6996075" y="300000"/>
            <a:ext cx="729000" cy="6540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LfD</a:t>
            </a:r>
            <a:endParaRPr/>
          </a:p>
        </p:txBody>
      </p:sp>
      <p:sp>
        <p:nvSpPr>
          <p:cNvPr id="137" name="Google Shape;137;p29"/>
          <p:cNvSpPr/>
          <p:nvPr/>
        </p:nvSpPr>
        <p:spPr>
          <a:xfrm>
            <a:off x="7510178" y="314108"/>
            <a:ext cx="729000" cy="654000"/>
          </a:xfrm>
          <a:prstGeom prst="ellipse">
            <a:avLst/>
          </a:prstGeom>
          <a:noFill/>
          <a:ln cap="flat" cmpd="sng" w="952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34" name="Shape 634"/>
        <p:cNvGrpSpPr/>
        <p:nvPr/>
      </p:nvGrpSpPr>
      <p:grpSpPr>
        <a:xfrm>
          <a:off x="0" y="0"/>
          <a:ext cx="0" cy="0"/>
          <a:chOff x="0" y="0"/>
          <a:chExt cx="0" cy="0"/>
        </a:xfrm>
      </p:grpSpPr>
      <p:sp>
        <p:nvSpPr>
          <p:cNvPr id="635" name="Google Shape;635;p7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QT-Opt</a:t>
            </a:r>
            <a:endParaRPr/>
          </a:p>
        </p:txBody>
      </p:sp>
      <p:sp>
        <p:nvSpPr>
          <p:cNvPr id="636" name="Google Shape;636;p7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GB"/>
              <a:t>QT-Opt is a Q-learning based method for continuous actions</a:t>
            </a:r>
            <a:endParaRPr/>
          </a:p>
          <a:p>
            <a:pPr indent="-342900" lvl="0" marL="457200" rtl="0" algn="l">
              <a:spcBef>
                <a:spcPts val="0"/>
              </a:spcBef>
              <a:spcAft>
                <a:spcPts val="0"/>
              </a:spcAft>
              <a:buSzPts val="1800"/>
              <a:buChar char="●"/>
            </a:pPr>
            <a:r>
              <a:rPr lang="en-GB"/>
              <a:t>uses only RGB vision-based perception from an over-the-shoulder camera,</a:t>
            </a:r>
            <a:endParaRPr/>
          </a:p>
          <a:p>
            <a:pPr indent="-342900" lvl="0" marL="457200" rtl="0" algn="l">
              <a:spcBef>
                <a:spcPts val="0"/>
              </a:spcBef>
              <a:spcAft>
                <a:spcPts val="0"/>
              </a:spcAft>
              <a:buSzPts val="1800"/>
              <a:buChar char="●"/>
            </a:pPr>
            <a:r>
              <a:rPr lang="en-GB"/>
              <a:t>Automatically learns regrasping strategies </a:t>
            </a:r>
            <a:endParaRPr/>
          </a:p>
          <a:p>
            <a:pPr indent="-317500" lvl="1" marL="914400" rtl="0" algn="l">
              <a:spcBef>
                <a:spcPts val="0"/>
              </a:spcBef>
              <a:spcAft>
                <a:spcPts val="0"/>
              </a:spcAft>
              <a:buSzPts val="1400"/>
              <a:buChar char="○"/>
            </a:pPr>
            <a:r>
              <a:rPr lang="en-GB"/>
              <a:t>(probing, repositioning, and other non-prehensile pre-grasp manipulations)</a:t>
            </a:r>
            <a:endParaRPr/>
          </a:p>
          <a:p>
            <a:pPr indent="-342900" lvl="0" marL="457200" rtl="0" algn="l">
              <a:spcBef>
                <a:spcPts val="0"/>
              </a:spcBef>
              <a:spcAft>
                <a:spcPts val="0"/>
              </a:spcAft>
              <a:buSzPts val="1800"/>
              <a:buChar char="●"/>
            </a:pPr>
            <a:r>
              <a:rPr lang="en-GB"/>
              <a:t>responds dynamically to disturbances and perturbations.</a:t>
            </a:r>
            <a:endParaRPr/>
          </a:p>
          <a:p>
            <a:pPr indent="0" lvl="0" marL="0" rtl="0" algn="l">
              <a:spcBef>
                <a:spcPts val="1600"/>
              </a:spcBef>
              <a:spcAft>
                <a:spcPts val="0"/>
              </a:spcAft>
              <a:buNone/>
            </a:pPr>
            <a:r>
              <a:t/>
            </a:r>
            <a:endParaRPr/>
          </a:p>
          <a:p>
            <a:pPr indent="-342900" lvl="0" marL="457200" rtl="0" algn="l">
              <a:spcBef>
                <a:spcPts val="1600"/>
              </a:spcBef>
              <a:spcAft>
                <a:spcPts val="0"/>
              </a:spcAft>
              <a:buSzPts val="1800"/>
              <a:buChar char="●"/>
            </a:pPr>
            <a:r>
              <a:rPr b="1" lang="en-GB"/>
              <a:t>7 robots over four months (total of 800 robot hours)</a:t>
            </a:r>
            <a:endParaRPr b="1"/>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40" name="Shape 640"/>
        <p:cNvGrpSpPr/>
        <p:nvPr/>
      </p:nvGrpSpPr>
      <p:grpSpPr>
        <a:xfrm>
          <a:off x="0" y="0"/>
          <a:ext cx="0" cy="0"/>
          <a:chOff x="0" y="0"/>
          <a:chExt cx="0" cy="0"/>
        </a:xfrm>
      </p:grpSpPr>
      <p:sp>
        <p:nvSpPr>
          <p:cNvPr id="641" name="Google Shape;641;p7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From Simulation to Real World</a:t>
            </a:r>
            <a:endParaRPr/>
          </a:p>
        </p:txBody>
      </p:sp>
      <p:sp>
        <p:nvSpPr>
          <p:cNvPr id="642" name="Google Shape;642;p7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Learn in simulation, transfer to real</a:t>
            </a:r>
            <a:endParaRPr/>
          </a:p>
          <a:p>
            <a:pPr indent="0" lvl="0" marL="0" rtl="0" algn="l">
              <a:spcBef>
                <a:spcPts val="1600"/>
              </a:spcBef>
              <a:spcAft>
                <a:spcPts val="0"/>
              </a:spcAft>
              <a:buNone/>
            </a:pPr>
            <a:r>
              <a:rPr lang="en-GB"/>
              <a:t>Domain gap Problem</a:t>
            </a:r>
            <a:endParaRPr/>
          </a:p>
          <a:p>
            <a:pPr indent="-342900" lvl="0" marL="457200" rtl="0" algn="l">
              <a:spcBef>
                <a:spcPts val="1600"/>
              </a:spcBef>
              <a:spcAft>
                <a:spcPts val="0"/>
              </a:spcAft>
              <a:buSzPts val="1800"/>
              <a:buChar char="●"/>
            </a:pPr>
            <a:r>
              <a:rPr lang="en-GB"/>
              <a:t>Simulation world is different from real</a:t>
            </a:r>
            <a:endParaRPr/>
          </a:p>
          <a:p>
            <a:pPr indent="-342900" lvl="0" marL="457200" rtl="0" algn="l">
              <a:spcBef>
                <a:spcPts val="0"/>
              </a:spcBef>
              <a:spcAft>
                <a:spcPts val="0"/>
              </a:spcAft>
              <a:buSzPts val="1800"/>
              <a:buChar char="●"/>
            </a:pPr>
            <a:r>
              <a:rPr lang="en-GB"/>
              <a:t>Particularly for color (</a:t>
            </a:r>
            <a:r>
              <a:rPr lang="en-GB">
                <a:solidFill>
                  <a:schemeClr val="dk1"/>
                </a:solidFill>
              </a:rPr>
              <a:t>RGB</a:t>
            </a:r>
            <a:r>
              <a:rPr lang="en-GB"/>
              <a:t>) images</a:t>
            </a:r>
            <a:endParaRPr/>
          </a:p>
        </p:txBody>
      </p:sp>
      <p:pic>
        <p:nvPicPr>
          <p:cNvPr id="643" name="Google Shape;643;p75"/>
          <p:cNvPicPr preferRelativeResize="0"/>
          <p:nvPr/>
        </p:nvPicPr>
        <p:blipFill rotWithShape="1">
          <a:blip r:embed="rId3">
            <a:alphaModFix/>
          </a:blip>
          <a:srcRect b="8491" l="35149" r="0" t="0"/>
          <a:stretch/>
        </p:blipFill>
        <p:spPr>
          <a:xfrm>
            <a:off x="4548150" y="1324050"/>
            <a:ext cx="4284152" cy="299970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47" name="Shape 647"/>
        <p:cNvGrpSpPr/>
        <p:nvPr/>
      </p:nvGrpSpPr>
      <p:grpSpPr>
        <a:xfrm>
          <a:off x="0" y="0"/>
          <a:ext cx="0" cy="0"/>
          <a:chOff x="0" y="0"/>
          <a:chExt cx="0" cy="0"/>
        </a:xfrm>
      </p:grpSpPr>
      <p:sp>
        <p:nvSpPr>
          <p:cNvPr id="648" name="Google Shape;648;p7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From Simulation to Real World</a:t>
            </a:r>
            <a:endParaRPr/>
          </a:p>
        </p:txBody>
      </p:sp>
      <p:sp>
        <p:nvSpPr>
          <p:cNvPr id="649" name="Google Shape;649;p7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650" name="Google Shape;650;p76"/>
          <p:cNvPicPr preferRelativeResize="0"/>
          <p:nvPr/>
        </p:nvPicPr>
        <p:blipFill>
          <a:blip r:embed="rId3">
            <a:alphaModFix/>
          </a:blip>
          <a:stretch>
            <a:fillRect/>
          </a:stretch>
        </p:blipFill>
        <p:spPr>
          <a:xfrm>
            <a:off x="255900" y="1119918"/>
            <a:ext cx="3620025" cy="1149450"/>
          </a:xfrm>
          <a:prstGeom prst="rect">
            <a:avLst/>
          </a:prstGeom>
          <a:noFill/>
          <a:ln>
            <a:noFill/>
          </a:ln>
        </p:spPr>
      </p:pic>
      <p:pic>
        <p:nvPicPr>
          <p:cNvPr id="651" name="Google Shape;651;p76"/>
          <p:cNvPicPr preferRelativeResize="0"/>
          <p:nvPr/>
        </p:nvPicPr>
        <p:blipFill>
          <a:blip r:embed="rId4">
            <a:alphaModFix/>
          </a:blip>
          <a:stretch>
            <a:fillRect/>
          </a:stretch>
        </p:blipFill>
        <p:spPr>
          <a:xfrm>
            <a:off x="641450" y="2555000"/>
            <a:ext cx="3120851" cy="1369650"/>
          </a:xfrm>
          <a:prstGeom prst="rect">
            <a:avLst/>
          </a:prstGeom>
          <a:noFill/>
          <a:ln>
            <a:noFill/>
          </a:ln>
        </p:spPr>
      </p:pic>
      <p:pic>
        <p:nvPicPr>
          <p:cNvPr descr="Published at CoRL 2017&#10;Title: Transferring End-to-End Visuomotor Control from Simulation to Real World for a Multi-Stage Task&#10;Paper: https://arxiv.org/abs/1707.02267&#10;Authors: Stephen James, Andrew Davison and Edward Johns, Imperial College London.&#10;Contact: slj12@imperial.ac.uk" id="652" name="Google Shape;652;p76" title="Transferring End-to-End Visuomotor Control from Simulation to Real World for a Multi-Stage Task">
            <a:hlinkClick r:id="rId5"/>
          </p:cNvPr>
          <p:cNvPicPr preferRelativeResize="0"/>
          <p:nvPr/>
        </p:nvPicPr>
        <p:blipFill>
          <a:blip r:embed="rId6">
            <a:alphaModFix/>
          </a:blip>
          <a:stretch>
            <a:fillRect/>
          </a:stretch>
        </p:blipFill>
        <p:spPr>
          <a:xfrm>
            <a:off x="4260300" y="1182800"/>
            <a:ext cx="4572000" cy="342900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6" name="Shape 656"/>
        <p:cNvGrpSpPr/>
        <p:nvPr/>
      </p:nvGrpSpPr>
      <p:grpSpPr>
        <a:xfrm>
          <a:off x="0" y="0"/>
          <a:ext cx="0" cy="0"/>
          <a:chOff x="0" y="0"/>
          <a:chExt cx="0" cy="0"/>
        </a:xfrm>
      </p:grpSpPr>
      <p:sp>
        <p:nvSpPr>
          <p:cNvPr id="657" name="Google Shape;657;p7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From Simulation to Real World</a:t>
            </a:r>
            <a:endParaRPr/>
          </a:p>
        </p:txBody>
      </p:sp>
      <p:sp>
        <p:nvSpPr>
          <p:cNvPr id="658" name="Google Shape;658;p7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659" name="Google Shape;659;p77"/>
          <p:cNvPicPr preferRelativeResize="0"/>
          <p:nvPr/>
        </p:nvPicPr>
        <p:blipFill>
          <a:blip r:embed="rId3">
            <a:alphaModFix/>
          </a:blip>
          <a:stretch>
            <a:fillRect/>
          </a:stretch>
        </p:blipFill>
        <p:spPr>
          <a:xfrm>
            <a:off x="255900" y="1119918"/>
            <a:ext cx="3620025" cy="1149450"/>
          </a:xfrm>
          <a:prstGeom prst="rect">
            <a:avLst/>
          </a:prstGeom>
          <a:noFill/>
          <a:ln>
            <a:noFill/>
          </a:ln>
        </p:spPr>
      </p:pic>
      <p:pic>
        <p:nvPicPr>
          <p:cNvPr id="660" name="Google Shape;660;p77"/>
          <p:cNvPicPr preferRelativeResize="0"/>
          <p:nvPr/>
        </p:nvPicPr>
        <p:blipFill>
          <a:blip r:embed="rId4">
            <a:alphaModFix/>
          </a:blip>
          <a:stretch>
            <a:fillRect/>
          </a:stretch>
        </p:blipFill>
        <p:spPr>
          <a:xfrm>
            <a:off x="641450" y="2555000"/>
            <a:ext cx="3120851" cy="1369650"/>
          </a:xfrm>
          <a:prstGeom prst="rect">
            <a:avLst/>
          </a:prstGeom>
          <a:noFill/>
          <a:ln>
            <a:noFill/>
          </a:ln>
        </p:spPr>
      </p:pic>
      <p:pic>
        <p:nvPicPr>
          <p:cNvPr descr="Published at CoRL 2017&#10;Title: Transferring End-to-End Visuomotor Control from Simulation to Real World for a Multi-Stage Task&#10;Paper: https://arxiv.org/abs/1707.02267&#10;Authors: Stephen James, Andrew Davison and Edward Johns, Imperial College London.&#10;Contact: slj12@imperial.ac.uk" id="661" name="Google Shape;661;p77" title="Transferring End-to-End Visuomotor Control from Simulation to Real World for a Multi-Stage Task">
            <a:hlinkClick r:id="rId5"/>
          </p:cNvPr>
          <p:cNvPicPr preferRelativeResize="0"/>
          <p:nvPr/>
        </p:nvPicPr>
        <p:blipFill>
          <a:blip r:embed="rId6">
            <a:alphaModFix/>
          </a:blip>
          <a:stretch>
            <a:fillRect/>
          </a:stretch>
        </p:blipFill>
        <p:spPr>
          <a:xfrm>
            <a:off x="4260300" y="1182800"/>
            <a:ext cx="4572000" cy="342900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65" name="Shape 665"/>
        <p:cNvGrpSpPr/>
        <p:nvPr/>
      </p:nvGrpSpPr>
      <p:grpSpPr>
        <a:xfrm>
          <a:off x="0" y="0"/>
          <a:ext cx="0" cy="0"/>
          <a:chOff x="0" y="0"/>
          <a:chExt cx="0" cy="0"/>
        </a:xfrm>
      </p:grpSpPr>
      <p:sp>
        <p:nvSpPr>
          <p:cNvPr id="666" name="Google Shape;666;p7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Sim-to-Real via Sim-to-Sim</a:t>
            </a:r>
            <a:endParaRPr/>
          </a:p>
        </p:txBody>
      </p:sp>
      <p:sp>
        <p:nvSpPr>
          <p:cNvPr id="667" name="Google Shape;667;p7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GB"/>
              <a:t>Sim-to-Real</a:t>
            </a:r>
            <a:endParaRPr/>
          </a:p>
          <a:p>
            <a:pPr indent="-317500" lvl="1" marL="914400" rtl="0" algn="l">
              <a:spcBef>
                <a:spcPts val="0"/>
              </a:spcBef>
              <a:spcAft>
                <a:spcPts val="0"/>
              </a:spcAft>
              <a:buSzPts val="1400"/>
              <a:buChar char="-"/>
            </a:pPr>
            <a:r>
              <a:rPr lang="en-GB"/>
              <a:t>Running Robotics hardware for </a:t>
            </a:r>
            <a:r>
              <a:rPr b="1" lang="en-GB"/>
              <a:t>data-hungry</a:t>
            </a:r>
            <a:r>
              <a:rPr lang="en-GB"/>
              <a:t> </a:t>
            </a:r>
            <a:r>
              <a:rPr b="1" lang="en-GB"/>
              <a:t>learning methods</a:t>
            </a:r>
            <a:r>
              <a:rPr lang="en-GB"/>
              <a:t> is time-consuming</a:t>
            </a:r>
            <a:endParaRPr/>
          </a:p>
          <a:p>
            <a:pPr indent="-317500" lvl="1" marL="914400" rtl="0" algn="l">
              <a:spcBef>
                <a:spcPts val="0"/>
              </a:spcBef>
              <a:spcAft>
                <a:spcPts val="0"/>
              </a:spcAft>
              <a:buSzPts val="1400"/>
              <a:buChar char="-"/>
            </a:pPr>
            <a:r>
              <a:rPr lang="en-GB"/>
              <a:t>Data is cheap in simulation and simulators are getting better</a:t>
            </a:r>
            <a:endParaRPr/>
          </a:p>
          <a:p>
            <a:pPr indent="-317500" lvl="1" marL="914400" rtl="0" algn="l">
              <a:spcBef>
                <a:spcPts val="0"/>
              </a:spcBef>
              <a:spcAft>
                <a:spcPts val="0"/>
              </a:spcAft>
              <a:buSzPts val="1400"/>
              <a:buChar char="-"/>
            </a:pPr>
            <a:r>
              <a:rPr lang="en-GB"/>
              <a:t>Still, domain gap exists between simulation and real world</a:t>
            </a:r>
            <a:endParaRPr/>
          </a:p>
          <a:p>
            <a:pPr indent="-342900" lvl="0" marL="457200" rtl="0" algn="l">
              <a:spcBef>
                <a:spcPts val="0"/>
              </a:spcBef>
              <a:spcAft>
                <a:spcPts val="0"/>
              </a:spcAft>
              <a:buSzPts val="1800"/>
              <a:buChar char="-"/>
            </a:pPr>
            <a:r>
              <a:rPr lang="en-GB"/>
              <a:t>Domain randomization</a:t>
            </a:r>
            <a:endParaRPr/>
          </a:p>
          <a:p>
            <a:pPr indent="-317500" lvl="1" marL="914400" rtl="0" algn="l">
              <a:spcBef>
                <a:spcPts val="0"/>
              </a:spcBef>
              <a:spcAft>
                <a:spcPts val="0"/>
              </a:spcAft>
              <a:buSzPts val="1400"/>
              <a:buChar char="-"/>
            </a:pPr>
            <a:r>
              <a:rPr lang="en-GB"/>
              <a:t>Hard to use some methods (RL), because of huge high dimensional variation during training</a:t>
            </a:r>
            <a:endParaRPr/>
          </a:p>
        </p:txBody>
      </p:sp>
      <p:pic>
        <p:nvPicPr>
          <p:cNvPr id="668" name="Google Shape;668;p78"/>
          <p:cNvPicPr preferRelativeResize="0"/>
          <p:nvPr/>
        </p:nvPicPr>
        <p:blipFill>
          <a:blip r:embed="rId3">
            <a:alphaModFix/>
          </a:blip>
          <a:stretch>
            <a:fillRect/>
          </a:stretch>
        </p:blipFill>
        <p:spPr>
          <a:xfrm>
            <a:off x="4882450" y="69150"/>
            <a:ext cx="4261549" cy="131990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72" name="Shape 672"/>
        <p:cNvGrpSpPr/>
        <p:nvPr/>
      </p:nvGrpSpPr>
      <p:grpSpPr>
        <a:xfrm>
          <a:off x="0" y="0"/>
          <a:ext cx="0" cy="0"/>
          <a:chOff x="0" y="0"/>
          <a:chExt cx="0" cy="0"/>
        </a:xfrm>
      </p:grpSpPr>
      <p:sp>
        <p:nvSpPr>
          <p:cNvPr id="673" name="Google Shape;673;p7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Key Idea</a:t>
            </a:r>
            <a:endParaRPr/>
          </a:p>
        </p:txBody>
      </p:sp>
      <p:sp>
        <p:nvSpPr>
          <p:cNvPr id="674" name="Google Shape;674;p7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GB"/>
              <a:t>Translate Randomized image to standard “canonical” image</a:t>
            </a:r>
            <a:endParaRPr/>
          </a:p>
          <a:p>
            <a:pPr indent="-342900" lvl="0" marL="457200" rtl="0" algn="l">
              <a:spcBef>
                <a:spcPts val="0"/>
              </a:spcBef>
              <a:spcAft>
                <a:spcPts val="0"/>
              </a:spcAft>
              <a:buSzPts val="1800"/>
              <a:buChar char="●"/>
            </a:pPr>
            <a:r>
              <a:rPr lang="en-GB"/>
              <a:t>Train a policy on the standard image</a:t>
            </a:r>
            <a:endParaRPr/>
          </a:p>
          <a:p>
            <a:pPr indent="-342900" lvl="0" marL="457200" rtl="0" algn="l">
              <a:spcBef>
                <a:spcPts val="0"/>
              </a:spcBef>
              <a:spcAft>
                <a:spcPts val="0"/>
              </a:spcAft>
              <a:buSzPts val="1800"/>
              <a:buChar char="●"/>
            </a:pPr>
            <a:r>
              <a:rPr lang="en-GB"/>
              <a:t>Real-world becomes another randomized setting</a:t>
            </a:r>
            <a:endParaRPr/>
          </a:p>
          <a:p>
            <a:pPr indent="-317500" lvl="1" marL="914400" rtl="0" algn="l">
              <a:spcBef>
                <a:spcPts val="0"/>
              </a:spcBef>
              <a:spcAft>
                <a:spcPts val="0"/>
              </a:spcAft>
              <a:buSzPts val="1400"/>
              <a:buChar char="○"/>
            </a:pPr>
            <a:r>
              <a:rPr lang="en-GB"/>
              <a:t>Real world is translated to standard image</a:t>
            </a:r>
            <a:endParaRPr/>
          </a:p>
          <a:p>
            <a:pPr indent="-317500" lvl="1" marL="914400" rtl="0" algn="l">
              <a:spcBef>
                <a:spcPts val="0"/>
              </a:spcBef>
              <a:spcAft>
                <a:spcPts val="0"/>
              </a:spcAft>
              <a:buSzPts val="1400"/>
              <a:buChar char="○"/>
            </a:pPr>
            <a:r>
              <a:rPr lang="en-GB"/>
              <a:t>Policy trained on the translated version</a:t>
            </a:r>
            <a:endParaRPr/>
          </a:p>
        </p:txBody>
      </p:sp>
      <p:pic>
        <p:nvPicPr>
          <p:cNvPr id="675" name="Google Shape;675;p79"/>
          <p:cNvPicPr preferRelativeResize="0"/>
          <p:nvPr/>
        </p:nvPicPr>
        <p:blipFill>
          <a:blip r:embed="rId3">
            <a:alphaModFix/>
          </a:blip>
          <a:stretch>
            <a:fillRect/>
          </a:stretch>
        </p:blipFill>
        <p:spPr>
          <a:xfrm>
            <a:off x="2967925" y="2780725"/>
            <a:ext cx="3482174" cy="2362776"/>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79" name="Shape 679"/>
        <p:cNvGrpSpPr/>
        <p:nvPr/>
      </p:nvGrpSpPr>
      <p:grpSpPr>
        <a:xfrm>
          <a:off x="0" y="0"/>
          <a:ext cx="0" cy="0"/>
          <a:chOff x="0" y="0"/>
          <a:chExt cx="0" cy="0"/>
        </a:xfrm>
      </p:grpSpPr>
      <p:sp>
        <p:nvSpPr>
          <p:cNvPr id="680" name="Google Shape;680;p8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8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682" name="Google Shape;682;p80"/>
          <p:cNvPicPr preferRelativeResize="0"/>
          <p:nvPr/>
        </p:nvPicPr>
        <p:blipFill>
          <a:blip r:embed="rId3">
            <a:alphaModFix/>
          </a:blip>
          <a:stretch>
            <a:fillRect/>
          </a:stretch>
        </p:blipFill>
        <p:spPr>
          <a:xfrm>
            <a:off x="1268975" y="1459477"/>
            <a:ext cx="6606051" cy="3277925"/>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86" name="Shape 686"/>
        <p:cNvGrpSpPr/>
        <p:nvPr/>
      </p:nvGrpSpPr>
      <p:grpSpPr>
        <a:xfrm>
          <a:off x="0" y="0"/>
          <a:ext cx="0" cy="0"/>
          <a:chOff x="0" y="0"/>
          <a:chExt cx="0" cy="0"/>
        </a:xfrm>
      </p:grpSpPr>
      <p:sp>
        <p:nvSpPr>
          <p:cNvPr id="687" name="Google Shape;687;p8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Key Idea</a:t>
            </a:r>
            <a:endParaRPr/>
          </a:p>
        </p:txBody>
      </p:sp>
      <p:sp>
        <p:nvSpPr>
          <p:cNvPr id="688" name="Google Shape;688;p8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GB"/>
              <a:t>Translate Randomized image to standard “canonical” image</a:t>
            </a:r>
            <a:endParaRPr/>
          </a:p>
          <a:p>
            <a:pPr indent="-317500" lvl="1" marL="914400" rtl="0" algn="l">
              <a:spcBef>
                <a:spcPts val="0"/>
              </a:spcBef>
              <a:spcAft>
                <a:spcPts val="0"/>
              </a:spcAft>
              <a:buSzPts val="1400"/>
              <a:buChar char="○"/>
            </a:pPr>
            <a:r>
              <a:rPr lang="en-GB"/>
              <a:t>Generator Network: multi-head UNET style (3 outputs)</a:t>
            </a:r>
            <a:endParaRPr/>
          </a:p>
          <a:p>
            <a:pPr indent="-317500" lvl="1" marL="914400" rtl="0" algn="l">
              <a:spcBef>
                <a:spcPts val="0"/>
              </a:spcBef>
              <a:spcAft>
                <a:spcPts val="0"/>
              </a:spcAft>
              <a:buSzPts val="1400"/>
              <a:buChar char="○"/>
            </a:pPr>
            <a:r>
              <a:rPr lang="en-GB"/>
              <a:t>Predicts canonical image, semantic label and depth image </a:t>
            </a:r>
            <a:endParaRPr/>
          </a:p>
          <a:p>
            <a:pPr indent="-342900" lvl="0" marL="457200" rtl="0" algn="l">
              <a:spcBef>
                <a:spcPts val="0"/>
              </a:spcBef>
              <a:spcAft>
                <a:spcPts val="0"/>
              </a:spcAft>
              <a:buSzPts val="1800"/>
              <a:buChar char="●"/>
            </a:pPr>
            <a:r>
              <a:rPr lang="en-GB"/>
              <a:t>Train a policy on the standard image</a:t>
            </a:r>
            <a:endParaRPr/>
          </a:p>
          <a:p>
            <a:pPr indent="-317500" lvl="1" marL="914400" rtl="0" algn="l">
              <a:spcBef>
                <a:spcPts val="0"/>
              </a:spcBef>
              <a:spcAft>
                <a:spcPts val="0"/>
              </a:spcAft>
              <a:buSzPts val="1400"/>
              <a:buChar char="○"/>
            </a:pPr>
            <a:r>
              <a:rPr lang="en-GB"/>
              <a:t>Qt-Opt</a:t>
            </a:r>
            <a:endParaRPr/>
          </a:p>
          <a:p>
            <a:pPr indent="-342900" lvl="0" marL="457200" rtl="0" algn="l">
              <a:spcBef>
                <a:spcPts val="0"/>
              </a:spcBef>
              <a:spcAft>
                <a:spcPts val="0"/>
              </a:spcAft>
              <a:buSzPts val="1800"/>
              <a:buChar char="●"/>
            </a:pPr>
            <a:r>
              <a:rPr lang="en-GB"/>
              <a:t>Real-world becomes another randomized setting</a:t>
            </a:r>
            <a:endParaRPr/>
          </a:p>
          <a:p>
            <a:pPr indent="-317500" lvl="1" marL="914400" rtl="0" algn="l">
              <a:spcBef>
                <a:spcPts val="0"/>
              </a:spcBef>
              <a:spcAft>
                <a:spcPts val="0"/>
              </a:spcAft>
              <a:buSzPts val="1400"/>
              <a:buChar char="○"/>
            </a:pPr>
            <a:r>
              <a:rPr lang="en-GB"/>
              <a:t>Real world is translated to standard image</a:t>
            </a:r>
            <a:endParaRPr/>
          </a:p>
          <a:p>
            <a:pPr indent="-317500" lvl="1" marL="914400" rtl="0" algn="l">
              <a:spcBef>
                <a:spcPts val="0"/>
              </a:spcBef>
              <a:spcAft>
                <a:spcPts val="0"/>
              </a:spcAft>
              <a:buSzPts val="1400"/>
              <a:buChar char="○"/>
            </a:pPr>
            <a:r>
              <a:rPr lang="en-GB"/>
              <a:t>Policy trained on the translated version or a concatenation of random and translated images</a:t>
            </a:r>
            <a:endParaRPr/>
          </a:p>
        </p:txBody>
      </p:sp>
      <p:pic>
        <p:nvPicPr>
          <p:cNvPr id="689" name="Google Shape;689;p81"/>
          <p:cNvPicPr preferRelativeResize="0"/>
          <p:nvPr/>
        </p:nvPicPr>
        <p:blipFill>
          <a:blip r:embed="rId3">
            <a:alphaModFix/>
          </a:blip>
          <a:stretch>
            <a:fillRect/>
          </a:stretch>
        </p:blipFill>
        <p:spPr>
          <a:xfrm>
            <a:off x="6297400" y="1725400"/>
            <a:ext cx="1960575" cy="279475"/>
          </a:xfrm>
          <a:prstGeom prst="rect">
            <a:avLst/>
          </a:prstGeom>
          <a:noFill/>
          <a:ln>
            <a:noFill/>
          </a:ln>
        </p:spPr>
      </p:pic>
      <p:pic>
        <p:nvPicPr>
          <p:cNvPr id="690" name="Google Shape;690;p81"/>
          <p:cNvPicPr preferRelativeResize="0"/>
          <p:nvPr/>
        </p:nvPicPr>
        <p:blipFill>
          <a:blip r:embed="rId4">
            <a:alphaModFix/>
          </a:blip>
          <a:stretch>
            <a:fillRect/>
          </a:stretch>
        </p:blipFill>
        <p:spPr>
          <a:xfrm>
            <a:off x="2125825" y="4109048"/>
            <a:ext cx="4520549" cy="65640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94" name="Shape 694"/>
        <p:cNvGrpSpPr/>
        <p:nvPr/>
      </p:nvGrpSpPr>
      <p:grpSpPr>
        <a:xfrm>
          <a:off x="0" y="0"/>
          <a:ext cx="0" cy="0"/>
          <a:chOff x="0" y="0"/>
          <a:chExt cx="0" cy="0"/>
        </a:xfrm>
      </p:grpSpPr>
      <p:sp>
        <p:nvSpPr>
          <p:cNvPr id="695" name="Google Shape;695;p8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Mathematical Formulation/Details</a:t>
            </a:r>
            <a:endParaRPr/>
          </a:p>
        </p:txBody>
      </p:sp>
      <p:sp>
        <p:nvSpPr>
          <p:cNvPr id="696" name="Google Shape;696;p8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GB"/>
              <a:t>Generator Network</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0"/>
              </a:spcAft>
              <a:buNone/>
            </a:pPr>
            <a:r>
              <a:rPr lang="en-GB"/>
              <a:t>L</a:t>
            </a:r>
            <a:r>
              <a:rPr baseline="-25000" lang="en-GB"/>
              <a:t>eqx</a:t>
            </a:r>
            <a:r>
              <a:rPr lang="en-GB"/>
              <a:t>: mean pairwise squared error (</a:t>
            </a:r>
            <a:r>
              <a:rPr lang="en-GB" u="sng">
                <a:solidFill>
                  <a:schemeClr val="hlink"/>
                </a:solidFill>
                <a:hlinkClick r:id="rId3"/>
              </a:rPr>
              <a:t>MPSE</a:t>
            </a:r>
            <a:r>
              <a:rPr lang="en-GB"/>
              <a:t>), L</a:t>
            </a:r>
            <a:r>
              <a:rPr baseline="-25000" lang="en-GB"/>
              <a:t>eqm</a:t>
            </a:r>
            <a:r>
              <a:rPr lang="en-GB"/>
              <a:t> and L</a:t>
            </a:r>
            <a:r>
              <a:rPr baseline="-25000" lang="en-GB"/>
              <a:t>eqd</a:t>
            </a:r>
            <a:r>
              <a:rPr lang="en-GB"/>
              <a:t>: L2 loss</a:t>
            </a:r>
            <a:endParaRPr/>
          </a:p>
          <a:p>
            <a:pPr indent="0" lvl="0" marL="0" rtl="0" algn="l">
              <a:spcBef>
                <a:spcPts val="1600"/>
              </a:spcBef>
              <a:spcAft>
                <a:spcPts val="0"/>
              </a:spcAft>
              <a:buNone/>
            </a:pPr>
            <a:r>
              <a:rPr lang="en-GB"/>
              <a:t>For sharpness: GAN</a:t>
            </a:r>
            <a:endParaRPr/>
          </a:p>
          <a:p>
            <a:pPr indent="0" lvl="0" marL="0" rtl="0" algn="l">
              <a:spcBef>
                <a:spcPts val="1600"/>
              </a:spcBef>
              <a:spcAft>
                <a:spcPts val="0"/>
              </a:spcAft>
              <a:buNone/>
            </a:pPr>
            <a:r>
              <a:t/>
            </a:r>
            <a:endParaRPr/>
          </a:p>
          <a:p>
            <a:pPr indent="0" lvl="0" marL="0" rtl="0" algn="l">
              <a:spcBef>
                <a:spcPts val="1600"/>
              </a:spcBef>
              <a:spcAft>
                <a:spcPts val="1600"/>
              </a:spcAft>
              <a:buNone/>
            </a:pPr>
            <a:r>
              <a:rPr lang="en-GB"/>
              <a:t>Total Loss:</a:t>
            </a:r>
            <a:endParaRPr/>
          </a:p>
        </p:txBody>
      </p:sp>
      <p:pic>
        <p:nvPicPr>
          <p:cNvPr id="697" name="Google Shape;697;p82"/>
          <p:cNvPicPr preferRelativeResize="0"/>
          <p:nvPr/>
        </p:nvPicPr>
        <p:blipFill>
          <a:blip r:embed="rId4">
            <a:alphaModFix/>
          </a:blip>
          <a:stretch>
            <a:fillRect/>
          </a:stretch>
        </p:blipFill>
        <p:spPr>
          <a:xfrm>
            <a:off x="975550" y="1765626"/>
            <a:ext cx="6826126" cy="991175"/>
          </a:xfrm>
          <a:prstGeom prst="rect">
            <a:avLst/>
          </a:prstGeom>
          <a:noFill/>
          <a:ln>
            <a:noFill/>
          </a:ln>
        </p:spPr>
      </p:pic>
      <p:pic>
        <p:nvPicPr>
          <p:cNvPr id="698" name="Google Shape;698;p82"/>
          <p:cNvPicPr preferRelativeResize="0"/>
          <p:nvPr/>
        </p:nvPicPr>
        <p:blipFill>
          <a:blip r:embed="rId5">
            <a:alphaModFix/>
          </a:blip>
          <a:stretch>
            <a:fillRect/>
          </a:stretch>
        </p:blipFill>
        <p:spPr>
          <a:xfrm>
            <a:off x="3225125" y="1193925"/>
            <a:ext cx="3013550" cy="429575"/>
          </a:xfrm>
          <a:prstGeom prst="rect">
            <a:avLst/>
          </a:prstGeom>
          <a:noFill/>
          <a:ln>
            <a:noFill/>
          </a:ln>
        </p:spPr>
      </p:pic>
      <p:pic>
        <p:nvPicPr>
          <p:cNvPr id="699" name="Google Shape;699;p82"/>
          <p:cNvPicPr preferRelativeResize="0"/>
          <p:nvPr/>
        </p:nvPicPr>
        <p:blipFill>
          <a:blip r:embed="rId6">
            <a:alphaModFix/>
          </a:blip>
          <a:stretch>
            <a:fillRect/>
          </a:stretch>
        </p:blipFill>
        <p:spPr>
          <a:xfrm>
            <a:off x="1696300" y="3657100"/>
            <a:ext cx="6500299" cy="752925"/>
          </a:xfrm>
          <a:prstGeom prst="rect">
            <a:avLst/>
          </a:prstGeom>
          <a:noFill/>
          <a:ln>
            <a:noFill/>
          </a:ln>
        </p:spPr>
      </p:pic>
      <p:pic>
        <p:nvPicPr>
          <p:cNvPr id="700" name="Google Shape;700;p82"/>
          <p:cNvPicPr preferRelativeResize="0"/>
          <p:nvPr/>
        </p:nvPicPr>
        <p:blipFill>
          <a:blip r:embed="rId7">
            <a:alphaModFix/>
          </a:blip>
          <a:stretch>
            <a:fillRect/>
          </a:stretch>
        </p:blipFill>
        <p:spPr>
          <a:xfrm>
            <a:off x="2333523" y="4568875"/>
            <a:ext cx="4720654" cy="527900"/>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04" name="Shape 704"/>
        <p:cNvGrpSpPr/>
        <p:nvPr/>
      </p:nvGrpSpPr>
      <p:grpSpPr>
        <a:xfrm>
          <a:off x="0" y="0"/>
          <a:ext cx="0" cy="0"/>
          <a:chOff x="0" y="0"/>
          <a:chExt cx="0" cy="0"/>
        </a:xfrm>
      </p:grpSpPr>
      <p:sp>
        <p:nvSpPr>
          <p:cNvPr id="705" name="Google Shape;705;p8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Generator for Randomized to Canonical</a:t>
            </a:r>
            <a:endParaRPr/>
          </a:p>
        </p:txBody>
      </p:sp>
      <p:sp>
        <p:nvSpPr>
          <p:cNvPr id="706" name="Google Shape;706;p8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707" name="Google Shape;707;p83"/>
          <p:cNvPicPr preferRelativeResize="0"/>
          <p:nvPr/>
        </p:nvPicPr>
        <p:blipFill>
          <a:blip r:embed="rId3">
            <a:alphaModFix/>
          </a:blip>
          <a:stretch>
            <a:fillRect/>
          </a:stretch>
        </p:blipFill>
        <p:spPr>
          <a:xfrm>
            <a:off x="-29450" y="1509111"/>
            <a:ext cx="9143999" cy="346412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1" name="Shape 141"/>
        <p:cNvGrpSpPr/>
        <p:nvPr/>
      </p:nvGrpSpPr>
      <p:grpSpPr>
        <a:xfrm>
          <a:off x="0" y="0"/>
          <a:ext cx="0" cy="0"/>
          <a:chOff x="0" y="0"/>
          <a:chExt cx="0" cy="0"/>
        </a:xfrm>
      </p:grpSpPr>
      <p:sp>
        <p:nvSpPr>
          <p:cNvPr id="142" name="Google Shape;142;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Robot Learning</a:t>
            </a:r>
            <a:endParaRPr/>
          </a:p>
        </p:txBody>
      </p:sp>
      <p:sp>
        <p:nvSpPr>
          <p:cNvPr id="143" name="Google Shape;143;p3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An alternative to direct programming is learning-based methods:</a:t>
            </a:r>
            <a:endParaRPr/>
          </a:p>
          <a:p>
            <a:pPr indent="-342900" lvl="0" marL="457200" rtl="0" algn="l">
              <a:spcBef>
                <a:spcPts val="1600"/>
              </a:spcBef>
              <a:spcAft>
                <a:spcPts val="0"/>
              </a:spcAft>
              <a:buSzPts val="1800"/>
              <a:buChar char="●"/>
            </a:pPr>
            <a:r>
              <a:rPr lang="en-GB"/>
              <a:t>Learning from Demonstration</a:t>
            </a:r>
            <a:endParaRPr/>
          </a:p>
          <a:p>
            <a:pPr indent="-342900" lvl="0" marL="457200" rtl="0" algn="l">
              <a:spcBef>
                <a:spcPts val="0"/>
              </a:spcBef>
              <a:spcAft>
                <a:spcPts val="0"/>
              </a:spcAft>
              <a:buSzPts val="1800"/>
              <a:buChar char="●"/>
            </a:pPr>
            <a:r>
              <a:rPr b="1" lang="en-GB"/>
              <a:t>Reinforcement Learning</a:t>
            </a:r>
            <a:endParaRPr b="1"/>
          </a:p>
        </p:txBody>
      </p:sp>
      <p:sp>
        <p:nvSpPr>
          <p:cNvPr id="144" name="Google Shape;144;p30"/>
          <p:cNvSpPr/>
          <p:nvPr/>
        </p:nvSpPr>
        <p:spPr>
          <a:xfrm>
            <a:off x="6996075" y="300000"/>
            <a:ext cx="729000" cy="6540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a:t>LfD</a:t>
            </a:r>
            <a:endParaRPr/>
          </a:p>
        </p:txBody>
      </p:sp>
      <p:sp>
        <p:nvSpPr>
          <p:cNvPr id="145" name="Google Shape;145;p30"/>
          <p:cNvSpPr/>
          <p:nvPr/>
        </p:nvSpPr>
        <p:spPr>
          <a:xfrm>
            <a:off x="7510178" y="314108"/>
            <a:ext cx="729000" cy="654000"/>
          </a:xfrm>
          <a:prstGeom prst="ellipse">
            <a:avLst/>
          </a:prstGeom>
          <a:noFill/>
          <a:ln cap="flat" cmpd="sng" w="762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a:t>RL</a:t>
            </a:r>
            <a:endParaRPr b="1"/>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11" name="Shape 711"/>
        <p:cNvGrpSpPr/>
        <p:nvPr/>
      </p:nvGrpSpPr>
      <p:grpSpPr>
        <a:xfrm>
          <a:off x="0" y="0"/>
          <a:ext cx="0" cy="0"/>
          <a:chOff x="0" y="0"/>
          <a:chExt cx="0" cy="0"/>
        </a:xfrm>
      </p:grpSpPr>
      <p:sp>
        <p:nvSpPr>
          <p:cNvPr id="712" name="Google Shape;712;p8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Policy Learning: QT-Opt</a:t>
            </a:r>
            <a:endParaRPr/>
          </a:p>
        </p:txBody>
      </p:sp>
      <p:sp>
        <p:nvSpPr>
          <p:cNvPr id="713" name="Google Shape;713;p8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714" name="Google Shape;714;p84"/>
          <p:cNvPicPr preferRelativeResize="0"/>
          <p:nvPr/>
        </p:nvPicPr>
        <p:blipFill>
          <a:blip r:embed="rId3">
            <a:alphaModFix/>
          </a:blip>
          <a:stretch>
            <a:fillRect/>
          </a:stretch>
        </p:blipFill>
        <p:spPr>
          <a:xfrm>
            <a:off x="1140250" y="1357150"/>
            <a:ext cx="6995927" cy="3378176"/>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18" name="Shape 718"/>
        <p:cNvGrpSpPr/>
        <p:nvPr/>
      </p:nvGrpSpPr>
      <p:grpSpPr>
        <a:xfrm>
          <a:off x="0" y="0"/>
          <a:ext cx="0" cy="0"/>
          <a:chOff x="0" y="0"/>
          <a:chExt cx="0" cy="0"/>
        </a:xfrm>
      </p:grpSpPr>
      <p:sp>
        <p:nvSpPr>
          <p:cNvPr id="719" name="Google Shape;719;p8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Experimental Details</a:t>
            </a:r>
            <a:endParaRPr/>
          </a:p>
        </p:txBody>
      </p:sp>
      <p:sp>
        <p:nvSpPr>
          <p:cNvPr id="720" name="Google Shape;720;p8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GB"/>
              <a:t>Comparison of RCAN with other methods with varying levels of randomization.</a:t>
            </a:r>
            <a:endParaRPr/>
          </a:p>
          <a:p>
            <a:pPr indent="-317500" lvl="1" marL="914400" rtl="0" algn="l">
              <a:spcBef>
                <a:spcPts val="0"/>
              </a:spcBef>
              <a:spcAft>
                <a:spcPts val="0"/>
              </a:spcAft>
              <a:buSzPts val="1400"/>
              <a:buChar char="○"/>
            </a:pPr>
            <a:r>
              <a:rPr lang="en-GB"/>
              <a:t>Direct Sim-to-Real transfer</a:t>
            </a:r>
            <a:endParaRPr/>
          </a:p>
          <a:p>
            <a:pPr indent="-317500" lvl="1" marL="914400" rtl="0" algn="l">
              <a:spcBef>
                <a:spcPts val="0"/>
              </a:spcBef>
              <a:spcAft>
                <a:spcPts val="0"/>
              </a:spcAft>
              <a:buSzPts val="1400"/>
              <a:buChar char="○"/>
            </a:pPr>
            <a:r>
              <a:rPr lang="en-GB"/>
              <a:t>Sim-to-Real plus fine-tuning</a:t>
            </a:r>
            <a:endParaRPr/>
          </a:p>
          <a:p>
            <a:pPr indent="-342900" lvl="0" marL="457200" rtl="0" algn="l">
              <a:spcBef>
                <a:spcPts val="0"/>
              </a:spcBef>
              <a:spcAft>
                <a:spcPts val="0"/>
              </a:spcAft>
              <a:buSzPts val="1800"/>
              <a:buChar char="●"/>
            </a:pPr>
            <a:r>
              <a:rPr lang="en-GB"/>
              <a:t>Builds on Qt-Opt paper</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4" name="Shape 724"/>
        <p:cNvGrpSpPr/>
        <p:nvPr/>
      </p:nvGrpSpPr>
      <p:grpSpPr>
        <a:xfrm>
          <a:off x="0" y="0"/>
          <a:ext cx="0" cy="0"/>
          <a:chOff x="0" y="0"/>
          <a:chExt cx="0" cy="0"/>
        </a:xfrm>
      </p:grpSpPr>
      <p:sp>
        <p:nvSpPr>
          <p:cNvPr id="725" name="Google Shape;725;p8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Results</a:t>
            </a:r>
            <a:endParaRPr/>
          </a:p>
        </p:txBody>
      </p:sp>
      <p:sp>
        <p:nvSpPr>
          <p:cNvPr id="726" name="Google Shape;726;p8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GB"/>
              <a:t>One-shot transfer performance: </a:t>
            </a:r>
            <a:r>
              <a:rPr b="1" lang="en-GB"/>
              <a:t>70%</a:t>
            </a:r>
            <a:endParaRPr b="1"/>
          </a:p>
          <a:p>
            <a:pPr indent="-317500" lvl="1" marL="914400" rtl="0" algn="l">
              <a:spcBef>
                <a:spcPts val="0"/>
              </a:spcBef>
              <a:spcAft>
                <a:spcPts val="0"/>
              </a:spcAft>
              <a:buSzPts val="1400"/>
              <a:buChar char="○"/>
            </a:pPr>
            <a:r>
              <a:rPr lang="en-GB"/>
              <a:t>With real-world fine tuning: </a:t>
            </a:r>
            <a:r>
              <a:rPr b="1" lang="en-GB"/>
              <a:t>91%</a:t>
            </a:r>
            <a:r>
              <a:rPr lang="en-GB"/>
              <a:t> (after 5k trials) and </a:t>
            </a:r>
            <a:r>
              <a:rPr b="1" lang="en-GB">
                <a:solidFill>
                  <a:schemeClr val="dk1"/>
                </a:solidFill>
              </a:rPr>
              <a:t>94%</a:t>
            </a:r>
            <a:r>
              <a:rPr lang="en-GB">
                <a:solidFill>
                  <a:schemeClr val="dk1"/>
                </a:solidFill>
              </a:rPr>
              <a:t> (after 28k trials)</a:t>
            </a:r>
            <a:endParaRPr>
              <a:solidFill>
                <a:schemeClr val="dk1"/>
              </a:solidFill>
            </a:endParaRPr>
          </a:p>
          <a:p>
            <a:pPr indent="-317500" lvl="1" marL="914400" rtl="0" algn="l">
              <a:spcBef>
                <a:spcPts val="0"/>
              </a:spcBef>
              <a:spcAft>
                <a:spcPts val="0"/>
              </a:spcAft>
              <a:buClr>
                <a:schemeClr val="dk1"/>
              </a:buClr>
              <a:buSzPts val="1400"/>
              <a:buChar char="○"/>
            </a:pPr>
            <a:r>
              <a:rPr lang="en-GB">
                <a:solidFill>
                  <a:schemeClr val="dk1"/>
                </a:solidFill>
              </a:rPr>
              <a:t>Simulation performance: </a:t>
            </a:r>
            <a:r>
              <a:rPr b="1" lang="en-GB">
                <a:solidFill>
                  <a:schemeClr val="dk1"/>
                </a:solidFill>
              </a:rPr>
              <a:t>99</a:t>
            </a:r>
            <a:r>
              <a:rPr lang="en-GB">
                <a:solidFill>
                  <a:schemeClr val="dk1"/>
                </a:solidFill>
              </a:rPr>
              <a:t>%</a:t>
            </a:r>
            <a:endParaRPr>
              <a:solidFill>
                <a:schemeClr val="dk1"/>
              </a:solidFill>
            </a:endParaRPr>
          </a:p>
          <a:p>
            <a:pPr indent="-342900" lvl="0" marL="457200" rtl="0" algn="l">
              <a:spcBef>
                <a:spcPts val="0"/>
              </a:spcBef>
              <a:spcAft>
                <a:spcPts val="0"/>
              </a:spcAft>
              <a:buSzPts val="1800"/>
              <a:buChar char="●"/>
            </a:pPr>
            <a:r>
              <a:rPr lang="en-GB"/>
              <a:t>Interpretable intermediate output</a:t>
            </a:r>
            <a:endParaRPr/>
          </a:p>
          <a:p>
            <a:pPr indent="-342900" lvl="0" marL="457200" rtl="0" algn="l">
              <a:spcBef>
                <a:spcPts val="0"/>
              </a:spcBef>
              <a:spcAft>
                <a:spcPts val="0"/>
              </a:spcAft>
              <a:buSzPts val="1800"/>
              <a:buChar char="●"/>
            </a:pPr>
            <a:r>
              <a:rPr lang="en-GB"/>
              <a:t>Can be used with RL without stability issues</a:t>
            </a:r>
            <a:endParaRPr/>
          </a:p>
          <a:p>
            <a:pPr indent="0" lvl="0" marL="0" rtl="0" algn="l">
              <a:spcBef>
                <a:spcPts val="1600"/>
              </a:spcBef>
              <a:spcAft>
                <a:spcPts val="0"/>
              </a:spcAft>
              <a:buNone/>
            </a:pPr>
            <a:r>
              <a:t/>
            </a:r>
            <a:endParaRPr/>
          </a:p>
          <a:p>
            <a:pPr indent="-342900" lvl="0" marL="457200" rtl="0" algn="l">
              <a:spcBef>
                <a:spcPts val="1600"/>
              </a:spcBef>
              <a:spcAft>
                <a:spcPts val="0"/>
              </a:spcAft>
              <a:buSzPts val="1800"/>
              <a:buChar char="●"/>
            </a:pPr>
            <a:r>
              <a:rPr lang="en-GB"/>
              <a:t>Big difference is interpretability and one-shot transfer</a:t>
            </a:r>
            <a:endParaRPr/>
          </a:p>
          <a:p>
            <a:pPr indent="-342900" lvl="0" marL="457200" rtl="0" algn="l">
              <a:spcBef>
                <a:spcPts val="0"/>
              </a:spcBef>
              <a:spcAft>
                <a:spcPts val="0"/>
              </a:spcAft>
              <a:buSzPts val="1800"/>
              <a:buChar char="●"/>
            </a:pPr>
            <a:r>
              <a:rPr lang="en-GB"/>
              <a:t>After fine-tuning, performance not much difference with other domain randomization methods (</a:t>
            </a:r>
            <a:r>
              <a:rPr lang="en-GB">
                <a:solidFill>
                  <a:schemeClr val="dk1"/>
                </a:solidFill>
              </a:rPr>
              <a:t>Figure 6</a:t>
            </a:r>
            <a:r>
              <a:rPr lang="en-GB"/>
              <a:t>)</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0" name="Shape 730"/>
        <p:cNvGrpSpPr/>
        <p:nvPr/>
      </p:nvGrpSpPr>
      <p:grpSpPr>
        <a:xfrm>
          <a:off x="0" y="0"/>
          <a:ext cx="0" cy="0"/>
          <a:chOff x="0" y="0"/>
          <a:chExt cx="0" cy="0"/>
        </a:xfrm>
      </p:grpSpPr>
      <p:sp>
        <p:nvSpPr>
          <p:cNvPr id="731" name="Google Shape;731;p8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t>Robot Learning Frontiers</a:t>
            </a:r>
            <a:endParaRPr/>
          </a:p>
        </p:txBody>
      </p:sp>
      <p:sp>
        <p:nvSpPr>
          <p:cNvPr id="732" name="Google Shape;732;p8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Learning for Robotics</a:t>
            </a:r>
            <a:endParaRPr/>
          </a:p>
          <a:p>
            <a:pPr indent="-342900" lvl="0" marL="457200" rtl="0" algn="l">
              <a:spcBef>
                <a:spcPts val="1600"/>
              </a:spcBef>
              <a:spcAft>
                <a:spcPts val="0"/>
              </a:spcAft>
              <a:buSzPts val="1800"/>
              <a:buChar char="●"/>
            </a:pPr>
            <a:r>
              <a:rPr lang="en-GB"/>
              <a:t>Grasping moving objects</a:t>
            </a:r>
            <a:endParaRPr/>
          </a:p>
          <a:p>
            <a:pPr indent="-342900" lvl="0" marL="457200" rtl="0" algn="l">
              <a:spcBef>
                <a:spcPts val="0"/>
              </a:spcBef>
              <a:spcAft>
                <a:spcPts val="0"/>
              </a:spcAft>
              <a:buSzPts val="1800"/>
              <a:buChar char="●"/>
            </a:pPr>
            <a:r>
              <a:rPr lang="en-GB"/>
              <a:t>Obstacle avoidance</a:t>
            </a:r>
            <a:endParaRPr/>
          </a:p>
          <a:p>
            <a:pPr indent="-342900" lvl="0" marL="457200" rtl="0" algn="l">
              <a:spcBef>
                <a:spcPts val="0"/>
              </a:spcBef>
              <a:spcAft>
                <a:spcPts val="0"/>
              </a:spcAft>
              <a:buClr>
                <a:schemeClr val="dk1"/>
              </a:buClr>
              <a:buSzPts val="1800"/>
              <a:buChar char="●"/>
            </a:pPr>
            <a:r>
              <a:rPr lang="en-GB">
                <a:solidFill>
                  <a:schemeClr val="dk1"/>
                </a:solidFill>
              </a:rPr>
              <a:t>Sensors Integration for RL: Depth, Tactile</a:t>
            </a:r>
            <a:endParaRPr>
              <a:solidFill>
                <a:schemeClr val="dk1"/>
              </a:solidFill>
            </a:endParaRPr>
          </a:p>
          <a:p>
            <a:pPr indent="-342900" lvl="0" marL="457200" rtl="0" algn="l">
              <a:spcBef>
                <a:spcPts val="0"/>
              </a:spcBef>
              <a:spcAft>
                <a:spcPts val="0"/>
              </a:spcAft>
              <a:buClr>
                <a:schemeClr val="dk1"/>
              </a:buClr>
              <a:buSzPts val="1800"/>
              <a:buChar char="●"/>
            </a:pPr>
            <a:r>
              <a:rPr lang="en-GB">
                <a:solidFill>
                  <a:schemeClr val="dk1"/>
                </a:solidFill>
              </a:rPr>
              <a:t>Human reinforcement input modalities: eye-tracking, BCI</a:t>
            </a:r>
            <a:endParaRPr>
              <a:solidFill>
                <a:schemeClr val="dk1"/>
              </a:solidFill>
            </a:endParaRPr>
          </a:p>
          <a:p>
            <a:pPr indent="-342900" lvl="0" marL="457200" rtl="0" algn="l">
              <a:spcBef>
                <a:spcPts val="0"/>
              </a:spcBef>
              <a:spcAft>
                <a:spcPts val="0"/>
              </a:spcAft>
              <a:buClr>
                <a:schemeClr val="dk1"/>
              </a:buClr>
              <a:buSzPts val="1800"/>
              <a:buChar char="●"/>
            </a:pPr>
            <a:r>
              <a:rPr lang="en-GB">
                <a:solidFill>
                  <a:schemeClr val="dk1"/>
                </a:solidFill>
              </a:rPr>
              <a:t>Hierarchical Reinforcement Learning for Multi-stage tasks</a:t>
            </a:r>
            <a:endParaRPr>
              <a:solidFill>
                <a:schemeClr val="dk1"/>
              </a:solidFill>
            </a:endParaRPr>
          </a:p>
          <a:p>
            <a:pPr indent="-342900" lvl="0" marL="457200" rtl="0" algn="l">
              <a:spcBef>
                <a:spcPts val="0"/>
              </a:spcBef>
              <a:spcAft>
                <a:spcPts val="0"/>
              </a:spcAft>
              <a:buClr>
                <a:schemeClr val="dk1"/>
              </a:buClr>
              <a:buSzPts val="1800"/>
              <a:buChar char="●"/>
            </a:pPr>
            <a:r>
              <a:rPr lang="en-GB">
                <a:solidFill>
                  <a:schemeClr val="dk1"/>
                </a:solidFill>
              </a:rPr>
              <a:t>Generalizing across robots</a:t>
            </a:r>
            <a:endParaRPr>
              <a:solidFill>
                <a:schemeClr val="dk1"/>
              </a:solidFill>
            </a:endParaRPr>
          </a:p>
          <a:p>
            <a:pPr indent="-342900" lvl="0" marL="457200" rtl="0" algn="l">
              <a:spcBef>
                <a:spcPts val="0"/>
              </a:spcBef>
              <a:spcAft>
                <a:spcPts val="0"/>
              </a:spcAft>
              <a:buClr>
                <a:schemeClr val="dk1"/>
              </a:buClr>
              <a:buSzPts val="1800"/>
              <a:buChar char="●"/>
            </a:pPr>
            <a:r>
              <a:rPr lang="en-GB">
                <a:solidFill>
                  <a:schemeClr val="dk1"/>
                </a:solidFill>
              </a:rPr>
              <a:t>Inverse Reinforcement Learning</a:t>
            </a:r>
            <a:endParaRPr>
              <a:solidFill>
                <a:schemeClr val="dk1"/>
              </a:solidFill>
            </a:endParaRPr>
          </a:p>
        </p:txBody>
      </p:sp>
      <p:pic>
        <p:nvPicPr>
          <p:cNvPr id="733" name="Google Shape;733;p87"/>
          <p:cNvPicPr preferRelativeResize="0"/>
          <p:nvPr/>
        </p:nvPicPr>
        <p:blipFill>
          <a:blip r:embed="rId3">
            <a:alphaModFix/>
          </a:blip>
          <a:stretch>
            <a:fillRect/>
          </a:stretch>
        </p:blipFill>
        <p:spPr>
          <a:xfrm>
            <a:off x="6792425" y="2244150"/>
            <a:ext cx="2305050" cy="2857500"/>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7" name="Shape 737"/>
        <p:cNvGrpSpPr/>
        <p:nvPr/>
      </p:nvGrpSpPr>
      <p:grpSpPr>
        <a:xfrm>
          <a:off x="0" y="0"/>
          <a:ext cx="0" cy="0"/>
          <a:chOff x="0" y="0"/>
          <a:chExt cx="0" cy="0"/>
        </a:xfrm>
      </p:grpSpPr>
      <p:sp>
        <p:nvSpPr>
          <p:cNvPr id="738" name="Google Shape;738;p88"/>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GB"/>
              <a:t>Reinforcement Learning for Robotics</a:t>
            </a:r>
            <a:endParaRPr/>
          </a:p>
        </p:txBody>
      </p:sp>
      <p:sp>
        <p:nvSpPr>
          <p:cNvPr id="739" name="Google Shape;739;p88"/>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GB"/>
              <a:t>Iretiayo Akinola</a:t>
            </a:r>
            <a:endParaRPr/>
          </a:p>
          <a:p>
            <a:pPr indent="0" lvl="0" marL="0" rtl="0" algn="ctr">
              <a:spcBef>
                <a:spcPts val="0"/>
              </a:spcBef>
              <a:spcAft>
                <a:spcPts val="0"/>
              </a:spcAft>
              <a:buNone/>
            </a:pPr>
            <a:r>
              <a:rPr lang="en-GB" sz="1200" u="sng">
                <a:solidFill>
                  <a:schemeClr val="hlink"/>
                </a:solidFill>
                <a:hlinkClick r:id="rId3"/>
              </a:rPr>
              <a:t>http://www.cs.columbia.edu/~iakinola/</a:t>
            </a:r>
            <a:endParaRPr sz="1200"/>
          </a:p>
          <a:p>
            <a:pPr indent="0" lvl="0" marL="0" rtl="0" algn="ctr">
              <a:spcBef>
                <a:spcPts val="0"/>
              </a:spcBef>
              <a:spcAft>
                <a:spcPts val="0"/>
              </a:spcAft>
              <a:buNone/>
            </a:pPr>
            <a:r>
              <a:t/>
            </a:r>
            <a:endParaRPr/>
          </a:p>
        </p:txBody>
      </p:sp>
      <p:pic>
        <p:nvPicPr>
          <p:cNvPr descr="Image result for columbia university logo transparent" id="740" name="Google Shape;740;p88"/>
          <p:cNvPicPr preferRelativeResize="0"/>
          <p:nvPr/>
        </p:nvPicPr>
        <p:blipFill>
          <a:blip r:embed="rId4">
            <a:alphaModFix/>
          </a:blip>
          <a:stretch>
            <a:fillRect/>
          </a:stretch>
        </p:blipFill>
        <p:spPr>
          <a:xfrm>
            <a:off x="3948913" y="3897325"/>
            <a:ext cx="1246175" cy="1246175"/>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44" name="Shape 744"/>
        <p:cNvGrpSpPr/>
        <p:nvPr/>
      </p:nvGrpSpPr>
      <p:grpSpPr>
        <a:xfrm>
          <a:off x="0" y="0"/>
          <a:ext cx="0" cy="0"/>
          <a:chOff x="0" y="0"/>
          <a:chExt cx="0" cy="0"/>
        </a:xfrm>
      </p:grpSpPr>
      <p:sp>
        <p:nvSpPr>
          <p:cNvPr id="745" name="Google Shape;745;p8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Thanks</a:t>
            </a:r>
            <a:endParaRPr/>
          </a:p>
        </p:txBody>
      </p:sp>
      <p:sp>
        <p:nvSpPr>
          <p:cNvPr id="746" name="Google Shape;746;p8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50" name="Shape 750"/>
        <p:cNvGrpSpPr/>
        <p:nvPr/>
      </p:nvGrpSpPr>
      <p:grpSpPr>
        <a:xfrm>
          <a:off x="0" y="0"/>
          <a:ext cx="0" cy="0"/>
          <a:chOff x="0" y="0"/>
          <a:chExt cx="0" cy="0"/>
        </a:xfrm>
      </p:grpSpPr>
      <p:sp>
        <p:nvSpPr>
          <p:cNvPr id="751" name="Google Shape;751;p9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QT-Opt</a:t>
            </a:r>
            <a:endParaRPr/>
          </a:p>
        </p:txBody>
      </p:sp>
      <p:sp>
        <p:nvSpPr>
          <p:cNvPr id="752" name="Google Shape;752;p9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753" name="Google Shape;753;p90"/>
          <p:cNvPicPr preferRelativeResize="0"/>
          <p:nvPr/>
        </p:nvPicPr>
        <p:blipFill>
          <a:blip r:embed="rId3">
            <a:alphaModFix/>
          </a:blip>
          <a:stretch>
            <a:fillRect/>
          </a:stretch>
        </p:blipFill>
        <p:spPr>
          <a:xfrm>
            <a:off x="1697924" y="1484675"/>
            <a:ext cx="5748151" cy="3349850"/>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57" name="Shape 757"/>
        <p:cNvGrpSpPr/>
        <p:nvPr/>
      </p:nvGrpSpPr>
      <p:grpSpPr>
        <a:xfrm>
          <a:off x="0" y="0"/>
          <a:ext cx="0" cy="0"/>
          <a:chOff x="0" y="0"/>
          <a:chExt cx="0" cy="0"/>
        </a:xfrm>
      </p:grpSpPr>
      <p:sp>
        <p:nvSpPr>
          <p:cNvPr id="758" name="Google Shape;758;p9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QT-Opt</a:t>
            </a:r>
            <a:endParaRPr/>
          </a:p>
        </p:txBody>
      </p:sp>
      <p:sp>
        <p:nvSpPr>
          <p:cNvPr id="759" name="Google Shape;759;p9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GB"/>
              <a:t>Q-Learning for Robotics</a:t>
            </a:r>
            <a:endParaRPr b="1"/>
          </a:p>
        </p:txBody>
      </p:sp>
      <p:pic>
        <p:nvPicPr>
          <p:cNvPr id="760" name="Google Shape;760;p91"/>
          <p:cNvPicPr preferRelativeResize="0"/>
          <p:nvPr/>
        </p:nvPicPr>
        <p:blipFill>
          <a:blip r:embed="rId3">
            <a:alphaModFix/>
          </a:blip>
          <a:stretch>
            <a:fillRect/>
          </a:stretch>
        </p:blipFill>
        <p:spPr>
          <a:xfrm>
            <a:off x="590855" y="2515925"/>
            <a:ext cx="3236701" cy="1840475"/>
          </a:xfrm>
          <a:prstGeom prst="rect">
            <a:avLst/>
          </a:prstGeom>
          <a:noFill/>
          <a:ln>
            <a:noFill/>
          </a:ln>
        </p:spPr>
      </p:pic>
      <p:pic>
        <p:nvPicPr>
          <p:cNvPr id="761" name="Google Shape;761;p91"/>
          <p:cNvPicPr preferRelativeResize="0"/>
          <p:nvPr/>
        </p:nvPicPr>
        <p:blipFill>
          <a:blip r:embed="rId4">
            <a:alphaModFix/>
          </a:blip>
          <a:stretch>
            <a:fillRect/>
          </a:stretch>
        </p:blipFill>
        <p:spPr>
          <a:xfrm>
            <a:off x="3759125" y="4175"/>
            <a:ext cx="5377975" cy="1921525"/>
          </a:xfrm>
          <a:prstGeom prst="rect">
            <a:avLst/>
          </a:prstGeom>
          <a:noFill/>
          <a:ln>
            <a:noFill/>
          </a:ln>
        </p:spPr>
      </p:pic>
      <p:pic>
        <p:nvPicPr>
          <p:cNvPr id="762" name="Google Shape;762;p91"/>
          <p:cNvPicPr preferRelativeResize="0"/>
          <p:nvPr/>
        </p:nvPicPr>
        <p:blipFill rotWithShape="1">
          <a:blip r:embed="rId5">
            <a:alphaModFix/>
          </a:blip>
          <a:srcRect b="0" l="0" r="0" t="0"/>
          <a:stretch/>
        </p:blipFill>
        <p:spPr>
          <a:xfrm>
            <a:off x="4965550" y="2008300"/>
            <a:ext cx="3033099" cy="2751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9" name="Shape 149"/>
        <p:cNvGrpSpPr/>
        <p:nvPr/>
      </p:nvGrpSpPr>
      <p:grpSpPr>
        <a:xfrm>
          <a:off x="0" y="0"/>
          <a:ext cx="0" cy="0"/>
          <a:chOff x="0" y="0"/>
          <a:chExt cx="0" cy="0"/>
        </a:xfrm>
      </p:grpSpPr>
      <p:sp>
        <p:nvSpPr>
          <p:cNvPr id="150" name="Google Shape;150;p3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t>Reinforcement Learning</a:t>
            </a:r>
            <a:endParaRPr/>
          </a:p>
        </p:txBody>
      </p:sp>
      <p:sp>
        <p:nvSpPr>
          <p:cNvPr id="151" name="Google Shape;151;p3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GB"/>
              <a:t>Learning by trial and Error</a:t>
            </a:r>
            <a:endParaRPr/>
          </a:p>
          <a:p>
            <a:pPr indent="-342900" lvl="0" marL="457200" rtl="0" algn="l">
              <a:spcBef>
                <a:spcPts val="0"/>
              </a:spcBef>
              <a:spcAft>
                <a:spcPts val="0"/>
              </a:spcAft>
              <a:buSzPts val="1800"/>
              <a:buChar char="●"/>
            </a:pPr>
            <a:r>
              <a:rPr lang="en-GB"/>
              <a:t>Maximize cumulative rewards</a:t>
            </a:r>
            <a:endParaRPr/>
          </a:p>
          <a:p>
            <a:pPr indent="-342900" lvl="0" marL="457200" rtl="0" algn="l">
              <a:spcBef>
                <a:spcPts val="0"/>
              </a:spcBef>
              <a:spcAft>
                <a:spcPts val="0"/>
              </a:spcAft>
              <a:buSzPts val="1800"/>
              <a:buChar char="●"/>
            </a:pPr>
            <a:r>
              <a:rPr lang="en-GB"/>
              <a:t>Learn a policy</a:t>
            </a:r>
            <a:endParaRPr/>
          </a:p>
          <a:p>
            <a:pPr indent="0" lvl="0" marL="0" rtl="0" algn="l">
              <a:spcBef>
                <a:spcPts val="1600"/>
              </a:spcBef>
              <a:spcAft>
                <a:spcPts val="0"/>
              </a:spcAft>
              <a:buNone/>
            </a:pPr>
            <a:r>
              <a:rPr lang="en-GB">
                <a:solidFill>
                  <a:schemeClr val="dk1"/>
                </a:solidFill>
              </a:rPr>
              <a:t>Reinforcement Learning</a:t>
            </a:r>
            <a:r>
              <a:rPr lang="en-GB"/>
              <a:t> Progress</a:t>
            </a:r>
            <a:endParaRPr>
              <a:solidFill>
                <a:schemeClr val="dk1"/>
              </a:solidFill>
            </a:endParaRPr>
          </a:p>
          <a:p>
            <a:pPr indent="-342900" lvl="0" marL="457200" rtl="0" algn="l">
              <a:spcBef>
                <a:spcPts val="1600"/>
              </a:spcBef>
              <a:spcAft>
                <a:spcPts val="0"/>
              </a:spcAft>
              <a:buSzPts val="1800"/>
              <a:buChar char="●"/>
            </a:pPr>
            <a:r>
              <a:rPr lang="en-GB">
                <a:solidFill>
                  <a:schemeClr val="dk1"/>
                </a:solidFill>
              </a:rPr>
              <a:t>Classical Control</a:t>
            </a:r>
            <a:endParaRPr>
              <a:solidFill>
                <a:schemeClr val="dk1"/>
              </a:solidFill>
            </a:endParaRPr>
          </a:p>
          <a:p>
            <a:pPr indent="-342900" lvl="0" marL="457200" rtl="0" algn="l">
              <a:spcBef>
                <a:spcPts val="0"/>
              </a:spcBef>
              <a:spcAft>
                <a:spcPts val="0"/>
              </a:spcAft>
              <a:buSzPts val="1800"/>
              <a:buChar char="●"/>
            </a:pPr>
            <a:r>
              <a:rPr lang="en-GB"/>
              <a:t>Games: Atari, Go</a:t>
            </a:r>
            <a:endParaRPr/>
          </a:p>
          <a:p>
            <a:pPr indent="-342900" lvl="0" marL="457200" rtl="0" algn="l">
              <a:spcBef>
                <a:spcPts val="0"/>
              </a:spcBef>
              <a:spcAft>
                <a:spcPts val="0"/>
              </a:spcAft>
              <a:buSzPts val="1800"/>
              <a:buChar char="●"/>
            </a:pPr>
            <a:r>
              <a:rPr lang="en-GB"/>
              <a:t>Robotics</a:t>
            </a:r>
            <a:endParaRPr/>
          </a:p>
          <a:p>
            <a:pPr indent="-317500" lvl="1" marL="914400" rtl="0" algn="l">
              <a:lnSpc>
                <a:spcPct val="100000"/>
              </a:lnSpc>
              <a:spcBef>
                <a:spcPts val="0"/>
              </a:spcBef>
              <a:spcAft>
                <a:spcPts val="0"/>
              </a:spcAft>
              <a:buSzPts val="1400"/>
              <a:buChar char="○"/>
            </a:pPr>
            <a:r>
              <a:rPr lang="en-GB" sz="1100">
                <a:solidFill>
                  <a:schemeClr val="dk1"/>
                </a:solidFill>
                <a:latin typeface="Arial"/>
                <a:ea typeface="Arial"/>
                <a:cs typeface="Arial"/>
                <a:sym typeface="Arial"/>
              </a:rPr>
              <a:t>continuous space, complex transition dynamics, complex rewards</a:t>
            </a:r>
            <a:endParaRPr/>
          </a:p>
          <a:p>
            <a:pPr indent="0" lvl="0" marL="0" rtl="0" algn="l">
              <a:spcBef>
                <a:spcPts val="0"/>
              </a:spcBef>
              <a:spcAft>
                <a:spcPts val="0"/>
              </a:spcAft>
              <a:buNone/>
            </a:pPr>
            <a:r>
              <a:t/>
            </a:r>
            <a:endParaRPr/>
          </a:p>
          <a:p>
            <a:pPr indent="0" lvl="0" marL="0" rtl="0" algn="l">
              <a:spcBef>
                <a:spcPts val="1600"/>
              </a:spcBef>
              <a:spcAft>
                <a:spcPts val="1600"/>
              </a:spcAft>
              <a:buNone/>
            </a:pPr>
            <a:r>
              <a:t/>
            </a:r>
            <a:endParaRPr/>
          </a:p>
        </p:txBody>
      </p:sp>
      <p:pic>
        <p:nvPicPr>
          <p:cNvPr id="152" name="Google Shape;152;p31"/>
          <p:cNvPicPr preferRelativeResize="0"/>
          <p:nvPr/>
        </p:nvPicPr>
        <p:blipFill>
          <a:blip r:embed="rId3">
            <a:alphaModFix/>
          </a:blip>
          <a:stretch>
            <a:fillRect/>
          </a:stretch>
        </p:blipFill>
        <p:spPr>
          <a:xfrm>
            <a:off x="5992421" y="1656725"/>
            <a:ext cx="2166975" cy="1289850"/>
          </a:xfrm>
          <a:prstGeom prst="rect">
            <a:avLst/>
          </a:prstGeom>
          <a:noFill/>
          <a:ln>
            <a:noFill/>
          </a:ln>
        </p:spPr>
      </p:pic>
      <p:pic>
        <p:nvPicPr>
          <p:cNvPr id="153" name="Google Shape;153;p31"/>
          <p:cNvPicPr preferRelativeResize="0"/>
          <p:nvPr/>
        </p:nvPicPr>
        <p:blipFill rotWithShape="1">
          <a:blip r:embed="rId4">
            <a:alphaModFix/>
          </a:blip>
          <a:srcRect b="0" l="36159" r="0" t="0"/>
          <a:stretch/>
        </p:blipFill>
        <p:spPr>
          <a:xfrm>
            <a:off x="6002750" y="131650"/>
            <a:ext cx="2146325" cy="1400875"/>
          </a:xfrm>
          <a:prstGeom prst="rect">
            <a:avLst/>
          </a:prstGeom>
          <a:noFill/>
          <a:ln>
            <a:noFill/>
          </a:ln>
        </p:spPr>
      </p:pic>
      <p:pic>
        <p:nvPicPr>
          <p:cNvPr id="154" name="Google Shape;154;p31"/>
          <p:cNvPicPr preferRelativeResize="0"/>
          <p:nvPr/>
        </p:nvPicPr>
        <p:blipFill>
          <a:blip r:embed="rId5">
            <a:alphaModFix/>
          </a:blip>
          <a:stretch>
            <a:fillRect/>
          </a:stretch>
        </p:blipFill>
        <p:spPr>
          <a:xfrm>
            <a:off x="6198575" y="3173550"/>
            <a:ext cx="1754675" cy="17546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 name="Shape 158"/>
        <p:cNvGrpSpPr/>
        <p:nvPr/>
      </p:nvGrpSpPr>
      <p:grpSpPr>
        <a:xfrm>
          <a:off x="0" y="0"/>
          <a:ext cx="0" cy="0"/>
          <a:chOff x="0" y="0"/>
          <a:chExt cx="0" cy="0"/>
        </a:xfrm>
      </p:grpSpPr>
      <p:sp>
        <p:nvSpPr>
          <p:cNvPr id="159" name="Google Shape;159;p3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t>Reinforcement Learning</a:t>
            </a:r>
            <a:endParaRPr/>
          </a:p>
        </p:txBody>
      </p:sp>
      <p:sp>
        <p:nvSpPr>
          <p:cNvPr id="160" name="Google Shape;160;p3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GB"/>
              <a:t>Learning by trial and Error</a:t>
            </a:r>
            <a:endParaRPr/>
          </a:p>
          <a:p>
            <a:pPr indent="-342900" lvl="0" marL="457200" rtl="0" algn="l">
              <a:spcBef>
                <a:spcPts val="0"/>
              </a:spcBef>
              <a:spcAft>
                <a:spcPts val="0"/>
              </a:spcAft>
              <a:buSzPts val="1800"/>
              <a:buChar char="●"/>
            </a:pPr>
            <a:r>
              <a:rPr lang="en-GB"/>
              <a:t>Maximize cumulative rewards</a:t>
            </a:r>
            <a:endParaRPr/>
          </a:p>
          <a:p>
            <a:pPr indent="-342900" lvl="0" marL="457200" rtl="0" algn="l">
              <a:spcBef>
                <a:spcPts val="0"/>
              </a:spcBef>
              <a:spcAft>
                <a:spcPts val="0"/>
              </a:spcAft>
              <a:buSzPts val="1800"/>
              <a:buChar char="●"/>
            </a:pPr>
            <a:r>
              <a:rPr lang="en-GB"/>
              <a:t>Learn a policy</a:t>
            </a:r>
            <a:endParaRPr/>
          </a:p>
          <a:p>
            <a:pPr indent="0" lvl="0" marL="0" rtl="0" algn="l">
              <a:spcBef>
                <a:spcPts val="1600"/>
              </a:spcBef>
              <a:spcAft>
                <a:spcPts val="0"/>
              </a:spcAft>
              <a:buNone/>
            </a:pPr>
            <a:r>
              <a:rPr lang="en-GB">
                <a:solidFill>
                  <a:schemeClr val="dk1"/>
                </a:solidFill>
              </a:rPr>
              <a:t>Reinforcement Learning</a:t>
            </a:r>
            <a:r>
              <a:rPr lang="en-GB"/>
              <a:t> Progress</a:t>
            </a:r>
            <a:endParaRPr>
              <a:solidFill>
                <a:schemeClr val="dk1"/>
              </a:solidFill>
            </a:endParaRPr>
          </a:p>
          <a:p>
            <a:pPr indent="-342900" lvl="0" marL="457200" rtl="0" algn="l">
              <a:spcBef>
                <a:spcPts val="1600"/>
              </a:spcBef>
              <a:spcAft>
                <a:spcPts val="0"/>
              </a:spcAft>
              <a:buSzPts val="1800"/>
              <a:buChar char="●"/>
            </a:pPr>
            <a:r>
              <a:rPr lang="en-GB" u="sng">
                <a:solidFill>
                  <a:schemeClr val="hlink"/>
                </a:solidFill>
                <a:hlinkClick r:id="rId3"/>
              </a:rPr>
              <a:t>Classical Control</a:t>
            </a:r>
            <a:endParaRPr>
              <a:solidFill>
                <a:schemeClr val="dk1"/>
              </a:solidFill>
            </a:endParaRPr>
          </a:p>
          <a:p>
            <a:pPr indent="-342900" lvl="0" marL="457200" rtl="0" algn="l">
              <a:spcBef>
                <a:spcPts val="0"/>
              </a:spcBef>
              <a:spcAft>
                <a:spcPts val="0"/>
              </a:spcAft>
              <a:buSzPts val="1800"/>
              <a:buChar char="●"/>
            </a:pPr>
            <a:r>
              <a:rPr lang="en-GB"/>
              <a:t>Games: Atari, Go</a:t>
            </a:r>
            <a:endParaRPr/>
          </a:p>
          <a:p>
            <a:pPr indent="-342900" lvl="0" marL="457200" rtl="0" algn="l">
              <a:spcBef>
                <a:spcPts val="0"/>
              </a:spcBef>
              <a:spcAft>
                <a:spcPts val="0"/>
              </a:spcAft>
              <a:buSzPts val="1800"/>
              <a:buChar char="●"/>
            </a:pPr>
            <a:r>
              <a:rPr lang="en-GB"/>
              <a:t>Robotics</a:t>
            </a:r>
            <a:endParaRPr/>
          </a:p>
          <a:p>
            <a:pPr indent="-317500" lvl="1" marL="914400" rtl="0" algn="l">
              <a:lnSpc>
                <a:spcPct val="100000"/>
              </a:lnSpc>
              <a:spcBef>
                <a:spcPts val="0"/>
              </a:spcBef>
              <a:spcAft>
                <a:spcPts val="0"/>
              </a:spcAft>
              <a:buSzPts val="1400"/>
              <a:buChar char="○"/>
            </a:pPr>
            <a:r>
              <a:rPr lang="en-GB" sz="1100">
                <a:solidFill>
                  <a:schemeClr val="dk1"/>
                </a:solidFill>
                <a:latin typeface="Arial"/>
                <a:ea typeface="Arial"/>
                <a:cs typeface="Arial"/>
                <a:sym typeface="Arial"/>
              </a:rPr>
              <a:t>continuous space, complex transition dynamics, complex rewards</a:t>
            </a:r>
            <a:endParaRPr/>
          </a:p>
          <a:p>
            <a:pPr indent="0" lvl="0" marL="0" rtl="0" algn="l">
              <a:spcBef>
                <a:spcPts val="0"/>
              </a:spcBef>
              <a:spcAft>
                <a:spcPts val="0"/>
              </a:spcAft>
              <a:buNone/>
            </a:pPr>
            <a:r>
              <a:t/>
            </a:r>
            <a:endParaRPr/>
          </a:p>
          <a:p>
            <a:pPr indent="0" lvl="0" marL="0" rtl="0" algn="l">
              <a:spcBef>
                <a:spcPts val="1600"/>
              </a:spcBef>
              <a:spcAft>
                <a:spcPts val="1600"/>
              </a:spcAft>
              <a:buNone/>
            </a:pPr>
            <a:r>
              <a:t/>
            </a:r>
            <a:endParaRPr/>
          </a:p>
        </p:txBody>
      </p:sp>
      <p:pic>
        <p:nvPicPr>
          <p:cNvPr id="161" name="Google Shape;161;p32">
            <a:hlinkClick r:id="rId4"/>
          </p:cNvPr>
          <p:cNvPicPr preferRelativeResize="0"/>
          <p:nvPr/>
        </p:nvPicPr>
        <p:blipFill rotWithShape="1">
          <a:blip r:embed="rId5">
            <a:alphaModFix/>
          </a:blip>
          <a:srcRect b="0" l="36159" r="0" t="0"/>
          <a:stretch/>
        </p:blipFill>
        <p:spPr>
          <a:xfrm>
            <a:off x="6184125" y="1587275"/>
            <a:ext cx="2146325" cy="14008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5" name="Shape 165"/>
        <p:cNvGrpSpPr/>
        <p:nvPr/>
      </p:nvGrpSpPr>
      <p:grpSpPr>
        <a:xfrm>
          <a:off x="0" y="0"/>
          <a:ext cx="0" cy="0"/>
          <a:chOff x="0" y="0"/>
          <a:chExt cx="0" cy="0"/>
        </a:xfrm>
      </p:grpSpPr>
      <p:sp>
        <p:nvSpPr>
          <p:cNvPr id="166" name="Google Shape;166;p3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t>Reinforcement Learning</a:t>
            </a:r>
            <a:endParaRPr/>
          </a:p>
        </p:txBody>
      </p:sp>
      <p:sp>
        <p:nvSpPr>
          <p:cNvPr id="167" name="Google Shape;167;p3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GB"/>
              <a:t>Learning by trial and Error</a:t>
            </a:r>
            <a:endParaRPr/>
          </a:p>
          <a:p>
            <a:pPr indent="-342900" lvl="0" marL="457200" rtl="0" algn="l">
              <a:spcBef>
                <a:spcPts val="0"/>
              </a:spcBef>
              <a:spcAft>
                <a:spcPts val="0"/>
              </a:spcAft>
              <a:buSzPts val="1800"/>
              <a:buChar char="●"/>
            </a:pPr>
            <a:r>
              <a:rPr lang="en-GB"/>
              <a:t>Maximize cumulative rewards</a:t>
            </a:r>
            <a:endParaRPr/>
          </a:p>
          <a:p>
            <a:pPr indent="-342900" lvl="0" marL="457200" rtl="0" algn="l">
              <a:spcBef>
                <a:spcPts val="0"/>
              </a:spcBef>
              <a:spcAft>
                <a:spcPts val="0"/>
              </a:spcAft>
              <a:buSzPts val="1800"/>
              <a:buChar char="●"/>
            </a:pPr>
            <a:r>
              <a:rPr lang="en-GB"/>
              <a:t>Learn a policy</a:t>
            </a:r>
            <a:endParaRPr/>
          </a:p>
          <a:p>
            <a:pPr indent="0" lvl="0" marL="0" rtl="0" algn="l">
              <a:spcBef>
                <a:spcPts val="1600"/>
              </a:spcBef>
              <a:spcAft>
                <a:spcPts val="0"/>
              </a:spcAft>
              <a:buNone/>
            </a:pPr>
            <a:r>
              <a:rPr lang="en-GB">
                <a:solidFill>
                  <a:schemeClr val="dk1"/>
                </a:solidFill>
              </a:rPr>
              <a:t>Reinforcement Learning</a:t>
            </a:r>
            <a:r>
              <a:rPr lang="en-GB"/>
              <a:t> Progress</a:t>
            </a:r>
            <a:endParaRPr>
              <a:solidFill>
                <a:schemeClr val="dk1"/>
              </a:solidFill>
            </a:endParaRPr>
          </a:p>
          <a:p>
            <a:pPr indent="-342900" lvl="0" marL="457200" rtl="0" algn="l">
              <a:spcBef>
                <a:spcPts val="1600"/>
              </a:spcBef>
              <a:spcAft>
                <a:spcPts val="0"/>
              </a:spcAft>
              <a:buSzPts val="1800"/>
              <a:buChar char="●"/>
            </a:pPr>
            <a:r>
              <a:rPr lang="en-GB">
                <a:solidFill>
                  <a:schemeClr val="dk1"/>
                </a:solidFill>
              </a:rPr>
              <a:t>Classical Control</a:t>
            </a:r>
            <a:endParaRPr>
              <a:solidFill>
                <a:schemeClr val="dk1"/>
              </a:solidFill>
            </a:endParaRPr>
          </a:p>
          <a:p>
            <a:pPr indent="-342900" lvl="0" marL="457200" rtl="0" algn="l">
              <a:spcBef>
                <a:spcPts val="0"/>
              </a:spcBef>
              <a:spcAft>
                <a:spcPts val="0"/>
              </a:spcAft>
              <a:buSzPts val="1800"/>
              <a:buChar char="●"/>
            </a:pPr>
            <a:r>
              <a:rPr lang="en-GB" u="sng">
                <a:solidFill>
                  <a:schemeClr val="hlink"/>
                </a:solidFill>
                <a:hlinkClick r:id="rId3"/>
              </a:rPr>
              <a:t>Games</a:t>
            </a:r>
            <a:r>
              <a:rPr lang="en-GB"/>
              <a:t>: Atari, Go</a:t>
            </a:r>
            <a:endParaRPr/>
          </a:p>
          <a:p>
            <a:pPr indent="-342900" lvl="0" marL="457200" rtl="0" algn="l">
              <a:spcBef>
                <a:spcPts val="0"/>
              </a:spcBef>
              <a:spcAft>
                <a:spcPts val="0"/>
              </a:spcAft>
              <a:buSzPts val="1800"/>
              <a:buChar char="●"/>
            </a:pPr>
            <a:r>
              <a:rPr lang="en-GB"/>
              <a:t>Robotics</a:t>
            </a:r>
            <a:endParaRPr/>
          </a:p>
          <a:p>
            <a:pPr indent="-317500" lvl="1" marL="914400" rtl="0" algn="l">
              <a:lnSpc>
                <a:spcPct val="100000"/>
              </a:lnSpc>
              <a:spcBef>
                <a:spcPts val="0"/>
              </a:spcBef>
              <a:spcAft>
                <a:spcPts val="0"/>
              </a:spcAft>
              <a:buSzPts val="1400"/>
              <a:buChar char="○"/>
            </a:pPr>
            <a:r>
              <a:rPr lang="en-GB" sz="1100">
                <a:solidFill>
                  <a:schemeClr val="dk1"/>
                </a:solidFill>
                <a:latin typeface="Arial"/>
                <a:ea typeface="Arial"/>
                <a:cs typeface="Arial"/>
                <a:sym typeface="Arial"/>
              </a:rPr>
              <a:t>continuous space, complex transition dynamics, complex rewards</a:t>
            </a:r>
            <a:endParaRPr/>
          </a:p>
          <a:p>
            <a:pPr indent="0" lvl="0" marL="0" rtl="0" algn="l">
              <a:spcBef>
                <a:spcPts val="0"/>
              </a:spcBef>
              <a:spcAft>
                <a:spcPts val="0"/>
              </a:spcAft>
              <a:buNone/>
            </a:pPr>
            <a:r>
              <a:t/>
            </a:r>
            <a:endParaRPr/>
          </a:p>
          <a:p>
            <a:pPr indent="0" lvl="0" marL="0" rtl="0" algn="l">
              <a:spcBef>
                <a:spcPts val="1600"/>
              </a:spcBef>
              <a:spcAft>
                <a:spcPts val="1600"/>
              </a:spcAft>
              <a:buNone/>
            </a:pPr>
            <a:r>
              <a:t/>
            </a:r>
            <a:endParaRPr/>
          </a:p>
        </p:txBody>
      </p:sp>
      <p:pic>
        <p:nvPicPr>
          <p:cNvPr descr="Google DeepMind created an artificial intelligence program using deep reinforcement learning that plays Atari games and improves itself to a superhuman level. It is capable of playing many Atari games and uses a combination of deep artificial neural networks and reinforcement learning. After presenting their initial results with the algorithm, Google almost immediately acquired the company for several hundred million dollars, hence the name Google DeepMind. Please enjoy the footage and let me know if you have any questions regarding deep learning!&#10;&#10;______________________&#10;&#10;Recommended for you:&#10;1. How DeepMind's AlphaGo Defeated Lee Sedol - https://www.youtube.com/watch?v=a-ovvd_ZrmA&amp;index=58&amp;list=PLujxSBD-JXgnqDD1n-V30pKtp6Q886x7e&#10;2. How DeepMind Conquered Go With Deep Learning (AlphaGo) - https://www.youtube.com/watch?v=IFmj5M5Q5jg&amp;index=42&amp;list=PLujxSBD-JXgnqDD1n-V30pKtp6Q886x7e&#10;3. Google DeepMind's Deep Q-Learning &amp; Superhuman Atari Gameplays - &#10;https://www.youtube.com/watch?v=Ih8EfvOzBOY&amp;index=14&amp;list=PLujxSBD-JXgnqDD1n-V30pKtp6Q886x7e&#10;&#10;Subscribe if you would like to see more content like this: http://www.youtube.com/subscription_center?add_user=keeroyz&#10;&#10;- Original DeepMind code: https://sites.google.com/a/deepmind.com/dqn/&#10;&#10;- Ilya Kuzovkin's fork with visualization:&#10;https://github.com/kuz/DeepMind-Atari-Deep-Q-Learner&#10;&#10;- This patch fixes the visualization when reloading a pre-trained network. The window will appear after the first evaluation batch is done (typically a few minutes):&#10;http://cg.tuwien.ac.at/~zsolnai/wp/wp-content/uploads/2015/03/train_agent.patch&#10;&#10;- This configuration file will run Ilya Kuzovkin's version with less than 1GB of VRAM:&#10;http://cg.tuwien.ac.at/~zsolnai/wp/wp-content/uploads/2015/03/run_gpu&#10;&#10;- The original Nature paper on this deep learning technique is available here:&#10;http://www.nature.com/nature/journal/v518/n7540/full/nature14236.html&#10;&#10;- And some mirrors that are not behind a paywall:&#10;http://www.cs.swarthmore.edu/~meeden/cs63/s15/nature15b.pdf&#10;http://diyhpl.us/~nmz787/pdf/Human-level_control_through_deep_reinforcement_learning.pdf&#10;&#10;Web → https://cg.tuwien.ac.at/~zsolnai/&#10;Twitter → https://twitter.com/karoly_zsolnai" id="168" name="Google Shape;168;p33" title="Google DeepMind's Deep Q-learning playing Atari Breakout">
            <a:hlinkClick r:id="rId4"/>
          </p:cNvPr>
          <p:cNvPicPr preferRelativeResize="0"/>
          <p:nvPr/>
        </p:nvPicPr>
        <p:blipFill>
          <a:blip r:embed="rId5">
            <a:alphaModFix/>
          </a:blip>
          <a:stretch>
            <a:fillRect/>
          </a:stretch>
        </p:blipFill>
        <p:spPr>
          <a:xfrm>
            <a:off x="5762075" y="2459850"/>
            <a:ext cx="2736811" cy="2052600"/>
          </a:xfrm>
          <a:prstGeom prst="rect">
            <a:avLst/>
          </a:prstGeom>
          <a:noFill/>
          <a:ln>
            <a:noFill/>
          </a:ln>
        </p:spPr>
      </p:pic>
      <p:pic>
        <p:nvPicPr>
          <p:cNvPr id="169" name="Google Shape;169;p33"/>
          <p:cNvPicPr preferRelativeResize="0"/>
          <p:nvPr/>
        </p:nvPicPr>
        <p:blipFill>
          <a:blip r:embed="rId6">
            <a:alphaModFix/>
          </a:blip>
          <a:stretch>
            <a:fillRect/>
          </a:stretch>
        </p:blipFill>
        <p:spPr>
          <a:xfrm>
            <a:off x="6046983" y="842200"/>
            <a:ext cx="2166975" cy="12898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