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81" r:id="rId3"/>
    <p:sldId id="257" r:id="rId4"/>
    <p:sldId id="311" r:id="rId5"/>
    <p:sldId id="295" r:id="rId6"/>
    <p:sldId id="296" r:id="rId7"/>
    <p:sldId id="297" r:id="rId8"/>
    <p:sldId id="298" r:id="rId9"/>
    <p:sldId id="299" r:id="rId10"/>
    <p:sldId id="312" r:id="rId11"/>
    <p:sldId id="258" r:id="rId12"/>
    <p:sldId id="259" r:id="rId13"/>
    <p:sldId id="261" r:id="rId14"/>
    <p:sldId id="262" r:id="rId15"/>
    <p:sldId id="268" r:id="rId16"/>
    <p:sldId id="269" r:id="rId17"/>
    <p:sldId id="270" r:id="rId18"/>
    <p:sldId id="271" r:id="rId19"/>
    <p:sldId id="282" r:id="rId20"/>
    <p:sldId id="283" r:id="rId21"/>
    <p:sldId id="284" r:id="rId22"/>
    <p:sldId id="288" r:id="rId23"/>
    <p:sldId id="289" r:id="rId24"/>
    <p:sldId id="290" r:id="rId25"/>
    <p:sldId id="291" r:id="rId26"/>
    <p:sldId id="277" r:id="rId27"/>
    <p:sldId id="292" r:id="rId28"/>
    <p:sldId id="293" r:id="rId29"/>
    <p:sldId id="294" r:id="rId30"/>
    <p:sldId id="278" r:id="rId31"/>
    <p:sldId id="313" r:id="rId32"/>
    <p:sldId id="314" r:id="rId33"/>
    <p:sldId id="315" r:id="rId34"/>
    <p:sldId id="280" r:id="rId35"/>
    <p:sldId id="316" r:id="rId3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238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en-US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1432A08F-3CCD-4AEE-A0BE-2D02BE89B4D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1EB8FCF-7973-4F94-9B1F-21D54917C8A5}" type="slidenum">
              <a:rPr lang="en-US"/>
              <a:pPr/>
              <a:t>1</a:t>
            </a:fld>
            <a:endParaRPr lang="en-US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0DBE586-0CDE-47E5-B403-7EAB8F20A9ED}" type="slidenum">
              <a:rPr lang="en-US"/>
              <a:pPr/>
              <a:t>12</a:t>
            </a:fld>
            <a:endParaRPr lang="en-US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85D402-6A0D-4069-9E3C-AC204BE84BF1}" type="slidenum">
              <a:rPr lang="en-US"/>
              <a:pPr/>
              <a:t>13</a:t>
            </a:fld>
            <a:endParaRPr lang="en-US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485FB3-EA46-4A33-A279-595EE67EA098}" type="slidenum">
              <a:rPr lang="en-US"/>
              <a:pPr/>
              <a:t>14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C2ABB1-95F0-45E6-A7D6-653FAAD06717}" type="slidenum">
              <a:rPr lang="en-US"/>
              <a:pPr/>
              <a:t>15</a:t>
            </a:fld>
            <a:endParaRPr lang="en-US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4FE57C-7ED2-4A7F-A939-ABA6D65EB1C8}" type="slidenum">
              <a:rPr lang="en-US"/>
              <a:pPr/>
              <a:t>16</a:t>
            </a:fld>
            <a:endParaRPr lang="en-US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FF1F520-BD6A-4068-B40E-5ACEAE60BCA0}" type="slidenum">
              <a:rPr lang="en-US"/>
              <a:pPr/>
              <a:t>17</a:t>
            </a:fld>
            <a:endParaRPr lang="en-US"/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31FAB25-EA1F-41E4-840C-EF79BB211684}" type="slidenum">
              <a:rPr lang="en-US"/>
              <a:pPr/>
              <a:t>18</a:t>
            </a:fld>
            <a:endParaRPr lang="en-US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A0B257-4D2C-43B6-B5BA-7B52122E2FB5}" type="slidenum">
              <a:rPr lang="en-US"/>
              <a:pPr/>
              <a:t>19</a:t>
            </a:fld>
            <a:endParaRPr lang="en-US"/>
          </a:p>
        </p:txBody>
      </p:sp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0CFA22-B297-4660-B101-F1F2E9529FE8}" type="slidenum">
              <a:rPr lang="en-US"/>
              <a:pPr/>
              <a:t>20</a:t>
            </a:fld>
            <a:endParaRPr lang="en-US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BF1501-795E-4D21-8FE7-3EBC88ED0164}" type="slidenum">
              <a:rPr lang="en-US"/>
              <a:pPr/>
              <a:t>21</a:t>
            </a:fld>
            <a:endParaRPr lang="en-US"/>
          </a:p>
        </p:txBody>
      </p:sp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0FDA5B-B7E6-442E-98D5-9E7DD51E6A49}" type="slidenum">
              <a:rPr lang="en-US"/>
              <a:pPr/>
              <a:t>2</a:t>
            </a:fld>
            <a:endParaRPr lang="en-US"/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2A72E4-C216-41D7-9473-00237F6A5F4A}" type="slidenum">
              <a:rPr lang="en-US"/>
              <a:pPr/>
              <a:t>22</a:t>
            </a:fld>
            <a:endParaRPr lang="en-US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F6D72A-08F9-43ED-B737-A21D70DB6D50}" type="slidenum">
              <a:rPr lang="en-US"/>
              <a:pPr/>
              <a:t>23</a:t>
            </a:fld>
            <a:endParaRPr lang="en-US"/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AE1356-90C5-44F3-BBBD-BF783A50ED0A}" type="slidenum">
              <a:rPr lang="en-US"/>
              <a:pPr/>
              <a:t>24</a:t>
            </a:fld>
            <a:endParaRPr lang="en-US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F92187-74F5-43BE-B60A-302739A3F0FA}" type="slidenum">
              <a:rPr lang="en-US"/>
              <a:pPr/>
              <a:t>25</a:t>
            </a:fld>
            <a:endParaRPr lang="en-US"/>
          </a:p>
        </p:txBody>
      </p:sp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2B597D-4388-4B12-9E93-A34F75C12767}" type="slidenum">
              <a:rPr lang="en-US"/>
              <a:pPr/>
              <a:t>26</a:t>
            </a:fld>
            <a:endParaRPr lang="en-US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1262E9-8A32-4883-BFF8-AAF48E3E6344}" type="slidenum">
              <a:rPr lang="en-US"/>
              <a:pPr/>
              <a:t>27</a:t>
            </a:fld>
            <a:endParaRPr lang="en-US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39D3191-AD1C-4496-B48F-470693AC4808}" type="slidenum">
              <a:rPr lang="en-US"/>
              <a:pPr/>
              <a:t>28</a:t>
            </a:fld>
            <a:endParaRPr lang="en-US"/>
          </a:p>
        </p:txBody>
      </p:sp>
      <p:sp>
        <p:nvSpPr>
          <p:cNvPr id="105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F835A16-C226-4FE7-B5D5-9DC591895E93}" type="slidenum">
              <a:rPr lang="en-US"/>
              <a:pPr/>
              <a:t>29</a:t>
            </a:fld>
            <a:endParaRPr lang="en-US"/>
          </a:p>
        </p:txBody>
      </p:sp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35658D-146E-4901-AC1D-929D5115E5E0}" type="slidenum">
              <a:rPr lang="en-US"/>
              <a:pPr/>
              <a:t>30</a:t>
            </a:fld>
            <a:endParaRPr lang="en-US"/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A32D94-52A3-428E-AAF5-E8F1EF5B5097}" type="slidenum">
              <a:rPr lang="en-US"/>
              <a:pPr/>
              <a:t>34</a:t>
            </a:fld>
            <a:endParaRPr lang="en-US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C5A7A8-F19F-4938-BB56-DEA57B3DA947}" type="slidenum">
              <a:rPr lang="en-US"/>
              <a:pPr/>
              <a:t>3</a:t>
            </a:fld>
            <a:endParaRPr 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0A5C9E-F053-452C-A798-D4F41DD06604}" type="slidenum">
              <a:rPr lang="en-US"/>
              <a:pPr/>
              <a:t>5</a:t>
            </a:fld>
            <a:endParaRPr lang="en-US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C1E06EB-993F-4C80-9179-BB995493FA3C}" type="slidenum">
              <a:rPr lang="en-US"/>
              <a:pPr/>
              <a:t>6</a:t>
            </a:fld>
            <a:endParaRPr lang="en-US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DBFAAB-C9EF-45F4-83EC-8DAF83B9A717}" type="slidenum">
              <a:rPr lang="en-US"/>
              <a:pPr/>
              <a:t>7</a:t>
            </a:fld>
            <a:endParaRPr lang="en-US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8444517-BDB1-4E92-B025-D819289E37CE}" type="slidenum">
              <a:rPr lang="en-US"/>
              <a:pPr/>
              <a:t>8</a:t>
            </a:fld>
            <a:endParaRPr lang="en-US"/>
          </a:p>
        </p:txBody>
      </p:sp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8B9B96-993D-45A5-BD44-A6ADF971F12E}" type="slidenum">
              <a:rPr lang="en-US"/>
              <a:pPr/>
              <a:t>9</a:t>
            </a:fld>
            <a:endParaRPr lang="en-US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A4B2D46-AE4B-4719-B24B-0B626C15BEEB}" type="slidenum">
              <a:rPr lang="en-US"/>
              <a:pPr/>
              <a:t>11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AACBE5-854E-4B52-A18F-198A817C51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67A88C-D5CE-4AAF-B207-307EACC1709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1967E8-38DB-48E2-BD14-A5517DAFFDD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7C2527-F1D7-4C9D-97B0-BC304D304CB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6C5ECC-4945-4A9F-810D-890A1D5649D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64A979-260B-4C48-B71E-ED44BBF3257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0EBCEA-B3DB-459D-A855-1DEE639D736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53C8FB-B94D-4698-A030-377577EBBE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AC4910-93FB-4FF2-B300-B94BAA7EBEE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25BADE-3B87-40CC-A95B-4DE099123DA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A52B27-A8D3-4AA5-8629-4233BEE3CB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0936BDBE-C0F9-484E-B3E0-AC093507B75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oastmasters-public-speaking.com/toastmaster-club.ht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/>
          <a:lstStyle/>
          <a:p>
            <a:r>
              <a:rPr lang="en-US" sz="4000" dirty="0"/>
              <a:t>Excellence in Oral Presentation for Technical Speakers </a:t>
            </a:r>
            <a:r>
              <a:rPr lang="en-US" sz="4000" dirty="0" smtClean="0"/>
              <a:t>(Part I)</a:t>
            </a:r>
            <a:endParaRPr lang="en-US" sz="4000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00400"/>
            <a:ext cx="6400800" cy="2514600"/>
          </a:xfrm>
        </p:spPr>
        <p:txBody>
          <a:bodyPr/>
          <a:lstStyle/>
          <a:p>
            <a:r>
              <a:rPr lang="en-US" dirty="0" err="1"/>
              <a:t>Klara</a:t>
            </a:r>
            <a:r>
              <a:rPr lang="en-US" dirty="0"/>
              <a:t> </a:t>
            </a:r>
            <a:r>
              <a:rPr lang="en-US" dirty="0" smtClean="0"/>
              <a:t>Nahrstedt</a:t>
            </a:r>
          </a:p>
          <a:p>
            <a:r>
              <a:rPr lang="en-US" dirty="0" smtClean="0"/>
              <a:t>KOM Retreat 2010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Planning Your Presentation </a:t>
            </a:r>
            <a:endParaRPr lang="en-US" b="1" dirty="0"/>
          </a:p>
        </p:txBody>
      </p:sp>
      <p:sp>
        <p:nvSpPr>
          <p:cNvPr id="3" name="Hexagon 2"/>
          <p:cNvSpPr/>
          <p:nvPr/>
        </p:nvSpPr>
        <p:spPr bwMode="auto">
          <a:xfrm>
            <a:off x="1752600" y="1981200"/>
            <a:ext cx="4724400" cy="3810000"/>
          </a:xfrm>
          <a:prstGeom prst="hexagon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5" name="Straight Arrow Connector 4"/>
          <p:cNvCxnSpPr>
            <a:stCxn id="3" idx="3"/>
            <a:endCxn id="3" idx="5"/>
          </p:cNvCxnSpPr>
          <p:nvPr/>
        </p:nvCxnSpPr>
        <p:spPr bwMode="auto">
          <a:xfrm rot="10800000" flipH="1">
            <a:off x="1752600" y="1981202"/>
            <a:ext cx="3771900" cy="190499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7" name="Straight Arrow Connector 6"/>
          <p:cNvCxnSpPr>
            <a:stCxn id="3" idx="4"/>
            <a:endCxn id="3" idx="1"/>
          </p:cNvCxnSpPr>
          <p:nvPr/>
        </p:nvCxnSpPr>
        <p:spPr bwMode="auto">
          <a:xfrm rot="16200000" flipH="1">
            <a:off x="2209801" y="2476500"/>
            <a:ext cx="3809998" cy="28194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13" name="Straight Arrow Connector 12"/>
          <p:cNvCxnSpPr>
            <a:stCxn id="3" idx="5"/>
            <a:endCxn id="3" idx="2"/>
          </p:cNvCxnSpPr>
          <p:nvPr/>
        </p:nvCxnSpPr>
        <p:spPr bwMode="auto">
          <a:xfrm rot="16200000" flipH="1" flipV="1">
            <a:off x="2209801" y="2476500"/>
            <a:ext cx="3809998" cy="28194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15" name="Straight Arrow Connector 14"/>
          <p:cNvCxnSpPr>
            <a:stCxn id="3" idx="3"/>
            <a:endCxn id="3" idx="0"/>
          </p:cNvCxnSpPr>
          <p:nvPr/>
        </p:nvCxnSpPr>
        <p:spPr bwMode="auto">
          <a:xfrm rot="10800000" flipH="1">
            <a:off x="1752600" y="3886200"/>
            <a:ext cx="4724400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17" name="Straight Arrow Connector 16"/>
          <p:cNvCxnSpPr>
            <a:stCxn id="3" idx="5"/>
            <a:endCxn id="3" idx="1"/>
          </p:cNvCxnSpPr>
          <p:nvPr/>
        </p:nvCxnSpPr>
        <p:spPr bwMode="auto">
          <a:xfrm rot="16200000" flipH="1">
            <a:off x="3619501" y="3886200"/>
            <a:ext cx="3809998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19" name="Straight Arrow Connector 18"/>
          <p:cNvCxnSpPr>
            <a:stCxn id="3" idx="2"/>
            <a:endCxn id="3" idx="4"/>
          </p:cNvCxnSpPr>
          <p:nvPr/>
        </p:nvCxnSpPr>
        <p:spPr bwMode="auto">
          <a:xfrm rot="5400000" flipH="1">
            <a:off x="800101" y="3886200"/>
            <a:ext cx="3809998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21" name="Straight Arrow Connector 20"/>
          <p:cNvCxnSpPr>
            <a:stCxn id="3" idx="0"/>
            <a:endCxn id="3" idx="2"/>
          </p:cNvCxnSpPr>
          <p:nvPr/>
        </p:nvCxnSpPr>
        <p:spPr bwMode="auto">
          <a:xfrm flipH="1">
            <a:off x="2705100" y="3886200"/>
            <a:ext cx="3771900" cy="190499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sp>
        <p:nvSpPr>
          <p:cNvPr id="22" name="TextBox 21"/>
          <p:cNvSpPr txBox="1"/>
          <p:nvPr/>
        </p:nvSpPr>
        <p:spPr>
          <a:xfrm>
            <a:off x="1295400" y="1447800"/>
            <a:ext cx="2608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What do you present?</a:t>
            </a:r>
            <a:endParaRPr lang="en-US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5638800" y="1524000"/>
            <a:ext cx="2531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Why do you present?</a:t>
            </a:r>
            <a:endParaRPr lang="en-US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304800" y="3200400"/>
            <a:ext cx="14927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How do you</a:t>
            </a:r>
          </a:p>
          <a:p>
            <a:r>
              <a:rPr lang="en-US" b="1" dirty="0" smtClean="0"/>
              <a:t>Present?</a:t>
            </a:r>
            <a:endParaRPr lang="en-US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6400800" y="3352800"/>
            <a:ext cx="2710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Who is your audience?</a:t>
            </a:r>
            <a:endParaRPr lang="en-US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1828800" y="6019800"/>
            <a:ext cx="3223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How Long do you present? </a:t>
            </a:r>
            <a:endParaRPr lang="en-US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5562600" y="5943600"/>
            <a:ext cx="2749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Where do you present?</a:t>
            </a:r>
            <a:endParaRPr lang="en-US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Exercising Your Presentation </a:t>
            </a:r>
            <a:r>
              <a:rPr lang="en-US" sz="4000" dirty="0" smtClean="0"/>
              <a:t>Muscle (</a:t>
            </a:r>
            <a:r>
              <a:rPr lang="en-US" sz="4000" dirty="0" smtClean="0">
                <a:solidFill>
                  <a:srgbClr val="0070C0"/>
                </a:solidFill>
              </a:rPr>
              <a:t>How and Why</a:t>
            </a:r>
            <a:r>
              <a:rPr lang="en-US" sz="4000" dirty="0" smtClean="0"/>
              <a:t>)</a:t>
            </a:r>
            <a:endParaRPr lang="en-US" sz="4000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686800" cy="5257800"/>
          </a:xfrm>
        </p:spPr>
        <p:txBody>
          <a:bodyPr/>
          <a:lstStyle/>
          <a:p>
            <a:r>
              <a:rPr lang="en-US" sz="2800" b="1" dirty="0">
                <a:solidFill>
                  <a:srgbClr val="008000"/>
                </a:solidFill>
              </a:rPr>
              <a:t>Do you exercise your presentation muscle?</a:t>
            </a:r>
          </a:p>
          <a:p>
            <a:pPr lvl="1"/>
            <a:r>
              <a:rPr lang="en-US" sz="2400" dirty="0"/>
              <a:t>Need practice good speaking skills by delivering oral presentations on a regular basis</a:t>
            </a:r>
          </a:p>
          <a:p>
            <a:r>
              <a:rPr lang="en-US" sz="2800" b="1" dirty="0">
                <a:solidFill>
                  <a:srgbClr val="008000"/>
                </a:solidFill>
              </a:rPr>
              <a:t>Why?</a:t>
            </a:r>
          </a:p>
          <a:p>
            <a:pPr lvl="1"/>
            <a:r>
              <a:rPr lang="en-US" sz="2400" dirty="0"/>
              <a:t>Person with a strong presentation muscle can </a:t>
            </a:r>
            <a:r>
              <a:rPr lang="en-US" sz="2400" dirty="0">
                <a:solidFill>
                  <a:srgbClr val="C00000"/>
                </a:solidFill>
              </a:rPr>
              <a:t>think a problem through</a:t>
            </a:r>
            <a:r>
              <a:rPr lang="en-US" sz="2400" dirty="0"/>
              <a:t> and communicate his/her analysis</a:t>
            </a:r>
          </a:p>
          <a:p>
            <a:pPr lvl="1"/>
            <a:r>
              <a:rPr lang="en-US" sz="2400" dirty="0"/>
              <a:t>She can express her thoughts well enough to </a:t>
            </a:r>
            <a:r>
              <a:rPr lang="en-US" sz="2400" dirty="0">
                <a:solidFill>
                  <a:srgbClr val="C00000"/>
                </a:solidFill>
              </a:rPr>
              <a:t>persuade others </a:t>
            </a:r>
            <a:r>
              <a:rPr lang="en-US" sz="2400" dirty="0"/>
              <a:t>to see her point of view</a:t>
            </a:r>
          </a:p>
          <a:p>
            <a:pPr lvl="1"/>
            <a:r>
              <a:rPr lang="en-US" sz="2400" dirty="0"/>
              <a:t>She can </a:t>
            </a:r>
            <a:r>
              <a:rPr lang="en-US" sz="2400" dirty="0">
                <a:solidFill>
                  <a:srgbClr val="C00000"/>
                </a:solidFill>
              </a:rPr>
              <a:t>efficiently instruct others</a:t>
            </a:r>
          </a:p>
          <a:p>
            <a:pPr lvl="1"/>
            <a:r>
              <a:rPr lang="en-US" sz="2400" dirty="0"/>
              <a:t>She can </a:t>
            </a:r>
            <a:r>
              <a:rPr lang="en-US" sz="2400" dirty="0">
                <a:solidFill>
                  <a:srgbClr val="C00000"/>
                </a:solidFill>
              </a:rPr>
              <a:t>speak effectively </a:t>
            </a:r>
            <a:r>
              <a:rPr lang="en-US" sz="2400" dirty="0"/>
              <a:t>before an audience of any size</a:t>
            </a:r>
          </a:p>
          <a:p>
            <a:pPr lvl="1"/>
            <a:r>
              <a:rPr lang="en-US" sz="2400" b="1" dirty="0">
                <a:solidFill>
                  <a:srgbClr val="FF0000"/>
                </a:solidFill>
              </a:rPr>
              <a:t>Often promotion/salary depends on speaking skills!!!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z="3600" dirty="0"/>
              <a:t>Useful Tips and Tools to Overcome Speech </a:t>
            </a:r>
            <a:r>
              <a:rPr lang="en-US" sz="3600" dirty="0" smtClean="0"/>
              <a:t>Anxiety (</a:t>
            </a:r>
            <a:r>
              <a:rPr lang="en-US" sz="3600" dirty="0" smtClean="0">
                <a:solidFill>
                  <a:srgbClr val="0070C0"/>
                </a:solidFill>
              </a:rPr>
              <a:t>How</a:t>
            </a:r>
            <a:r>
              <a:rPr lang="en-US" sz="3600" dirty="0" smtClean="0"/>
              <a:t>)</a:t>
            </a:r>
            <a:endParaRPr lang="en-US" sz="3600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143000"/>
            <a:ext cx="8229600" cy="4525963"/>
          </a:xfrm>
        </p:spPr>
        <p:txBody>
          <a:bodyPr/>
          <a:lstStyle/>
          <a:p>
            <a:r>
              <a:rPr lang="en-US" b="1" dirty="0">
                <a:solidFill>
                  <a:srgbClr val="008000"/>
                </a:solidFill>
              </a:rPr>
              <a:t>Symptoms of Speech Anxiety:</a:t>
            </a:r>
          </a:p>
          <a:p>
            <a:pPr lvl="1"/>
            <a:r>
              <a:rPr lang="en-US" sz="1800" dirty="0"/>
              <a:t>Nervous when asked to give a speech</a:t>
            </a:r>
            <a:r>
              <a:rPr lang="en-US" sz="1800" dirty="0" smtClean="0"/>
              <a:t>? Before </a:t>
            </a:r>
            <a:r>
              <a:rPr lang="en-US" sz="1800" dirty="0"/>
              <a:t>speech your heart is </a:t>
            </a:r>
            <a:r>
              <a:rPr lang="en-US" sz="1800" dirty="0" smtClean="0"/>
              <a:t>racing? Are </a:t>
            </a:r>
            <a:r>
              <a:rPr lang="en-US" sz="1800" dirty="0"/>
              <a:t>you fearful that you will begin to </a:t>
            </a:r>
            <a:r>
              <a:rPr lang="en-US" sz="1800" dirty="0" smtClean="0"/>
              <a:t>shake? Are </a:t>
            </a:r>
            <a:r>
              <a:rPr lang="en-US" sz="1800" dirty="0"/>
              <a:t>you fearful that your words will somehow be lost</a:t>
            </a:r>
            <a:r>
              <a:rPr lang="en-US" sz="1800" dirty="0" smtClean="0"/>
              <a:t>? Are </a:t>
            </a:r>
            <a:r>
              <a:rPr lang="en-US" sz="1800" dirty="0"/>
              <a:t>you afraid that you are not going to be understood?</a:t>
            </a:r>
          </a:p>
          <a:p>
            <a:pPr lvl="1"/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048000"/>
            <a:ext cx="9753600" cy="3810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229600" cy="1143000"/>
          </a:xfrm>
        </p:spPr>
        <p:txBody>
          <a:bodyPr/>
          <a:lstStyle/>
          <a:p>
            <a:r>
              <a:rPr lang="en-US" sz="3600" dirty="0"/>
              <a:t>Useful Tips and Tools to Overcome Speech </a:t>
            </a:r>
            <a:r>
              <a:rPr lang="en-US" sz="3600" dirty="0" smtClean="0"/>
              <a:t>Anxiety (</a:t>
            </a:r>
            <a:r>
              <a:rPr lang="en-US" sz="3600" dirty="0" smtClean="0">
                <a:solidFill>
                  <a:srgbClr val="0070C0"/>
                </a:solidFill>
              </a:rPr>
              <a:t>How)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0" y="1295400"/>
            <a:ext cx="9144000" cy="48307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b="1" dirty="0">
                <a:solidFill>
                  <a:srgbClr val="008000"/>
                </a:solidFill>
              </a:rPr>
              <a:t>Skills Training</a:t>
            </a:r>
          </a:p>
          <a:p>
            <a:pPr lvl="1">
              <a:lnSpc>
                <a:spcPct val="90000"/>
              </a:lnSpc>
            </a:pPr>
            <a:r>
              <a:rPr lang="en-US" dirty="0">
                <a:solidFill>
                  <a:srgbClr val="C00000"/>
                </a:solidFill>
              </a:rPr>
              <a:t>Do practice your speech at </a:t>
            </a:r>
            <a:r>
              <a:rPr lang="en-US" dirty="0" smtClean="0">
                <a:solidFill>
                  <a:srgbClr val="C00000"/>
                </a:solidFill>
              </a:rPr>
              <a:t>home</a:t>
            </a:r>
            <a:endParaRPr lang="en-US" dirty="0" smtClean="0"/>
          </a:p>
          <a:p>
            <a:pPr lvl="1">
              <a:lnSpc>
                <a:spcPct val="90000"/>
              </a:lnSpc>
            </a:pPr>
            <a:endParaRPr lang="en-US" dirty="0" smtClean="0">
              <a:solidFill>
                <a:srgbClr val="C00000"/>
              </a:solidFill>
            </a:endParaRPr>
          </a:p>
          <a:p>
            <a:pPr lvl="1">
              <a:lnSpc>
                <a:spcPct val="90000"/>
              </a:lnSpc>
            </a:pPr>
            <a:endParaRPr lang="en-US" dirty="0" smtClean="0">
              <a:solidFill>
                <a:srgbClr val="C00000"/>
              </a:solidFill>
            </a:endParaRPr>
          </a:p>
          <a:p>
            <a:pPr lvl="1">
              <a:lnSpc>
                <a:spcPct val="90000"/>
              </a:lnSpc>
            </a:pPr>
            <a:endParaRPr lang="en-US" dirty="0" smtClean="0">
              <a:solidFill>
                <a:srgbClr val="C00000"/>
              </a:solidFill>
            </a:endParaRPr>
          </a:p>
          <a:p>
            <a:pPr lvl="1">
              <a:lnSpc>
                <a:spcPct val="90000"/>
              </a:lnSpc>
            </a:pPr>
            <a:endParaRPr lang="en-US" dirty="0" smtClean="0">
              <a:solidFill>
                <a:srgbClr val="C00000"/>
              </a:solidFill>
            </a:endParaRPr>
          </a:p>
          <a:p>
            <a:pPr lvl="1">
              <a:lnSpc>
                <a:spcPct val="90000"/>
              </a:lnSpc>
            </a:pPr>
            <a:endParaRPr lang="en-US" dirty="0" smtClean="0">
              <a:solidFill>
                <a:srgbClr val="C00000"/>
              </a:solidFill>
            </a:endParaRPr>
          </a:p>
          <a:p>
            <a:pPr lvl="1">
              <a:lnSpc>
                <a:spcPct val="90000"/>
              </a:lnSpc>
            </a:pPr>
            <a:endParaRPr lang="en-US" dirty="0" smtClean="0">
              <a:solidFill>
                <a:srgbClr val="C00000"/>
              </a:solidFill>
            </a:endParaRPr>
          </a:p>
          <a:p>
            <a:pPr lvl="1">
              <a:lnSpc>
                <a:spcPct val="90000"/>
              </a:lnSpc>
            </a:pPr>
            <a:r>
              <a:rPr lang="en-US" dirty="0" smtClean="0">
                <a:solidFill>
                  <a:srgbClr val="C00000"/>
                </a:solidFill>
              </a:rPr>
              <a:t>Do </a:t>
            </a:r>
            <a:r>
              <a:rPr lang="en-US" dirty="0">
                <a:solidFill>
                  <a:srgbClr val="C00000"/>
                </a:solidFill>
              </a:rPr>
              <a:t>forget about </a:t>
            </a:r>
            <a:r>
              <a:rPr lang="en-US" dirty="0" smtClean="0">
                <a:solidFill>
                  <a:srgbClr val="C00000"/>
                </a:solidFill>
              </a:rPr>
              <a:t>forgetting</a:t>
            </a:r>
            <a:endParaRPr lang="en-US" dirty="0"/>
          </a:p>
          <a:p>
            <a:pPr lvl="1">
              <a:lnSpc>
                <a:spcPct val="90000"/>
              </a:lnSpc>
            </a:pPr>
            <a:r>
              <a:rPr lang="en-US" dirty="0" smtClean="0">
                <a:solidFill>
                  <a:srgbClr val="C00000"/>
                </a:solidFill>
              </a:rPr>
              <a:t>Breathe </a:t>
            </a:r>
            <a:r>
              <a:rPr lang="en-US" dirty="0">
                <a:solidFill>
                  <a:srgbClr val="C00000"/>
                </a:solidFill>
              </a:rPr>
              <a:t>slowly and deeply</a:t>
            </a:r>
            <a:r>
              <a:rPr lang="en-US" dirty="0"/>
              <a:t> </a:t>
            </a:r>
            <a:r>
              <a:rPr lang="en-US" dirty="0" smtClean="0"/>
              <a:t>before/during speech</a:t>
            </a:r>
            <a:endParaRPr lang="en-US" dirty="0"/>
          </a:p>
          <a:p>
            <a:pPr lvl="1">
              <a:lnSpc>
                <a:spcPct val="90000"/>
              </a:lnSpc>
            </a:pPr>
            <a:r>
              <a:rPr lang="en-US" dirty="0" smtClean="0">
                <a:solidFill>
                  <a:srgbClr val="C00000"/>
                </a:solidFill>
              </a:rPr>
              <a:t>Keep </a:t>
            </a:r>
            <a:r>
              <a:rPr lang="en-US" dirty="0">
                <a:solidFill>
                  <a:srgbClr val="C00000"/>
                </a:solidFill>
              </a:rPr>
              <a:t>your body </a:t>
            </a:r>
            <a:r>
              <a:rPr lang="en-US" dirty="0" smtClean="0">
                <a:solidFill>
                  <a:srgbClr val="C00000"/>
                </a:solidFill>
              </a:rPr>
              <a:t>relaxed</a:t>
            </a:r>
            <a:endParaRPr lang="en-US" dirty="0"/>
          </a:p>
          <a:p>
            <a:pPr lvl="1">
              <a:lnSpc>
                <a:spcPct val="90000"/>
              </a:lnSpc>
              <a:buFontTx/>
              <a:buNone/>
            </a:pP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2209800"/>
            <a:ext cx="81534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Useful Tips and Tools to Overcome Speech </a:t>
            </a:r>
            <a:r>
              <a:rPr lang="en-US" sz="4000" dirty="0" smtClean="0"/>
              <a:t>Anxiety (</a:t>
            </a:r>
            <a:r>
              <a:rPr lang="en-US" sz="4000" dirty="0" smtClean="0">
                <a:solidFill>
                  <a:srgbClr val="0070C0"/>
                </a:solidFill>
              </a:rPr>
              <a:t>How</a:t>
            </a:r>
            <a:r>
              <a:rPr lang="en-US" sz="4000" dirty="0" smtClean="0"/>
              <a:t>)</a:t>
            </a:r>
            <a:endParaRPr lang="en-US" sz="4000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r>
              <a:rPr lang="en-US" b="1" dirty="0">
                <a:solidFill>
                  <a:srgbClr val="008000"/>
                </a:solidFill>
              </a:rPr>
              <a:t>Skills Training</a:t>
            </a:r>
          </a:p>
          <a:p>
            <a:pPr lvl="1"/>
            <a:r>
              <a:rPr lang="en-US" dirty="0"/>
              <a:t>Do </a:t>
            </a:r>
            <a:r>
              <a:rPr lang="en-US" dirty="0">
                <a:solidFill>
                  <a:srgbClr val="C00000"/>
                </a:solidFill>
              </a:rPr>
              <a:t>memorize your first and last</a:t>
            </a:r>
            <a:r>
              <a:rPr lang="en-US" dirty="0"/>
              <a:t> few sentences</a:t>
            </a:r>
          </a:p>
          <a:p>
            <a:pPr lvl="1"/>
            <a:r>
              <a:rPr lang="en-US" dirty="0"/>
              <a:t>Do </a:t>
            </a:r>
            <a:r>
              <a:rPr lang="en-US" dirty="0">
                <a:solidFill>
                  <a:srgbClr val="C00000"/>
                </a:solidFill>
              </a:rPr>
              <a:t>divert your nervous energy </a:t>
            </a:r>
            <a:r>
              <a:rPr lang="en-US" dirty="0"/>
              <a:t>into helpful gestures and movements, do not repress your nervousness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Don’t pace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Don’t fumble </a:t>
            </a:r>
            <a:r>
              <a:rPr lang="en-US" dirty="0"/>
              <a:t>with a pencil, watch, or ring while you speak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Don’t speak too rapidly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Presentations – Opening and </a:t>
            </a:r>
            <a:r>
              <a:rPr lang="en-US" sz="4000" dirty="0" smtClean="0"/>
              <a:t>Closings (</a:t>
            </a:r>
            <a:r>
              <a:rPr lang="en-US" sz="4000" dirty="0" smtClean="0">
                <a:solidFill>
                  <a:srgbClr val="0070C0"/>
                </a:solidFill>
              </a:rPr>
              <a:t>What and How</a:t>
            </a:r>
            <a:r>
              <a:rPr lang="en-US" sz="4000" dirty="0" smtClean="0"/>
              <a:t>)</a:t>
            </a:r>
            <a:endParaRPr lang="en-US" sz="4000" dirty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Each presentation (as good stories) have an 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Introduction</a:t>
            </a:r>
            <a:r>
              <a:rPr lang="en-US" dirty="0"/>
              <a:t> (tell them what you are going to tell them)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Body </a:t>
            </a:r>
            <a:r>
              <a:rPr lang="en-US" dirty="0"/>
              <a:t>(tell them)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Conclusion</a:t>
            </a:r>
            <a:r>
              <a:rPr lang="en-US" dirty="0"/>
              <a:t> (tell them what you just told them)</a:t>
            </a:r>
          </a:p>
        </p:txBody>
      </p:sp>
      <p:pic>
        <p:nvPicPr>
          <p:cNvPr id="4099" name="Picture 3" descr="C:\Users\klara.UIUC\AppData\Local\Microsoft\Windows\Temporary Internet Files\Content.IE5\AH40FD2U\MP900284913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4724400"/>
            <a:ext cx="1418844" cy="2133600"/>
          </a:xfrm>
          <a:prstGeom prst="rect">
            <a:avLst/>
          </a:prstGeom>
          <a:noFill/>
        </p:spPr>
      </p:pic>
      <p:pic>
        <p:nvPicPr>
          <p:cNvPr id="4102" name="Picture 6" descr="C:\Users\klara.UIUC\AppData\Local\Microsoft\Windows\Temporary Internet Files\Content.IE5\0O4D7YAR\MP900316793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57800" y="4622800"/>
            <a:ext cx="3352800" cy="2235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Openings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/>
              <a:t>Purpose </a:t>
            </a:r>
          </a:p>
          <a:p>
            <a:pPr lvl="1"/>
            <a:r>
              <a:rPr lang="en-US" sz="2400" dirty="0">
                <a:solidFill>
                  <a:srgbClr val="C00000"/>
                </a:solidFill>
              </a:rPr>
              <a:t>Grab </a:t>
            </a:r>
            <a:r>
              <a:rPr lang="en-US" sz="2400" dirty="0" smtClean="0">
                <a:solidFill>
                  <a:srgbClr val="C00000"/>
                </a:solidFill>
              </a:rPr>
              <a:t>audience’s </a:t>
            </a:r>
            <a:r>
              <a:rPr lang="en-US" sz="2400" dirty="0">
                <a:solidFill>
                  <a:srgbClr val="C00000"/>
                </a:solidFill>
              </a:rPr>
              <a:t>attention </a:t>
            </a:r>
            <a:r>
              <a:rPr lang="en-US" sz="2400" dirty="0"/>
              <a:t>so that they will want to hear what you have to say</a:t>
            </a:r>
          </a:p>
          <a:p>
            <a:pPr lvl="1"/>
            <a:r>
              <a:rPr lang="en-US" sz="2400" dirty="0"/>
              <a:t>Should be a “</a:t>
            </a:r>
            <a:r>
              <a:rPr lang="en-US" sz="2400" dirty="0">
                <a:solidFill>
                  <a:srgbClr val="C00000"/>
                </a:solidFill>
              </a:rPr>
              <a:t>grabber</a:t>
            </a:r>
            <a:r>
              <a:rPr lang="en-US" sz="2400" dirty="0"/>
              <a:t>” or “attention seeker”</a:t>
            </a:r>
          </a:p>
          <a:p>
            <a:pPr lvl="1"/>
            <a:r>
              <a:rPr lang="en-US" sz="2400" dirty="0"/>
              <a:t>Not only arouse interest, but also </a:t>
            </a:r>
            <a:r>
              <a:rPr lang="en-US" sz="2400" dirty="0" smtClean="0">
                <a:solidFill>
                  <a:srgbClr val="C00000"/>
                </a:solidFill>
              </a:rPr>
              <a:t>suggest </a:t>
            </a:r>
            <a:r>
              <a:rPr lang="en-US" sz="2400" dirty="0">
                <a:solidFill>
                  <a:srgbClr val="C00000"/>
                </a:solidFill>
              </a:rPr>
              <a:t>theme </a:t>
            </a:r>
            <a:r>
              <a:rPr lang="en-US" sz="2400" dirty="0" smtClean="0"/>
              <a:t>of </a:t>
            </a:r>
            <a:r>
              <a:rPr lang="en-US" sz="2400" dirty="0"/>
              <a:t>speech</a:t>
            </a:r>
          </a:p>
          <a:p>
            <a:pPr lvl="1"/>
            <a:r>
              <a:rPr lang="en-US" sz="2400" dirty="0"/>
              <a:t>Openings can be </a:t>
            </a:r>
            <a:r>
              <a:rPr lang="en-US" sz="2400" dirty="0">
                <a:solidFill>
                  <a:srgbClr val="C00000"/>
                </a:solidFill>
              </a:rPr>
              <a:t>dramatic, emotional, humorous or rhetorical</a:t>
            </a:r>
          </a:p>
          <a:p>
            <a:pPr lvl="1"/>
            <a:r>
              <a:rPr lang="en-US" sz="2400" dirty="0"/>
              <a:t>Opening does not have to have words, you can use </a:t>
            </a:r>
            <a:r>
              <a:rPr lang="en-US" sz="2400" dirty="0">
                <a:solidFill>
                  <a:srgbClr val="C00000"/>
                </a:solidFill>
              </a:rPr>
              <a:t>gestures, demonstration, silence </a:t>
            </a:r>
            <a:r>
              <a:rPr lang="en-US" sz="2400" dirty="0"/>
              <a:t>– related to the topic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Good Openings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Startling question</a:t>
            </a:r>
          </a:p>
          <a:p>
            <a:r>
              <a:rPr lang="en-US" dirty="0"/>
              <a:t>Challenging statement</a:t>
            </a:r>
          </a:p>
          <a:p>
            <a:r>
              <a:rPr lang="en-US" dirty="0" smtClean="0"/>
              <a:t>Appropriate </a:t>
            </a:r>
            <a:r>
              <a:rPr lang="en-US" dirty="0"/>
              <a:t>short quotation or illustration</a:t>
            </a:r>
          </a:p>
          <a:p>
            <a:r>
              <a:rPr lang="en-US" dirty="0" smtClean="0"/>
              <a:t>Surprising </a:t>
            </a:r>
            <a:r>
              <a:rPr lang="en-US" dirty="0"/>
              <a:t>generalization</a:t>
            </a:r>
          </a:p>
          <a:p>
            <a:r>
              <a:rPr lang="en-US" dirty="0" smtClean="0"/>
              <a:t>Exhibit </a:t>
            </a:r>
            <a:r>
              <a:rPr lang="en-US" dirty="0"/>
              <a:t>– object, article, picture</a:t>
            </a:r>
          </a:p>
          <a:p>
            <a:r>
              <a:rPr lang="en-US" dirty="0"/>
              <a:t>Personal story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Poor Openings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Long </a:t>
            </a:r>
            <a:r>
              <a:rPr lang="en-US" dirty="0"/>
              <a:t>or slow-moving quotation</a:t>
            </a:r>
          </a:p>
          <a:p>
            <a:r>
              <a:rPr lang="en-US" dirty="0" smtClean="0"/>
              <a:t>Self </a:t>
            </a:r>
            <a:r>
              <a:rPr lang="en-US" dirty="0"/>
              <a:t>introduction</a:t>
            </a:r>
          </a:p>
          <a:p>
            <a:r>
              <a:rPr lang="en-US" dirty="0" smtClean="0"/>
              <a:t>Apologetic </a:t>
            </a:r>
            <a:r>
              <a:rPr lang="en-US" dirty="0"/>
              <a:t>statement</a:t>
            </a:r>
          </a:p>
          <a:p>
            <a:r>
              <a:rPr lang="en-US" dirty="0"/>
              <a:t>Story, joke or anecdote which does not connect to the theme</a:t>
            </a:r>
          </a:p>
          <a:p>
            <a:r>
              <a:rPr lang="en-US" dirty="0" smtClean="0"/>
              <a:t>Stale </a:t>
            </a:r>
            <a:r>
              <a:rPr lang="en-US" dirty="0"/>
              <a:t>remark</a:t>
            </a:r>
          </a:p>
          <a:p>
            <a:r>
              <a:rPr lang="en-US" dirty="0" smtClean="0"/>
              <a:t>Statement </a:t>
            </a:r>
            <a:r>
              <a:rPr lang="en-US" dirty="0"/>
              <a:t>of your objective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Closings of Presentation 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Purpose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Accent your speech objectives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Leave the audience with </a:t>
            </a:r>
            <a:r>
              <a:rPr lang="en-US" sz="2400" dirty="0">
                <a:solidFill>
                  <a:srgbClr val="C00000"/>
                </a:solidFill>
              </a:rPr>
              <a:t>something to remember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Closing is the “</a:t>
            </a:r>
            <a:r>
              <a:rPr lang="en-US" sz="2400" dirty="0">
                <a:solidFill>
                  <a:srgbClr val="C00000"/>
                </a:solidFill>
              </a:rPr>
              <a:t>whip-cracker</a:t>
            </a:r>
            <a:r>
              <a:rPr lang="en-US" sz="2400" dirty="0"/>
              <a:t>”, the “</a:t>
            </a:r>
            <a:r>
              <a:rPr lang="en-US" sz="2400" dirty="0">
                <a:solidFill>
                  <a:srgbClr val="C00000"/>
                </a:solidFill>
              </a:rPr>
              <a:t>clincher</a:t>
            </a:r>
            <a:r>
              <a:rPr lang="en-US" sz="2400" dirty="0"/>
              <a:t>”, ultimately the “result getter”. 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Closing can be dramatic, emotional, humorous or rhetorical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Closing does not have to have words; you can use </a:t>
            </a:r>
            <a:r>
              <a:rPr lang="en-US" sz="2400" dirty="0">
                <a:solidFill>
                  <a:srgbClr val="C00000"/>
                </a:solidFill>
              </a:rPr>
              <a:t>props, gestures, a demonstration or silence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Closing must </a:t>
            </a:r>
            <a:r>
              <a:rPr lang="en-US" sz="2400" dirty="0">
                <a:solidFill>
                  <a:srgbClr val="C00000"/>
                </a:solidFill>
              </a:rPr>
              <a:t>tie with your opening </a:t>
            </a:r>
            <a:r>
              <a:rPr lang="en-US" sz="2400" dirty="0"/>
              <a:t>and your theme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Poor closing can seriously detract from an otherwise excellent presentation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4" name="Text Box 4"/>
          <p:cNvSpPr txBox="1">
            <a:spLocks noChangeArrowheads="1"/>
          </p:cNvSpPr>
          <p:nvPr/>
        </p:nvSpPr>
        <p:spPr bwMode="auto">
          <a:xfrm>
            <a:off x="450850" y="990600"/>
            <a:ext cx="7571496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dirty="0"/>
              <a:t>“One of the Most Important Aspects </a:t>
            </a:r>
          </a:p>
          <a:p>
            <a:r>
              <a:rPr lang="en-US" sz="3600" dirty="0"/>
              <a:t>to be Successful in Your Research, </a:t>
            </a:r>
          </a:p>
          <a:p>
            <a:r>
              <a:rPr lang="en-US" sz="3600" dirty="0"/>
              <a:t>Your Job and Your </a:t>
            </a:r>
            <a:r>
              <a:rPr lang="en-US" sz="3600" dirty="0" smtClean="0"/>
              <a:t>Career </a:t>
            </a:r>
            <a:r>
              <a:rPr lang="en-US" sz="3600" dirty="0"/>
              <a:t>is </a:t>
            </a:r>
          </a:p>
          <a:p>
            <a:endParaRPr lang="en-US" sz="3600" dirty="0"/>
          </a:p>
          <a:p>
            <a:endParaRPr lang="en-US" sz="3600" dirty="0"/>
          </a:p>
          <a:p>
            <a:r>
              <a:rPr lang="en-US" sz="3600" dirty="0"/>
              <a:t>       </a:t>
            </a:r>
            <a:r>
              <a:rPr lang="en-US" sz="3600" dirty="0">
                <a:solidFill>
                  <a:srgbClr val="FF0000"/>
                </a:solidFill>
              </a:rPr>
              <a:t>Excellent Oral and Written </a:t>
            </a:r>
          </a:p>
          <a:p>
            <a:r>
              <a:rPr lang="en-US" sz="3600" dirty="0">
                <a:solidFill>
                  <a:srgbClr val="FF0000"/>
                </a:solidFill>
              </a:rPr>
              <a:t>	     Communication</a:t>
            </a:r>
            <a:r>
              <a:rPr lang="en-US" sz="3600" dirty="0"/>
              <a:t> “ </a:t>
            </a:r>
          </a:p>
          <a:p>
            <a:endParaRPr lang="en-US" sz="3600" dirty="0"/>
          </a:p>
          <a:p>
            <a:r>
              <a:rPr lang="en-US" dirty="0"/>
              <a:t>Citation comes from Prof. Sherman Frankel and it is full confirmed by </a:t>
            </a:r>
          </a:p>
          <a:p>
            <a:r>
              <a:rPr lang="en-US" dirty="0"/>
              <a:t>                                 </a:t>
            </a:r>
            <a:r>
              <a:rPr lang="en-US" dirty="0" err="1"/>
              <a:t>Klara</a:t>
            </a:r>
            <a:r>
              <a:rPr lang="en-US" dirty="0"/>
              <a:t> </a:t>
            </a:r>
            <a:r>
              <a:rPr lang="en-US" dirty="0" err="1"/>
              <a:t>Nahrstedt</a:t>
            </a:r>
            <a:r>
              <a:rPr lang="en-US" dirty="0"/>
              <a:t> </a:t>
            </a:r>
            <a:r>
              <a:rPr lang="en-US" dirty="0">
                <a:sym typeface="Wingdings" pitchFamily="2" charset="2"/>
              </a:rPr>
              <a:t></a:t>
            </a:r>
            <a:endParaRPr lang="en-US" dirty="0"/>
          </a:p>
        </p:txBody>
      </p:sp>
      <p:pic>
        <p:nvPicPr>
          <p:cNvPr id="3074" name="Picture 2" descr="C:\Users\klara.UIUC\AppData\Local\Microsoft\Windows\Temporary Internet Files\Content.IE5\HG01CEZ1\MC90003709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86600" y="3581400"/>
            <a:ext cx="1518818" cy="17154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Good Closings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Call </a:t>
            </a:r>
            <a:r>
              <a:rPr lang="en-US" dirty="0"/>
              <a:t>or an appeal for definite action</a:t>
            </a:r>
          </a:p>
          <a:p>
            <a:r>
              <a:rPr lang="en-US" dirty="0" smtClean="0"/>
              <a:t>Appropriate </a:t>
            </a:r>
            <a:r>
              <a:rPr lang="en-US" dirty="0"/>
              <a:t>short quotation or illustration</a:t>
            </a:r>
          </a:p>
          <a:p>
            <a:r>
              <a:rPr lang="en-US" dirty="0" smtClean="0"/>
              <a:t>Exhibit </a:t>
            </a:r>
            <a:r>
              <a:rPr lang="en-US" dirty="0"/>
              <a:t>– an object, article, picture</a:t>
            </a:r>
          </a:p>
          <a:p>
            <a:r>
              <a:rPr lang="en-US" dirty="0" smtClean="0"/>
              <a:t>Personal </a:t>
            </a:r>
            <a:r>
              <a:rPr lang="en-US" dirty="0"/>
              <a:t>challenge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Poor Closings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Commonplace </a:t>
            </a:r>
            <a:r>
              <a:rPr lang="en-US" dirty="0"/>
              <a:t>statement delivered in a commonplace way</a:t>
            </a:r>
          </a:p>
          <a:p>
            <a:r>
              <a:rPr lang="en-US" dirty="0" smtClean="0"/>
              <a:t>Apologetic </a:t>
            </a:r>
            <a:r>
              <a:rPr lang="en-US" dirty="0"/>
              <a:t>statement</a:t>
            </a:r>
          </a:p>
          <a:p>
            <a:r>
              <a:rPr lang="en-US" dirty="0" smtClean="0"/>
              <a:t>Stale </a:t>
            </a:r>
            <a:r>
              <a:rPr lang="en-US" dirty="0"/>
              <a:t>remark</a:t>
            </a:r>
          </a:p>
          <a:p>
            <a:r>
              <a:rPr lang="en-US" dirty="0"/>
              <a:t>Solicitation of questions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Body Presentation Strategy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>(</a:t>
            </a:r>
            <a:r>
              <a:rPr lang="en-US" sz="4000" dirty="0">
                <a:solidFill>
                  <a:srgbClr val="0070C0"/>
                </a:solidFill>
              </a:rPr>
              <a:t>Deductive Strategy</a:t>
            </a:r>
            <a:r>
              <a:rPr lang="en-US" sz="4000" dirty="0"/>
              <a:t>)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 dirty="0"/>
              <a:t>Decide on what sort of message you will be delivering</a:t>
            </a:r>
          </a:p>
          <a:p>
            <a:pPr>
              <a:lnSpc>
                <a:spcPct val="80000"/>
              </a:lnSpc>
            </a:pPr>
            <a:r>
              <a:rPr lang="en-US" sz="2800" dirty="0">
                <a:solidFill>
                  <a:srgbClr val="FF0000"/>
                </a:solidFill>
              </a:rPr>
              <a:t>Deductive Strategy</a:t>
            </a:r>
            <a:r>
              <a:rPr lang="en-US" sz="2800" dirty="0"/>
              <a:t> 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Speaker immediately presents the main idea, provides the supporting detail, then recaps her main idea. 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Usually used to present good news or routine statements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Example: 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Main Idea: My grant proposal was funded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Detail: This means more money for research …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Recap: Hard work is rewarded.  </a:t>
            </a:r>
          </a:p>
          <a:p>
            <a:pPr lvl="1">
              <a:lnSpc>
                <a:spcPct val="80000"/>
              </a:lnSpc>
            </a:pPr>
            <a:endParaRPr lang="en-US" sz="2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Body Presentation </a:t>
            </a:r>
            <a:r>
              <a:rPr lang="en-US" sz="4000" dirty="0"/>
              <a:t>Strategy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>(</a:t>
            </a:r>
            <a:r>
              <a:rPr lang="en-US" sz="4000" dirty="0">
                <a:solidFill>
                  <a:srgbClr val="0070C0"/>
                </a:solidFill>
              </a:rPr>
              <a:t>Inductive Strategy</a:t>
            </a:r>
            <a:r>
              <a:rPr lang="en-US" sz="4000" dirty="0"/>
              <a:t>)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00200"/>
            <a:ext cx="8763000" cy="50292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800" dirty="0"/>
              <a:t>Speaker begins only by </a:t>
            </a:r>
            <a:r>
              <a:rPr lang="en-US" sz="2800" dirty="0">
                <a:solidFill>
                  <a:srgbClr val="C00000"/>
                </a:solidFill>
              </a:rPr>
              <a:t>hinting at the main idea</a:t>
            </a:r>
            <a:r>
              <a:rPr lang="en-US" sz="2800" dirty="0"/>
              <a:t>, then </a:t>
            </a:r>
            <a:r>
              <a:rPr lang="en-US" sz="2800" dirty="0">
                <a:solidFill>
                  <a:srgbClr val="C00000"/>
                </a:solidFill>
              </a:rPr>
              <a:t>presents details leading to the main </a:t>
            </a:r>
            <a:r>
              <a:rPr lang="en-US" sz="2800" dirty="0" smtClean="0">
                <a:solidFill>
                  <a:srgbClr val="C00000"/>
                </a:solidFill>
              </a:rPr>
              <a:t>idea </a:t>
            </a:r>
            <a:endParaRPr lang="en-US" sz="2800" dirty="0">
              <a:solidFill>
                <a:srgbClr val="C00000"/>
              </a:solidFill>
            </a:endParaRPr>
          </a:p>
          <a:p>
            <a:pPr lvl="1">
              <a:lnSpc>
                <a:spcPct val="80000"/>
              </a:lnSpc>
            </a:pPr>
            <a:r>
              <a:rPr lang="en-US" sz="2400" dirty="0"/>
              <a:t>usually from most easily acceptable details to more “controversial” details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After details the main idea is communicated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Speaker concludes with recap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Example: 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Hint: We compliment your research efforts and would like to explain some recent events – NSF funding was cut, strategic direction was changed, ..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Main Idea: Although it was a good effort, we must pull the funding from this line of research. 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Recap: You will need to switch directions of research. </a:t>
            </a:r>
          </a:p>
          <a:p>
            <a:pPr>
              <a:lnSpc>
                <a:spcPct val="80000"/>
              </a:lnSpc>
            </a:pPr>
            <a:endParaRPr lang="en-US" sz="2800" dirty="0"/>
          </a:p>
          <a:p>
            <a:pPr>
              <a:lnSpc>
                <a:spcPct val="80000"/>
              </a:lnSpc>
            </a:pPr>
            <a:endParaRPr lang="en-US" sz="2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Formulas for Speech/Presentation Organization 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029200"/>
          </a:xfrm>
        </p:spPr>
        <p:txBody>
          <a:bodyPr/>
          <a:lstStyle/>
          <a:p>
            <a:r>
              <a:rPr lang="en-US" sz="2800" b="1" dirty="0">
                <a:solidFill>
                  <a:srgbClr val="FF0000"/>
                </a:solidFill>
              </a:rPr>
              <a:t>OIBCC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/>
              <a:t>– Basic Formula</a:t>
            </a:r>
          </a:p>
          <a:p>
            <a:pPr lvl="1"/>
            <a:r>
              <a:rPr lang="en-US" sz="2400" b="1" dirty="0">
                <a:solidFill>
                  <a:srgbClr val="FF0000"/>
                </a:solidFill>
              </a:rPr>
              <a:t>O</a:t>
            </a:r>
            <a:r>
              <a:rPr lang="en-US" sz="2400" dirty="0"/>
              <a:t>pening – grab attention</a:t>
            </a:r>
          </a:p>
          <a:p>
            <a:pPr lvl="1"/>
            <a:r>
              <a:rPr lang="en-US" sz="2400" b="1" dirty="0">
                <a:solidFill>
                  <a:srgbClr val="FF0000"/>
                </a:solidFill>
              </a:rPr>
              <a:t>I</a:t>
            </a:r>
            <a:r>
              <a:rPr lang="en-US" sz="2400" dirty="0"/>
              <a:t>ntroduction – “Why bring this topic up?”</a:t>
            </a:r>
          </a:p>
          <a:p>
            <a:pPr lvl="1"/>
            <a:r>
              <a:rPr lang="en-US" sz="2400" b="1" dirty="0">
                <a:solidFill>
                  <a:srgbClr val="FF0000"/>
                </a:solidFill>
              </a:rPr>
              <a:t>B</a:t>
            </a:r>
            <a:r>
              <a:rPr lang="en-US" sz="2400" dirty="0"/>
              <a:t>ody – bulk of the presentation</a:t>
            </a:r>
          </a:p>
          <a:p>
            <a:pPr lvl="2"/>
            <a:r>
              <a:rPr lang="en-US" sz="2000" dirty="0"/>
              <a:t>Remember that for every important point that you make, you must provide support and this support can take the form of </a:t>
            </a:r>
          </a:p>
          <a:p>
            <a:pPr lvl="3"/>
            <a:r>
              <a:rPr lang="en-US" sz="1800" b="1" dirty="0"/>
              <a:t>Statistics, analogies, testimony, illustrations, or specific examples</a:t>
            </a:r>
            <a:r>
              <a:rPr lang="en-US" sz="1800" dirty="0"/>
              <a:t>. </a:t>
            </a:r>
          </a:p>
          <a:p>
            <a:pPr lvl="1"/>
            <a:r>
              <a:rPr lang="en-US" sz="2400" b="1" dirty="0">
                <a:solidFill>
                  <a:srgbClr val="FF0000"/>
                </a:solidFill>
              </a:rPr>
              <a:t>C</a:t>
            </a:r>
            <a:r>
              <a:rPr lang="en-US" sz="2400" dirty="0"/>
              <a:t>onclusion – summarize briefly points </a:t>
            </a:r>
          </a:p>
          <a:p>
            <a:pPr lvl="1"/>
            <a:r>
              <a:rPr lang="en-US" sz="2400" b="1" dirty="0">
                <a:solidFill>
                  <a:srgbClr val="FF0000"/>
                </a:solidFill>
              </a:rPr>
              <a:t>C</a:t>
            </a:r>
            <a:r>
              <a:rPr lang="en-US" sz="2400" dirty="0"/>
              <a:t>lose – last strong sentences that leave the audience with something to remember </a:t>
            </a:r>
          </a:p>
          <a:p>
            <a:pPr lvl="2"/>
            <a:r>
              <a:rPr lang="en-US" sz="2000" b="1" dirty="0">
                <a:solidFill>
                  <a:schemeClr val="accent2"/>
                </a:solidFill>
              </a:rPr>
              <a:t>Must tie to your main idea and should tie to your opening to be effective</a:t>
            </a:r>
          </a:p>
          <a:p>
            <a:pPr lvl="1">
              <a:buFontTx/>
              <a:buNone/>
            </a:pPr>
            <a:endParaRPr lang="en-US" sz="24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Harvard School Formula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5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For persuasive speeches</a:t>
            </a:r>
          </a:p>
          <a:p>
            <a:pPr>
              <a:lnSpc>
                <a:spcPct val="90000"/>
              </a:lnSpc>
            </a:pPr>
            <a:r>
              <a:rPr lang="en-US" b="1" dirty="0">
                <a:solidFill>
                  <a:srgbClr val="FF0000"/>
                </a:solidFill>
              </a:rPr>
              <a:t>PREPY</a:t>
            </a:r>
          </a:p>
          <a:p>
            <a:pPr lvl="1">
              <a:lnSpc>
                <a:spcPct val="90000"/>
              </a:lnSpc>
            </a:pPr>
            <a:r>
              <a:rPr lang="en-US" b="1" dirty="0">
                <a:solidFill>
                  <a:srgbClr val="FF0000"/>
                </a:solidFill>
              </a:rPr>
              <a:t>P</a:t>
            </a:r>
            <a:r>
              <a:rPr lang="en-US" dirty="0"/>
              <a:t>oint of View – “</a:t>
            </a:r>
            <a:r>
              <a:rPr lang="en-US" i="1" dirty="0"/>
              <a:t>Smoking is hazardous for your life</a:t>
            </a:r>
            <a:r>
              <a:rPr lang="en-US" dirty="0"/>
              <a:t>”</a:t>
            </a:r>
          </a:p>
          <a:p>
            <a:pPr lvl="1">
              <a:lnSpc>
                <a:spcPct val="90000"/>
              </a:lnSpc>
            </a:pPr>
            <a:r>
              <a:rPr lang="en-US" b="1" dirty="0">
                <a:solidFill>
                  <a:srgbClr val="FF0000"/>
                </a:solidFill>
              </a:rPr>
              <a:t>R</a:t>
            </a:r>
            <a:r>
              <a:rPr lang="en-US" dirty="0"/>
              <a:t>easons – “</a:t>
            </a:r>
            <a:r>
              <a:rPr lang="en-US" i="1" dirty="0"/>
              <a:t>Smoking causes cancer</a:t>
            </a:r>
            <a:r>
              <a:rPr lang="en-US" dirty="0"/>
              <a:t>”</a:t>
            </a:r>
          </a:p>
          <a:p>
            <a:pPr lvl="1">
              <a:lnSpc>
                <a:spcPct val="90000"/>
              </a:lnSpc>
            </a:pPr>
            <a:r>
              <a:rPr lang="en-US" b="1" dirty="0">
                <a:solidFill>
                  <a:srgbClr val="FF0000"/>
                </a:solidFill>
              </a:rPr>
              <a:t>E</a:t>
            </a:r>
            <a:r>
              <a:rPr lang="en-US" dirty="0"/>
              <a:t>xamples/Evidence – “</a:t>
            </a:r>
            <a:r>
              <a:rPr lang="en-US" i="1" dirty="0"/>
              <a:t>50,000 people die per year from cancer</a:t>
            </a:r>
            <a:r>
              <a:rPr lang="en-US" dirty="0"/>
              <a:t>”</a:t>
            </a:r>
          </a:p>
          <a:p>
            <a:pPr lvl="1">
              <a:lnSpc>
                <a:spcPct val="90000"/>
              </a:lnSpc>
            </a:pPr>
            <a:r>
              <a:rPr lang="en-US" b="1" dirty="0">
                <a:solidFill>
                  <a:srgbClr val="FF0000"/>
                </a:solidFill>
              </a:rPr>
              <a:t>P</a:t>
            </a:r>
            <a:r>
              <a:rPr lang="en-US" dirty="0"/>
              <a:t>oint of view restated – “</a:t>
            </a:r>
            <a:r>
              <a:rPr lang="en-US" i="1" dirty="0"/>
              <a:t>If you want a long full life, give up cigarettes</a:t>
            </a:r>
            <a:r>
              <a:rPr lang="en-US" dirty="0"/>
              <a:t>”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“</a:t>
            </a:r>
            <a:r>
              <a:rPr lang="en-US" b="1" dirty="0">
                <a:solidFill>
                  <a:srgbClr val="FF0000"/>
                </a:solidFill>
              </a:rPr>
              <a:t>Y</a:t>
            </a:r>
            <a:r>
              <a:rPr lang="en-US" dirty="0"/>
              <a:t>ou” oriented – “</a:t>
            </a:r>
            <a:r>
              <a:rPr lang="en-US" i="1" dirty="0"/>
              <a:t>Take the first step tonight and sign up for ‘no more smoking’ seminar</a:t>
            </a:r>
            <a:r>
              <a:rPr lang="en-US" dirty="0"/>
              <a:t>”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Visual </a:t>
            </a:r>
            <a:r>
              <a:rPr lang="en-US" dirty="0" smtClean="0"/>
              <a:t>Assistance (</a:t>
            </a:r>
            <a:r>
              <a:rPr lang="en-US" dirty="0" smtClean="0">
                <a:solidFill>
                  <a:srgbClr val="0070C0"/>
                </a:solidFill>
              </a:rPr>
              <a:t>How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029200"/>
          </a:xfrm>
        </p:spPr>
        <p:txBody>
          <a:bodyPr/>
          <a:lstStyle/>
          <a:p>
            <a:r>
              <a:rPr lang="en-US" dirty="0"/>
              <a:t>Studies show that people store and access information in three primary ways: </a:t>
            </a:r>
          </a:p>
          <a:p>
            <a:pPr lvl="1"/>
            <a:r>
              <a:rPr lang="en-US" dirty="0"/>
              <a:t>Visually, </a:t>
            </a:r>
            <a:r>
              <a:rPr lang="en-US" dirty="0" err="1"/>
              <a:t>auditorially</a:t>
            </a:r>
            <a:r>
              <a:rPr lang="en-US" dirty="0"/>
              <a:t>, kinesthetically</a:t>
            </a:r>
          </a:p>
          <a:p>
            <a:r>
              <a:rPr lang="en-US" dirty="0"/>
              <a:t>Adults absorb, retain and learn: </a:t>
            </a:r>
          </a:p>
          <a:p>
            <a:pPr lvl="1"/>
            <a:r>
              <a:rPr lang="en-US" b="1" dirty="0">
                <a:solidFill>
                  <a:srgbClr val="0070C0"/>
                </a:solidFill>
              </a:rPr>
              <a:t>10%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what </a:t>
            </a:r>
            <a:r>
              <a:rPr lang="en-US" b="1" dirty="0">
                <a:solidFill>
                  <a:srgbClr val="FF0000"/>
                </a:solidFill>
              </a:rPr>
              <a:t>they </a:t>
            </a:r>
            <a:r>
              <a:rPr lang="en-US" b="1" dirty="0">
                <a:solidFill>
                  <a:srgbClr val="0070C0"/>
                </a:solidFill>
              </a:rPr>
              <a:t>read</a:t>
            </a:r>
          </a:p>
          <a:p>
            <a:pPr lvl="1"/>
            <a:r>
              <a:rPr lang="en-US" b="1" dirty="0">
                <a:solidFill>
                  <a:srgbClr val="008000"/>
                </a:solidFill>
              </a:rPr>
              <a:t>20%</a:t>
            </a:r>
            <a:r>
              <a:rPr lang="en-US" b="1" dirty="0">
                <a:solidFill>
                  <a:srgbClr val="FF0000"/>
                </a:solidFill>
              </a:rPr>
              <a:t> what they </a:t>
            </a:r>
            <a:r>
              <a:rPr lang="en-US" b="1" dirty="0">
                <a:solidFill>
                  <a:srgbClr val="008000"/>
                </a:solidFill>
              </a:rPr>
              <a:t>hear</a:t>
            </a:r>
          </a:p>
          <a:p>
            <a:pPr lvl="1"/>
            <a:r>
              <a:rPr lang="en-US" b="1" dirty="0"/>
              <a:t>30%</a:t>
            </a:r>
            <a:r>
              <a:rPr lang="en-US" b="1" dirty="0">
                <a:solidFill>
                  <a:srgbClr val="FF0000"/>
                </a:solidFill>
              </a:rPr>
              <a:t> what they </a:t>
            </a:r>
            <a:r>
              <a:rPr lang="en-US" b="1" dirty="0"/>
              <a:t>read and hear</a:t>
            </a:r>
          </a:p>
          <a:p>
            <a:pPr lvl="1"/>
            <a:r>
              <a:rPr lang="en-US" b="1" dirty="0">
                <a:solidFill>
                  <a:srgbClr val="002060"/>
                </a:solidFill>
              </a:rPr>
              <a:t>50%</a:t>
            </a:r>
            <a:r>
              <a:rPr lang="en-US" b="1" dirty="0">
                <a:solidFill>
                  <a:srgbClr val="FF0000"/>
                </a:solidFill>
              </a:rPr>
              <a:t> what they </a:t>
            </a:r>
            <a:r>
              <a:rPr lang="en-US" b="1" dirty="0">
                <a:solidFill>
                  <a:srgbClr val="002060"/>
                </a:solidFill>
              </a:rPr>
              <a:t>hear and see</a:t>
            </a:r>
          </a:p>
          <a:p>
            <a:pPr lvl="1"/>
            <a:r>
              <a:rPr lang="en-US" b="1" dirty="0">
                <a:solidFill>
                  <a:srgbClr val="00B050"/>
                </a:solidFill>
              </a:rPr>
              <a:t>90%</a:t>
            </a:r>
            <a:r>
              <a:rPr lang="en-US" b="1" dirty="0">
                <a:solidFill>
                  <a:srgbClr val="FF0000"/>
                </a:solidFill>
              </a:rPr>
              <a:t> what they </a:t>
            </a:r>
            <a:r>
              <a:rPr lang="en-US" b="1" dirty="0">
                <a:solidFill>
                  <a:srgbClr val="00B050"/>
                </a:solidFill>
              </a:rPr>
              <a:t>do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Visual Medium </a:t>
            </a:r>
            <a:r>
              <a:rPr lang="en-US" sz="4000" dirty="0" smtClean="0"/>
              <a:t>(</a:t>
            </a:r>
            <a:r>
              <a:rPr lang="en-US" sz="4000" dirty="0" smtClean="0">
                <a:solidFill>
                  <a:srgbClr val="0070C0"/>
                </a:solidFill>
              </a:rPr>
              <a:t>How</a:t>
            </a:r>
            <a:r>
              <a:rPr lang="en-US" sz="4000" dirty="0" smtClean="0"/>
              <a:t>)</a:t>
            </a:r>
            <a:endParaRPr lang="en-US" sz="4000" dirty="0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0292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800" dirty="0"/>
              <a:t>Visuals support the speech, they are </a:t>
            </a:r>
            <a:r>
              <a:rPr lang="en-US" sz="2800" dirty="0">
                <a:solidFill>
                  <a:srgbClr val="C00000"/>
                </a:solidFill>
              </a:rPr>
              <a:t>NOT the primary message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Visuals are only used to </a:t>
            </a:r>
            <a:r>
              <a:rPr lang="en-US" sz="2800" dirty="0">
                <a:solidFill>
                  <a:srgbClr val="C00000"/>
                </a:solidFill>
              </a:rPr>
              <a:t>dramatize and clarify </a:t>
            </a:r>
            <a:r>
              <a:rPr lang="en-US" sz="2800" dirty="0"/>
              <a:t>the message</a:t>
            </a:r>
          </a:p>
          <a:p>
            <a:pPr>
              <a:lnSpc>
                <a:spcPct val="80000"/>
              </a:lnSpc>
            </a:pPr>
            <a:r>
              <a:rPr lang="en-US" sz="2800" dirty="0" smtClean="0">
                <a:solidFill>
                  <a:srgbClr val="C00000"/>
                </a:solidFill>
              </a:rPr>
              <a:t>Practice </a:t>
            </a:r>
            <a:r>
              <a:rPr lang="en-US" sz="2800" dirty="0">
                <a:solidFill>
                  <a:srgbClr val="C00000"/>
                </a:solidFill>
              </a:rPr>
              <a:t>your main points </a:t>
            </a:r>
            <a:r>
              <a:rPr lang="en-US" sz="2800" dirty="0"/>
              <a:t>of the presentation without relying on the visuals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Visuals should assist you in </a:t>
            </a:r>
            <a:r>
              <a:rPr lang="en-US" sz="2800" dirty="0">
                <a:solidFill>
                  <a:srgbClr val="C00000"/>
                </a:solidFill>
              </a:rPr>
              <a:t>controlling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Pace of the presentation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Flow of the information </a:t>
            </a:r>
          </a:p>
          <a:p>
            <a:pPr>
              <a:lnSpc>
                <a:spcPct val="80000"/>
              </a:lnSpc>
            </a:pPr>
            <a:r>
              <a:rPr lang="en-US" sz="2800" dirty="0">
                <a:solidFill>
                  <a:srgbClr val="FF0000"/>
                </a:solidFill>
              </a:rPr>
              <a:t>Important! – When you transition from one visual to the next, introduce the topic area of the next visual before it is revealed.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Your </a:t>
            </a:r>
            <a:r>
              <a:rPr lang="en-US" dirty="0" smtClean="0"/>
              <a:t>Visuals (</a:t>
            </a:r>
            <a:r>
              <a:rPr lang="en-US" dirty="0" smtClean="0">
                <a:solidFill>
                  <a:srgbClr val="0070C0"/>
                </a:solidFill>
              </a:rPr>
              <a:t>How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400" dirty="0">
                <a:solidFill>
                  <a:srgbClr val="FF0000"/>
                </a:solidFill>
              </a:rPr>
              <a:t>14 lines per visual </a:t>
            </a:r>
            <a:r>
              <a:rPr lang="en-US" sz="2400" dirty="0"/>
              <a:t>(max)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Do not put too much information within a single visual</a:t>
            </a:r>
          </a:p>
          <a:p>
            <a:pPr>
              <a:lnSpc>
                <a:spcPct val="80000"/>
              </a:lnSpc>
            </a:pPr>
            <a:r>
              <a:rPr lang="en-US" sz="2400" dirty="0">
                <a:solidFill>
                  <a:srgbClr val="FF0000"/>
                </a:solidFill>
              </a:rPr>
              <a:t>A title for each visual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Title must be meaningful</a:t>
            </a:r>
          </a:p>
          <a:p>
            <a:pPr>
              <a:lnSpc>
                <a:spcPct val="80000"/>
              </a:lnSpc>
            </a:pPr>
            <a:r>
              <a:rPr lang="en-US" sz="2400" dirty="0">
                <a:solidFill>
                  <a:srgbClr val="FF0000"/>
                </a:solidFill>
              </a:rPr>
              <a:t>Simple readable labels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Labels on charts or graphs should be specific and precise (balance with simplicity)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Labels must be meaningful yet simple</a:t>
            </a:r>
          </a:p>
          <a:p>
            <a:pPr>
              <a:lnSpc>
                <a:spcPct val="80000"/>
              </a:lnSpc>
            </a:pPr>
            <a:r>
              <a:rPr lang="en-US" sz="2400" dirty="0">
                <a:solidFill>
                  <a:srgbClr val="FF0000"/>
                </a:solidFill>
              </a:rPr>
              <a:t>Readable from the rear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Print size at least 20 points</a:t>
            </a:r>
          </a:p>
          <a:p>
            <a:pPr>
              <a:lnSpc>
                <a:spcPct val="80000"/>
              </a:lnSpc>
            </a:pPr>
            <a:r>
              <a:rPr lang="en-US" sz="2400" dirty="0">
                <a:solidFill>
                  <a:srgbClr val="FF0000"/>
                </a:solidFill>
              </a:rPr>
              <a:t>No more than 3-5 major points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Each point must be easily identifiable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Use highlights, colors, bullets, different text size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Your </a:t>
            </a:r>
            <a:r>
              <a:rPr lang="en-US" dirty="0" smtClean="0"/>
              <a:t>Visuals (</a:t>
            </a:r>
            <a:r>
              <a:rPr lang="en-US" dirty="0" smtClean="0">
                <a:solidFill>
                  <a:srgbClr val="0070C0"/>
                </a:solidFill>
              </a:rPr>
              <a:t>How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dirty="0">
                <a:solidFill>
                  <a:srgbClr val="FF0000"/>
                </a:solidFill>
              </a:rPr>
              <a:t>Consistency is a </a:t>
            </a:r>
            <a:r>
              <a:rPr lang="en-US" sz="2400" dirty="0" smtClean="0">
                <a:solidFill>
                  <a:srgbClr val="FF0000"/>
                </a:solidFill>
              </a:rPr>
              <a:t>must</a:t>
            </a:r>
          </a:p>
          <a:p>
            <a:pPr>
              <a:lnSpc>
                <a:spcPct val="80000"/>
              </a:lnSpc>
              <a:buNone/>
            </a:pPr>
            <a:endParaRPr lang="en-US" sz="2400" dirty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r>
              <a:rPr lang="en-US" sz="2400" dirty="0" smtClean="0">
                <a:solidFill>
                  <a:srgbClr val="FF0000"/>
                </a:solidFill>
              </a:rPr>
              <a:t>Use </a:t>
            </a:r>
            <a:r>
              <a:rPr lang="en-US" sz="2400" dirty="0">
                <a:solidFill>
                  <a:srgbClr val="FF0000"/>
                </a:solidFill>
              </a:rPr>
              <a:t>colors appropriately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Never use the color</a:t>
            </a:r>
            <a:r>
              <a:rPr lang="en-US" sz="2000" b="1" dirty="0"/>
              <a:t> </a:t>
            </a:r>
            <a:r>
              <a:rPr lang="en-US" sz="2000" b="1" dirty="0">
                <a:solidFill>
                  <a:srgbClr val="FF0000"/>
                </a:solidFill>
              </a:rPr>
              <a:t>red</a:t>
            </a:r>
            <a:r>
              <a:rPr lang="en-US" sz="2000" b="1" dirty="0"/>
              <a:t> </a:t>
            </a:r>
            <a:r>
              <a:rPr lang="en-US" sz="2000" dirty="0"/>
              <a:t>for your main text, title or labels, red color is difficult to read from distance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Use </a:t>
            </a:r>
            <a:r>
              <a:rPr lang="en-US" sz="2000" b="1" dirty="0">
                <a:solidFill>
                  <a:srgbClr val="FF0000"/>
                </a:solidFill>
              </a:rPr>
              <a:t>red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/>
              <a:t>as a highlight color, indicating problem area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Use </a:t>
            </a:r>
            <a:r>
              <a:rPr lang="en-US" sz="2000" b="1" dirty="0">
                <a:solidFill>
                  <a:srgbClr val="008000"/>
                </a:solidFill>
              </a:rPr>
              <a:t>green</a:t>
            </a:r>
            <a:r>
              <a:rPr lang="en-US" sz="2000" b="1" dirty="0"/>
              <a:t> </a:t>
            </a:r>
            <a:r>
              <a:rPr lang="en-US" sz="2000" dirty="0"/>
              <a:t>as a highlight color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Two of the most common and readable colors are</a:t>
            </a:r>
            <a:r>
              <a:rPr lang="en-US" sz="2000" dirty="0">
                <a:solidFill>
                  <a:schemeClr val="accent2"/>
                </a:solidFill>
              </a:rPr>
              <a:t> </a:t>
            </a:r>
            <a:r>
              <a:rPr lang="en-US" sz="2000" b="1" dirty="0">
                <a:solidFill>
                  <a:schemeClr val="accent2"/>
                </a:solidFill>
              </a:rPr>
              <a:t>blue</a:t>
            </a:r>
            <a:r>
              <a:rPr lang="en-US" sz="2000" dirty="0">
                <a:solidFill>
                  <a:schemeClr val="accent2"/>
                </a:solidFill>
              </a:rPr>
              <a:t> </a:t>
            </a:r>
            <a:r>
              <a:rPr lang="en-US" sz="2000" dirty="0"/>
              <a:t>and </a:t>
            </a:r>
            <a:r>
              <a:rPr lang="en-US" sz="2000" b="1" dirty="0"/>
              <a:t>black 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Blue color (especially light blue) is the most soothing color on an eye. </a:t>
            </a:r>
          </a:p>
          <a:p>
            <a:pPr>
              <a:lnSpc>
                <a:spcPct val="80000"/>
              </a:lnSpc>
            </a:pPr>
            <a:r>
              <a:rPr lang="en-US" sz="2400" dirty="0">
                <a:solidFill>
                  <a:srgbClr val="FF0000"/>
                </a:solidFill>
              </a:rPr>
              <a:t>Visuals Must be organized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Your visuals must have introduction, body and closing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Oral </a:t>
            </a:r>
            <a:r>
              <a:rPr lang="en-US" sz="4000" dirty="0"/>
              <a:t>Communication </a:t>
            </a:r>
            <a:r>
              <a:rPr lang="en-US" sz="4000" dirty="0" smtClean="0"/>
              <a:t>(Part I) </a:t>
            </a:r>
            <a:endParaRPr lang="en-US" sz="4000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53000"/>
          </a:xfrm>
        </p:spPr>
        <p:txBody>
          <a:bodyPr/>
          <a:lstStyle/>
          <a:p>
            <a:r>
              <a:rPr lang="en-US" dirty="0"/>
              <a:t>Exercising Your Presentation Muscle</a:t>
            </a:r>
          </a:p>
          <a:p>
            <a:r>
              <a:rPr lang="en-US" dirty="0"/>
              <a:t>Overcoming Speech Anxiety</a:t>
            </a:r>
          </a:p>
          <a:p>
            <a:r>
              <a:rPr lang="en-US" dirty="0"/>
              <a:t>Openings and Closings of </a:t>
            </a:r>
            <a:r>
              <a:rPr lang="en-US" dirty="0" smtClean="0"/>
              <a:t>Presentation</a:t>
            </a:r>
            <a:endParaRPr lang="en-US" dirty="0"/>
          </a:p>
          <a:p>
            <a:r>
              <a:rPr lang="en-US" dirty="0"/>
              <a:t>Presentation Organization</a:t>
            </a:r>
          </a:p>
          <a:p>
            <a:r>
              <a:rPr lang="en-US" dirty="0"/>
              <a:t>Visual Assistance</a:t>
            </a:r>
          </a:p>
          <a:p>
            <a:r>
              <a:rPr lang="en-US" dirty="0"/>
              <a:t>Presentation </a:t>
            </a:r>
            <a:r>
              <a:rPr lang="en-US" dirty="0" smtClean="0"/>
              <a:t>Delivery</a:t>
            </a:r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Presentation </a:t>
            </a:r>
            <a:r>
              <a:rPr lang="en-US" dirty="0" smtClean="0"/>
              <a:t>Delivery (</a:t>
            </a:r>
            <a:r>
              <a:rPr lang="en-US" dirty="0" smtClean="0">
                <a:solidFill>
                  <a:srgbClr val="0070C0"/>
                </a:solidFill>
              </a:rPr>
              <a:t>Who and How and What</a:t>
            </a:r>
            <a:r>
              <a:rPr lang="en-US" dirty="0" smtClean="0"/>
              <a:t>) </a:t>
            </a:r>
            <a:endParaRPr lang="en-US" dirty="0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800" dirty="0"/>
              <a:t>Albert </a:t>
            </a:r>
            <a:r>
              <a:rPr lang="en-US" sz="2800" dirty="0" err="1"/>
              <a:t>Mehrabian</a:t>
            </a:r>
            <a:r>
              <a:rPr lang="en-US" sz="2800" dirty="0"/>
              <a:t>, a well-known communication theorist, specifies that message impact can be divided into three factors: </a:t>
            </a:r>
          </a:p>
          <a:p>
            <a:r>
              <a:rPr lang="en-US" sz="2800" dirty="0">
                <a:solidFill>
                  <a:srgbClr val="FF0000"/>
                </a:solidFill>
              </a:rPr>
              <a:t>Body language</a:t>
            </a:r>
          </a:p>
          <a:p>
            <a:pPr lvl="1"/>
            <a:r>
              <a:rPr lang="en-US" sz="2400" dirty="0"/>
              <a:t>Contributes 55% toward message impact</a:t>
            </a:r>
          </a:p>
          <a:p>
            <a:r>
              <a:rPr lang="en-US" sz="2800" dirty="0">
                <a:solidFill>
                  <a:srgbClr val="FF0000"/>
                </a:solidFill>
              </a:rPr>
              <a:t>Tone of voice</a:t>
            </a:r>
          </a:p>
          <a:p>
            <a:pPr lvl="1"/>
            <a:r>
              <a:rPr lang="en-US" sz="2400" dirty="0"/>
              <a:t>Contributes 38% toward message impact</a:t>
            </a:r>
          </a:p>
          <a:p>
            <a:r>
              <a:rPr lang="en-US" sz="2800" dirty="0">
                <a:solidFill>
                  <a:srgbClr val="FF0000"/>
                </a:solidFill>
              </a:rPr>
              <a:t>Actual words</a:t>
            </a:r>
          </a:p>
          <a:p>
            <a:pPr lvl="1"/>
            <a:r>
              <a:rPr lang="en-US" sz="2400" dirty="0"/>
              <a:t>Contributes 7% toward message impact</a:t>
            </a:r>
          </a:p>
          <a:p>
            <a:endParaRPr lang="en-US" sz="28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</p:spPr>
        <p:txBody>
          <a:bodyPr/>
          <a:lstStyle/>
          <a:p>
            <a:r>
              <a:rPr lang="en-US" dirty="0" smtClean="0"/>
              <a:t>Time Control (</a:t>
            </a:r>
            <a:r>
              <a:rPr lang="en-US" dirty="0" smtClean="0">
                <a:solidFill>
                  <a:srgbClr val="0070C0"/>
                </a:solidFill>
              </a:rPr>
              <a:t>How Long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229600" cy="4525963"/>
          </a:xfrm>
        </p:spPr>
        <p:txBody>
          <a:bodyPr/>
          <a:lstStyle/>
          <a:p>
            <a:r>
              <a:rPr lang="en-US" dirty="0" smtClean="0"/>
              <a:t>Prepare SEVERAL versions: </a:t>
            </a:r>
          </a:p>
          <a:p>
            <a:pPr lvl="1">
              <a:lnSpc>
                <a:spcPct val="90000"/>
              </a:lnSpc>
            </a:pPr>
            <a:r>
              <a:rPr lang="en-US" dirty="0" smtClean="0">
                <a:solidFill>
                  <a:srgbClr val="C00000"/>
                </a:solidFill>
              </a:rPr>
              <a:t>5 minute </a:t>
            </a:r>
            <a:r>
              <a:rPr lang="en-US" dirty="0" smtClean="0"/>
              <a:t>presentation of your research (on the way to the train station or in the elevator)</a:t>
            </a:r>
          </a:p>
          <a:p>
            <a:pPr lvl="1">
              <a:lnSpc>
                <a:spcPct val="90000"/>
              </a:lnSpc>
            </a:pPr>
            <a:r>
              <a:rPr lang="en-US" dirty="0" smtClean="0">
                <a:solidFill>
                  <a:srgbClr val="C00000"/>
                </a:solidFill>
              </a:rPr>
              <a:t>15 minute </a:t>
            </a:r>
            <a:r>
              <a:rPr lang="en-US" dirty="0" smtClean="0"/>
              <a:t>presentation of your research (in conference)</a:t>
            </a:r>
          </a:p>
          <a:p>
            <a:pPr lvl="1">
              <a:lnSpc>
                <a:spcPct val="90000"/>
              </a:lnSpc>
            </a:pPr>
            <a:r>
              <a:rPr lang="en-US" dirty="0" smtClean="0">
                <a:solidFill>
                  <a:srgbClr val="C00000"/>
                </a:solidFill>
              </a:rPr>
              <a:t>45-50</a:t>
            </a:r>
            <a:r>
              <a:rPr lang="en-US" dirty="0" smtClean="0"/>
              <a:t> minute presentation of your research (in job talk, invited talk, keynote)</a:t>
            </a:r>
          </a:p>
          <a:p>
            <a:pPr lvl="1">
              <a:lnSpc>
                <a:spcPct val="90000"/>
              </a:lnSpc>
            </a:pPr>
            <a:r>
              <a:rPr lang="en-US" dirty="0" smtClean="0">
                <a:solidFill>
                  <a:srgbClr val="C00000"/>
                </a:solidFill>
              </a:rPr>
              <a:t>55-100 </a:t>
            </a:r>
            <a:r>
              <a:rPr lang="en-US" dirty="0" smtClean="0"/>
              <a:t>minute presentation of your research (in classroom)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Be in control of time 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You may loose audience otherwise</a:t>
            </a:r>
          </a:p>
          <a:p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5123" name="Picture 3" descr="C:\Users\klara.UIUC\AppData\Local\Microsoft\Windows\Temporary Internet Files\Content.IE5\62B6F196\MC900055308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2400" y="304800"/>
            <a:ext cx="1669994" cy="2209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Place (</a:t>
            </a:r>
            <a:r>
              <a:rPr lang="en-US" dirty="0" smtClean="0">
                <a:solidFill>
                  <a:srgbClr val="0070C0"/>
                </a:solidFill>
              </a:rPr>
              <a:t>Where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Small Conference room</a:t>
            </a:r>
          </a:p>
          <a:p>
            <a:r>
              <a:rPr lang="en-US" dirty="0" smtClean="0"/>
              <a:t>Big auditorium</a:t>
            </a:r>
          </a:p>
          <a:p>
            <a:r>
              <a:rPr lang="en-US" dirty="0" smtClean="0"/>
              <a:t>Big and long conference room</a:t>
            </a:r>
          </a:p>
          <a:p>
            <a:endParaRPr lang="en-US" dirty="0"/>
          </a:p>
        </p:txBody>
      </p:sp>
      <p:pic>
        <p:nvPicPr>
          <p:cNvPr id="6147" name="Picture 3" descr="C:\Users\klara.UIUC\AppData\Local\Microsoft\Windows\Temporary Internet Files\Content.IE5\HG01CEZ1\MP900406514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3429000"/>
            <a:ext cx="3901440" cy="3121152"/>
          </a:xfrm>
          <a:prstGeom prst="rect">
            <a:avLst/>
          </a:prstGeom>
          <a:noFill/>
        </p:spPr>
      </p:pic>
      <p:pic>
        <p:nvPicPr>
          <p:cNvPr id="6149" name="Picture 5" descr="C:\Users\klara.UIUC\AppData\Local\Microsoft\Windows\Temporary Internet Files\Content.IE5\G07SNW8M\MP900400285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3657600"/>
            <a:ext cx="3657600" cy="2440305"/>
          </a:xfrm>
          <a:prstGeom prst="rect">
            <a:avLst/>
          </a:prstGeom>
          <a:noFill/>
        </p:spPr>
      </p:pic>
      <p:pic>
        <p:nvPicPr>
          <p:cNvPr id="6150" name="Picture 6" descr="C:\Users\klara.UIUC\AppData\Local\Microsoft\Windows\Temporary Internet Files\Content.IE5\0O4D7YAR\MP900399686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29400" y="1219200"/>
            <a:ext cx="2133600" cy="17068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Audience (</a:t>
            </a:r>
            <a:r>
              <a:rPr lang="en-US" dirty="0" smtClean="0">
                <a:solidFill>
                  <a:srgbClr val="0070C0"/>
                </a:solidFill>
              </a:rPr>
              <a:t>Who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</a:p>
          <a:p>
            <a:r>
              <a:rPr lang="en-US" dirty="0" smtClean="0"/>
              <a:t>Age</a:t>
            </a:r>
          </a:p>
          <a:p>
            <a:r>
              <a:rPr lang="en-US" dirty="0" smtClean="0"/>
              <a:t>Hobby</a:t>
            </a:r>
          </a:p>
          <a:p>
            <a:r>
              <a:rPr lang="en-US" dirty="0" smtClean="0"/>
              <a:t>Interest</a:t>
            </a:r>
          </a:p>
          <a:p>
            <a:r>
              <a:rPr lang="en-US" dirty="0" smtClean="0"/>
              <a:t>…</a:t>
            </a:r>
            <a:endParaRPr lang="en-US" dirty="0"/>
          </a:p>
        </p:txBody>
      </p:sp>
      <p:pic>
        <p:nvPicPr>
          <p:cNvPr id="7174" name="Picture 6" descr="C:\Users\klara.UIUC\AppData\Local\Microsoft\Windows\Temporary Internet Files\Content.IE5\0O4D7YAR\MP900443041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4343400"/>
            <a:ext cx="2981325" cy="1981704"/>
          </a:xfrm>
          <a:prstGeom prst="rect">
            <a:avLst/>
          </a:prstGeom>
          <a:noFill/>
        </p:spPr>
      </p:pic>
      <p:pic>
        <p:nvPicPr>
          <p:cNvPr id="7175" name="Picture 7" descr="C:\Users\klara.UIUC\AppData\Local\Microsoft\Windows\Temporary Internet Files\Content.IE5\94HWR4WY\MP900444234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4724400"/>
            <a:ext cx="2877312" cy="1548384"/>
          </a:xfrm>
          <a:prstGeom prst="rect">
            <a:avLst/>
          </a:prstGeom>
          <a:noFill/>
        </p:spPr>
      </p:pic>
      <p:pic>
        <p:nvPicPr>
          <p:cNvPr id="7177" name="Picture 9" descr="C:\Users\klara.UIUC\AppData\Local\Microsoft\Windows\Temporary Internet Files\Content.IE5\G07SNW8M\MP900422173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1676400"/>
            <a:ext cx="2854816" cy="19002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105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Pay </a:t>
            </a:r>
            <a:r>
              <a:rPr lang="en-US" sz="2400" dirty="0" smtClean="0"/>
              <a:t>attention </a:t>
            </a:r>
            <a:r>
              <a:rPr lang="en-US" sz="2400" dirty="0"/>
              <a:t>to oral communication </a:t>
            </a:r>
            <a:r>
              <a:rPr lang="en-US" sz="2400" dirty="0">
                <a:solidFill>
                  <a:srgbClr val="FF0000"/>
                </a:solidFill>
              </a:rPr>
              <a:t>in every technical communication </a:t>
            </a:r>
            <a:r>
              <a:rPr lang="en-US" sz="2400" dirty="0" smtClean="0"/>
              <a:t>!!!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 smtClean="0"/>
              <a:t>Giving Presentations is not the only oral communication  : </a:t>
            </a:r>
            <a:r>
              <a:rPr lang="en-US" sz="2400" dirty="0" smtClean="0">
                <a:solidFill>
                  <a:srgbClr val="FF0000"/>
                </a:solidFill>
              </a:rPr>
              <a:t>Asking </a:t>
            </a:r>
            <a:r>
              <a:rPr lang="en-US" sz="2400" dirty="0">
                <a:solidFill>
                  <a:srgbClr val="FF0000"/>
                </a:solidFill>
              </a:rPr>
              <a:t>good questions </a:t>
            </a:r>
            <a:r>
              <a:rPr lang="en-US" sz="2400" dirty="0"/>
              <a:t>is also oral and memorable communication </a:t>
            </a:r>
            <a:endParaRPr lang="en-US" sz="2400" dirty="0" smtClean="0"/>
          </a:p>
          <a:p>
            <a:pPr>
              <a:lnSpc>
                <a:spcPct val="90000"/>
              </a:lnSpc>
            </a:pPr>
            <a:r>
              <a:rPr lang="en-US" sz="2400" dirty="0" smtClean="0"/>
              <a:t>Be sincere, interested, enthusiastic, warm and friendly – </a:t>
            </a:r>
            <a:r>
              <a:rPr lang="en-US" sz="2400" dirty="0" smtClean="0">
                <a:solidFill>
                  <a:srgbClr val="FF0000"/>
                </a:solidFill>
              </a:rPr>
              <a:t>be yourself</a:t>
            </a:r>
            <a:r>
              <a:rPr lang="en-US" sz="2400" dirty="0" smtClean="0"/>
              <a:t>!!!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Ultimate </a:t>
            </a:r>
            <a:r>
              <a:rPr lang="en-US" sz="2400" dirty="0"/>
              <a:t>Goal: </a:t>
            </a:r>
            <a:r>
              <a:rPr lang="en-US" sz="2400" dirty="0">
                <a:solidFill>
                  <a:srgbClr val="FF0000"/>
                </a:solidFill>
              </a:rPr>
              <a:t>Be effective Communicator in every </a:t>
            </a:r>
            <a:r>
              <a:rPr lang="en-US" sz="2400" dirty="0" smtClean="0">
                <a:solidFill>
                  <a:srgbClr val="FF0000"/>
                </a:solidFill>
              </a:rPr>
              <a:t>Situation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Other Questions connected to Oral Communication </a:t>
            </a:r>
            <a:endParaRPr lang="en-US" sz="2400" dirty="0" smtClean="0"/>
          </a:p>
          <a:p>
            <a:pPr lvl="1">
              <a:lnSpc>
                <a:spcPct val="90000"/>
              </a:lnSpc>
            </a:pPr>
            <a:r>
              <a:rPr lang="en-US" sz="2000" dirty="0" smtClean="0"/>
              <a:t>What if people walk out in the middle of my talk? 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/>
              <a:t>What if I don’t know the answer to questions? 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/>
              <a:t>What if I make a </a:t>
            </a:r>
            <a:r>
              <a:rPr lang="en-US" sz="2000" dirty="0" smtClean="0"/>
              <a:t>mistake during presentation? </a:t>
            </a:r>
            <a:endParaRPr lang="en-US" sz="2000" dirty="0" smtClean="0"/>
          </a:p>
          <a:p>
            <a:pPr lvl="1">
              <a:lnSpc>
                <a:spcPct val="90000"/>
              </a:lnSpc>
            </a:pPr>
            <a:r>
              <a:rPr lang="en-US" sz="2000" dirty="0" smtClean="0"/>
              <a:t>What if I forgot a detail in my presentation?  </a:t>
            </a:r>
          </a:p>
          <a:p>
            <a:pPr lvl="1">
              <a:lnSpc>
                <a:spcPct val="90000"/>
              </a:lnSpc>
            </a:pPr>
            <a:r>
              <a:rPr lang="en-US" sz="2000" b="1" dirty="0" smtClean="0"/>
              <a:t>….. </a:t>
            </a:r>
          </a:p>
          <a:p>
            <a:pPr lvl="1">
              <a:lnSpc>
                <a:spcPct val="90000"/>
              </a:lnSpc>
            </a:pPr>
            <a:endParaRPr lang="en-US" sz="2000" b="1" dirty="0">
              <a:solidFill>
                <a:schemeClr val="accent2"/>
              </a:solidFill>
            </a:endParaRPr>
          </a:p>
          <a:p>
            <a:pPr lvl="1">
              <a:lnSpc>
                <a:spcPct val="90000"/>
              </a:lnSpc>
            </a:pPr>
            <a:endParaRPr lang="en-US" sz="20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References/Acknowledgments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r>
              <a:rPr lang="en-US" dirty="0" smtClean="0"/>
              <a:t>Toastmaster club</a:t>
            </a:r>
          </a:p>
          <a:p>
            <a:pPr lvl="1"/>
            <a:r>
              <a:rPr lang="en-US" dirty="0" smtClean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www.toastmasters-public-speaking.com/toastmaster-club.html</a:t>
            </a:r>
            <a:endParaRPr lang="en-US" dirty="0" smtClean="0"/>
          </a:p>
          <a:p>
            <a:r>
              <a:rPr lang="en-US" dirty="0" smtClean="0"/>
              <a:t>Source </a:t>
            </a:r>
            <a:r>
              <a:rPr lang="en-US" dirty="0" smtClean="0"/>
              <a:t>for the Presented Material: “Creative Communication by LBM”, Company in NJ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 of </a:t>
            </a:r>
            <a:r>
              <a:rPr lang="en-US" dirty="0" smtClean="0"/>
              <a:t>Oral 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Inform</a:t>
            </a:r>
          </a:p>
          <a:p>
            <a:r>
              <a:rPr lang="en-US" dirty="0" smtClean="0"/>
              <a:t>To Educate</a:t>
            </a:r>
          </a:p>
          <a:p>
            <a:r>
              <a:rPr lang="en-US" dirty="0" smtClean="0"/>
              <a:t>To Convince</a:t>
            </a:r>
          </a:p>
          <a:p>
            <a:r>
              <a:rPr lang="en-US" dirty="0" smtClean="0"/>
              <a:t>To Persuade</a:t>
            </a:r>
          </a:p>
          <a:p>
            <a:r>
              <a:rPr lang="en-US" dirty="0" smtClean="0"/>
              <a:t>To Lead to Action </a:t>
            </a:r>
            <a:endParaRPr lang="en-US" dirty="0"/>
          </a:p>
        </p:txBody>
      </p:sp>
      <p:pic>
        <p:nvPicPr>
          <p:cNvPr id="8194" name="Picture 2" descr="C:\Users\klara.UIUC\AppData\Local\Microsoft\Windows\Temporary Internet Files\Content.IE5\6CP5W0LT\MM900336865[1]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0" y="2438400"/>
            <a:ext cx="2827421" cy="1790700"/>
          </a:xfrm>
          <a:prstGeom prst="rect">
            <a:avLst/>
          </a:prstGeom>
          <a:noFill/>
        </p:spPr>
      </p:pic>
      <p:pic>
        <p:nvPicPr>
          <p:cNvPr id="8195" name="Picture 3" descr="C:\Users\klara.UIUC\AppData\Local\Microsoft\Windows\Temporary Internet Files\Content.IE5\62B6F196\MM900283871[1]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2800" y="4800600"/>
            <a:ext cx="2209800" cy="16333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Often You May Experience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981200"/>
            <a:ext cx="8229600" cy="4525963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/>
              <a:t> “Although he could boast of a </a:t>
            </a:r>
            <a:r>
              <a:rPr lang="en-US">
                <a:solidFill>
                  <a:srgbClr val="FF0000"/>
                </a:solidFill>
              </a:rPr>
              <a:t>PhD</a:t>
            </a:r>
            <a:r>
              <a:rPr lang="en-US"/>
              <a:t> in his field, he was a poor communicator.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/>
              <a:t>He showed dozens of transparencies crammed with complex equations and text descriptions.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/>
              <a:t>He delivered, at times read, his narration in a monotone tone addressed to the screen, oblivious to us, the audience.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/>
              <a:t>I tried not to, but </a:t>
            </a:r>
            <a:r>
              <a:rPr lang="en-US">
                <a:solidFill>
                  <a:srgbClr val="FF0000"/>
                </a:solidFill>
              </a:rPr>
              <a:t>I fell asleep</a:t>
            </a:r>
            <a:r>
              <a:rPr lang="en-US"/>
              <a:t>.”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Myths and Mistakes of Technical Presentations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5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>
                <a:solidFill>
                  <a:schemeClr val="accent2"/>
                </a:solidFill>
              </a:rPr>
              <a:t>Popular Myth: A technical audience requires a lot of technical details in order to evaluate the speaker’s ideas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In 1989 HP conducted a survey to determine what technical presenters want to hear from other technical presenters. </a:t>
            </a:r>
          </a:p>
          <a:p>
            <a:pPr>
              <a:lnSpc>
                <a:spcPct val="90000"/>
              </a:lnSpc>
            </a:pPr>
            <a:r>
              <a:rPr lang="en-US" sz="2800"/>
              <a:t>Result: Listeners want talks easy to follow and well organized; they  want simplified message “less is more”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Studies showed that </a:t>
            </a:r>
            <a:r>
              <a:rPr lang="en-US" sz="2400">
                <a:solidFill>
                  <a:srgbClr val="FF0000"/>
                </a:solidFill>
              </a:rPr>
              <a:t>simplifying and repeating the main idea</a:t>
            </a:r>
            <a:r>
              <a:rPr lang="en-US" sz="2400"/>
              <a:t> will result in increased attentiveness and retention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Myths and Mistakes of Technical Presentations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029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>
                <a:solidFill>
                  <a:schemeClr val="accent2"/>
                </a:solidFill>
              </a:rPr>
              <a:t>Popular Myth: Content is everything. Style is unimportant and enthusiasm is offensive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HP study indicated that technical audience wanted more enthusiasm and effective style, which included better visual assistance. 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Often unenthusiastic delivery will ruin a speaker’s effectiveness</a:t>
            </a:r>
          </a:p>
          <a:p>
            <a:pPr>
              <a:lnSpc>
                <a:spcPct val="90000"/>
              </a:lnSpc>
            </a:pPr>
            <a:r>
              <a:rPr lang="en-US" sz="2800"/>
              <a:t>Mehrabian, a communication theorist, showed that </a:t>
            </a:r>
          </a:p>
          <a:p>
            <a:pPr lvl="1">
              <a:lnSpc>
                <a:spcPct val="90000"/>
              </a:lnSpc>
            </a:pPr>
            <a:r>
              <a:rPr lang="en-US" sz="2400" b="1">
                <a:solidFill>
                  <a:srgbClr val="FF0000"/>
                </a:solidFill>
              </a:rPr>
              <a:t>Body language and tone of voice</a:t>
            </a:r>
            <a:r>
              <a:rPr lang="en-US" sz="2400"/>
              <a:t> together supply 93% of the overall message impact</a:t>
            </a:r>
          </a:p>
          <a:p>
            <a:pPr lvl="1">
              <a:lnSpc>
                <a:spcPct val="90000"/>
              </a:lnSpc>
            </a:pPr>
            <a:r>
              <a:rPr lang="en-US" sz="2400" b="1">
                <a:solidFill>
                  <a:srgbClr val="FF0000"/>
                </a:solidFill>
              </a:rPr>
              <a:t>Actual words</a:t>
            </a:r>
            <a:r>
              <a:rPr lang="en-US" sz="2400"/>
              <a:t> only supply 7% of the overall impact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Myths and Mistakes of Technical Presentations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r>
              <a:rPr lang="en-US" sz="2800">
                <a:solidFill>
                  <a:schemeClr val="accent2"/>
                </a:solidFill>
              </a:rPr>
              <a:t>Popular Myth: The text on the visuals is more important than the speaker. </a:t>
            </a:r>
          </a:p>
          <a:p>
            <a:pPr lvl="1"/>
            <a:r>
              <a:rPr lang="en-US" sz="2400"/>
              <a:t>Technical presenters traditionally rely too much on slides</a:t>
            </a:r>
          </a:p>
          <a:p>
            <a:pPr lvl="1"/>
            <a:r>
              <a:rPr lang="en-US" sz="2400"/>
              <a:t>Often, technical audiences find the slides distracting and boring</a:t>
            </a:r>
          </a:p>
          <a:p>
            <a:r>
              <a:rPr lang="en-US" sz="2800"/>
              <a:t>Remember, the </a:t>
            </a:r>
            <a:r>
              <a:rPr lang="en-US" sz="2800">
                <a:solidFill>
                  <a:srgbClr val="FF0000"/>
                </a:solidFill>
              </a:rPr>
              <a:t>speaker is always the focal point</a:t>
            </a:r>
            <a:r>
              <a:rPr lang="en-US" sz="2800"/>
              <a:t> of presentation, visual assistance helps</a:t>
            </a:r>
          </a:p>
          <a:p>
            <a:pPr lvl="2"/>
            <a:r>
              <a:rPr lang="en-US" sz="2000"/>
              <a:t>Pace of the presentation</a:t>
            </a:r>
          </a:p>
          <a:p>
            <a:pPr lvl="2"/>
            <a:r>
              <a:rPr lang="en-US" sz="2000"/>
              <a:t>Flow of the information presented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Myths and Mistakes of Technical Presentations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1054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800" dirty="0">
                <a:solidFill>
                  <a:schemeClr val="accent2"/>
                </a:solidFill>
              </a:rPr>
              <a:t>Popular Myth: Strategic organization is not necessary for technical talks.</a:t>
            </a:r>
            <a:r>
              <a:rPr lang="en-US" sz="2800" dirty="0"/>
              <a:t> 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Technical presenters often think that as long as they supply all the details, the audience is capable of drawing the appropriate conclusions. 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Technical speakers often jump into the body of the presentation and start discussing data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Often the objective of the talk is not stated until the end of the talk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Technical speaker </a:t>
            </a:r>
            <a:r>
              <a:rPr lang="en-US" sz="2800" dirty="0">
                <a:solidFill>
                  <a:srgbClr val="FF0000"/>
                </a:solidFill>
              </a:rPr>
              <a:t>must not rely on the audience</a:t>
            </a:r>
            <a:r>
              <a:rPr lang="en-US" sz="2800" dirty="0"/>
              <a:t> to fill in gaps and reach appropriate conclusions.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Technical speaker </a:t>
            </a:r>
            <a:r>
              <a:rPr lang="en-US" sz="2800" dirty="0">
                <a:solidFill>
                  <a:srgbClr val="FF0000"/>
                </a:solidFill>
              </a:rPr>
              <a:t>must understand</a:t>
            </a:r>
            <a:r>
              <a:rPr lang="en-US" sz="2800" dirty="0"/>
              <a:t> different </a:t>
            </a:r>
            <a:r>
              <a:rPr lang="en-US" sz="2800" dirty="0">
                <a:solidFill>
                  <a:srgbClr val="FF0000"/>
                </a:solidFill>
              </a:rPr>
              <a:t>types of presentations, organization, and strategies for a particular type of speech.</a:t>
            </a:r>
            <a:r>
              <a:rPr lang="en-US" sz="2800" dirty="0"/>
              <a:t> 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667</TotalTime>
  <Words>2002</Words>
  <Application>Microsoft Office PowerPoint</Application>
  <PresentationFormat>On-screen Show (4:3)</PresentationFormat>
  <Paragraphs>288</Paragraphs>
  <Slides>35</Slides>
  <Notes>29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Default Design</vt:lpstr>
      <vt:lpstr>Excellence in Oral Presentation for Technical Speakers (Part I)</vt:lpstr>
      <vt:lpstr>Slide 2</vt:lpstr>
      <vt:lpstr>Oral Communication (Part I) </vt:lpstr>
      <vt:lpstr>Objective of Oral Communication</vt:lpstr>
      <vt:lpstr>Often You May Experience</vt:lpstr>
      <vt:lpstr>Myths and Mistakes of Technical Presentations</vt:lpstr>
      <vt:lpstr>Myths and Mistakes of Technical Presentations</vt:lpstr>
      <vt:lpstr>Myths and Mistakes of Technical Presentations</vt:lpstr>
      <vt:lpstr>Myths and Mistakes of Technical Presentations</vt:lpstr>
      <vt:lpstr>Planning Your Presentation </vt:lpstr>
      <vt:lpstr>Exercising Your Presentation Muscle (How and Why)</vt:lpstr>
      <vt:lpstr>Useful Tips and Tools to Overcome Speech Anxiety (How)</vt:lpstr>
      <vt:lpstr>Useful Tips and Tools to Overcome Speech Anxiety (How)</vt:lpstr>
      <vt:lpstr>Useful Tips and Tools to Overcome Speech Anxiety (How)</vt:lpstr>
      <vt:lpstr>Presentations – Opening and Closings (What and How)</vt:lpstr>
      <vt:lpstr>Openings</vt:lpstr>
      <vt:lpstr>Good Openings</vt:lpstr>
      <vt:lpstr>Poor Openings</vt:lpstr>
      <vt:lpstr>Closings of Presentation </vt:lpstr>
      <vt:lpstr>Good Closings</vt:lpstr>
      <vt:lpstr>Poor Closings</vt:lpstr>
      <vt:lpstr>Body Presentation Strategy  (Deductive Strategy)</vt:lpstr>
      <vt:lpstr>Body Presentation Strategy  (Inductive Strategy)</vt:lpstr>
      <vt:lpstr>Formulas for Speech/Presentation Organization </vt:lpstr>
      <vt:lpstr>Harvard School Formula</vt:lpstr>
      <vt:lpstr>Visual Assistance (How)</vt:lpstr>
      <vt:lpstr>Visual Medium (How)</vt:lpstr>
      <vt:lpstr>Creating Your Visuals (How)</vt:lpstr>
      <vt:lpstr>Creating Your Visuals (How)</vt:lpstr>
      <vt:lpstr>Presentation Delivery (Who and How and What) </vt:lpstr>
      <vt:lpstr>Time Control (How Long)</vt:lpstr>
      <vt:lpstr>Place (Where)</vt:lpstr>
      <vt:lpstr>Audience (Who)</vt:lpstr>
      <vt:lpstr>Summary</vt:lpstr>
      <vt:lpstr>References/Acknowledgments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Nahrstedt, Klara</dc:creator>
  <cp:lastModifiedBy>klara</cp:lastModifiedBy>
  <cp:revision>48</cp:revision>
  <cp:lastPrinted>1601-01-01T00:00:00Z</cp:lastPrinted>
  <dcterms:created xsi:type="dcterms:W3CDTF">1601-01-01T00:00:00Z</dcterms:created>
  <dcterms:modified xsi:type="dcterms:W3CDTF">2010-08-25T07:33:12Z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